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sldIdLst>
    <p:sldId id="282" r:id="rId2"/>
    <p:sldId id="280" r:id="rId3"/>
    <p:sldId id="293" r:id="rId4"/>
    <p:sldId id="284" r:id="rId5"/>
    <p:sldId id="286" r:id="rId6"/>
    <p:sldId id="292" r:id="rId7"/>
    <p:sldId id="281"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94660"/>
  </p:normalViewPr>
  <p:slideViewPr>
    <p:cSldViewPr>
      <p:cViewPr>
        <p:scale>
          <a:sx n="118" d="100"/>
          <a:sy n="118" d="100"/>
        </p:scale>
        <p:origin x="-840"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B8862-434D-4425-83D2-3226830CDB99}" type="datetimeFigureOut">
              <a:rPr lang="en-GB" smtClean="0"/>
              <a:t>10/01/16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52CC9-DEC6-49FB-90F6-061E59D35493}" type="slidenum">
              <a:rPr lang="en-GB" smtClean="0"/>
              <a:t>‹#›</a:t>
            </a:fld>
            <a:endParaRPr lang="en-GB"/>
          </a:p>
        </p:txBody>
      </p:sp>
    </p:spTree>
    <p:extLst>
      <p:ext uri="{BB962C8B-B14F-4D97-AF65-F5344CB8AC3E}">
        <p14:creationId xmlns:p14="http://schemas.microsoft.com/office/powerpoint/2010/main" val="115679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A52CC9-DEC6-49FB-90F6-061E59D35493}" type="slidenum">
              <a:rPr lang="en-GB" smtClean="0"/>
              <a:t>1</a:t>
            </a:fld>
            <a:endParaRPr lang="en-GB"/>
          </a:p>
        </p:txBody>
      </p:sp>
    </p:spTree>
    <p:extLst>
      <p:ext uri="{BB962C8B-B14F-4D97-AF65-F5344CB8AC3E}">
        <p14:creationId xmlns:p14="http://schemas.microsoft.com/office/powerpoint/2010/main" val="362492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A52CC9-DEC6-49FB-90F6-061E59D35493}" type="slidenum">
              <a:rPr lang="en-GB" smtClean="0"/>
              <a:t>2</a:t>
            </a:fld>
            <a:endParaRPr lang="en-GB"/>
          </a:p>
        </p:txBody>
      </p:sp>
    </p:spTree>
    <p:extLst>
      <p:ext uri="{BB962C8B-B14F-4D97-AF65-F5344CB8AC3E}">
        <p14:creationId xmlns:p14="http://schemas.microsoft.com/office/powerpoint/2010/main" val="362492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89957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69478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711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dirty="0">
              <a:solidFill>
                <a:srgbClr val="073E87"/>
              </a:solidFill>
            </a:endParaRPr>
          </a:p>
        </p:txBody>
      </p:sp>
      <p:sp>
        <p:nvSpPr>
          <p:cNvPr id="6" name="Slide Number Placeholder 5"/>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305494"/>
            <a:ext cx="126841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l="2247" r="5617"/>
          <a:stretch/>
        </p:blipFill>
        <p:spPr bwMode="auto">
          <a:xfrm>
            <a:off x="1547664" y="6314597"/>
            <a:ext cx="1370617" cy="414209"/>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929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309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06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13502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52359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9881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941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07277-030E-444D-BE6A-9BD12D6791D4}" type="datetimeFigureOut">
              <a:rPr lang="en-GB" smtClean="0">
                <a:solidFill>
                  <a:srgbClr val="073E87"/>
                </a:solidFill>
              </a:rPr>
              <a:pPr/>
              <a:t>10/01/16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F459E12-44DF-4D61-B2C7-C2902F68843E}"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860695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F707277-030E-444D-BE6A-9BD12D6791D4}" type="datetimeFigureOut">
              <a:rPr lang="en-GB" smtClean="0">
                <a:solidFill>
                  <a:srgbClr val="073E87"/>
                </a:solidFill>
              </a:rPr>
              <a:pPr/>
              <a:t>10/01/16</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F459E12-44DF-4D61-B2C7-C2902F68843E}"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2927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hyperlink" Target="mailto:PatientsForumLAS@aol.com" TargetMode="External"/><Relationship Id="rId4" Type="http://schemas.openxmlformats.org/officeDocument/2006/relationships/hyperlink" Target="mailto:Acrossdurrant@yahoo.co.uk"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mily.Colemanl@nw.london.nhs.uk" TargetMode="Externa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oleObject" Target="../embeddings/oleObject2.bin"/><Relationship Id="rId7"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tuart.Ide@nw.london.nhs.uk" TargetMode="External"/><Relationship Id="rId4" Type="http://schemas.openxmlformats.org/officeDocument/2006/relationships/hyperlink" Target="mailto:david.whale@nwlcsu.nhs.uk" TargetMode="External"/><Relationship Id="rId5" Type="http://schemas.openxmlformats.org/officeDocument/2006/relationships/hyperlink" Target="mailto:mayarun.begum@nwlcsu.nhs.uk" TargetMode="External"/><Relationship Id="rId6" Type="http://schemas.openxmlformats.org/officeDocument/2006/relationships/hyperlink" Target="mailto:Emily.Colemanl@nw.london.nhs.uk" TargetMode="External"/><Relationship Id="rId7" Type="http://schemas.openxmlformats.org/officeDocument/2006/relationships/hyperlink" Target="mailto:Dan.Curtis@nw.london.nhs.uk" TargetMode="External"/><Relationship Id="rId1" Type="http://schemas.openxmlformats.org/officeDocument/2006/relationships/slideLayout" Target="../slideLayouts/slideLayout2.xml"/><Relationship Id="rId2" Type="http://schemas.openxmlformats.org/officeDocument/2006/relationships/hyperlink" Target="mailto:Elizabeth.ogunoye@nw.london.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90" y="908720"/>
            <a:ext cx="3968078" cy="720080"/>
          </a:xfrm>
        </p:spPr>
        <p:txBody>
          <a:bodyPr>
            <a:noAutofit/>
          </a:bodyPr>
          <a:lstStyle/>
          <a:p>
            <a:r>
              <a:rPr lang="en-GB" sz="2400" b="1" dirty="0" smtClean="0">
                <a:solidFill>
                  <a:schemeClr val="accent1">
                    <a:lumMod val="20000"/>
                    <a:lumOff val="80000"/>
                  </a:schemeClr>
                </a:solidFill>
                <a:latin typeface="Arial" pitchFamily="34" charset="0"/>
                <a:cs typeface="Arial" pitchFamily="34" charset="0"/>
              </a:rPr>
              <a:t>Current LAS Performance</a:t>
            </a:r>
            <a:endParaRPr lang="en-GB" sz="2400" b="1" dirty="0">
              <a:solidFill>
                <a:schemeClr val="accent1">
                  <a:lumMod val="20000"/>
                  <a:lumOff val="80000"/>
                </a:schemeClr>
              </a:solidFill>
              <a:latin typeface="Arial" pitchFamily="34" charset="0"/>
              <a:cs typeface="Arial"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85042"/>
            <a:ext cx="1087835" cy="720080"/>
          </a:xfrm>
          <a:prstGeom prst="rect">
            <a:avLst/>
          </a:prstGeom>
          <a:noFill/>
          <a:ln w="28575">
            <a:solidFill>
              <a:schemeClr val="bg2">
                <a:lumMod val="75000"/>
              </a:schemeClr>
            </a:solidFill>
          </a:ln>
        </p:spPr>
      </p:pic>
      <p:sp>
        <p:nvSpPr>
          <p:cNvPr id="10" name="Content Placeholder 2"/>
          <p:cNvSpPr txBox="1">
            <a:spLocks/>
          </p:cNvSpPr>
          <p:nvPr/>
        </p:nvSpPr>
        <p:spPr>
          <a:xfrm>
            <a:off x="1628395" y="3499520"/>
            <a:ext cx="7120069" cy="57755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defRPr/>
            </a:pPr>
            <a:r>
              <a:rPr lang="en-GB" sz="1000" b="1" dirty="0">
                <a:solidFill>
                  <a:srgbClr val="4584D3">
                    <a:lumMod val="75000"/>
                  </a:srgbClr>
                </a:solidFill>
                <a:latin typeface="Arial" pitchFamily="34" charset="0"/>
                <a:cs typeface="Arial" pitchFamily="34" charset="0"/>
              </a:rPr>
              <a:t>LAS Cat A8 weekly performance is currently  </a:t>
            </a:r>
            <a:r>
              <a:rPr lang="en-GB" sz="1000" b="1" dirty="0" smtClean="0">
                <a:solidFill>
                  <a:srgbClr val="4584D3">
                    <a:lumMod val="75000"/>
                  </a:srgbClr>
                </a:solidFill>
                <a:latin typeface="Arial" pitchFamily="34" charset="0"/>
                <a:cs typeface="Arial" pitchFamily="34" charset="0"/>
              </a:rPr>
              <a:t>68.68% </a:t>
            </a:r>
            <a:r>
              <a:rPr lang="en-GB" sz="1000" b="1" dirty="0">
                <a:solidFill>
                  <a:srgbClr val="4584D3">
                    <a:lumMod val="75000"/>
                  </a:srgbClr>
                </a:solidFill>
                <a:latin typeface="Arial" pitchFamily="34" charset="0"/>
                <a:cs typeface="Arial" pitchFamily="34" charset="0"/>
              </a:rPr>
              <a:t>and YTD performance is </a:t>
            </a:r>
            <a:r>
              <a:rPr lang="en-GB" sz="1000" b="1" dirty="0" smtClean="0">
                <a:solidFill>
                  <a:srgbClr val="4584D3">
                    <a:lumMod val="75000"/>
                  </a:srgbClr>
                </a:solidFill>
                <a:latin typeface="Arial" pitchFamily="34" charset="0"/>
                <a:cs typeface="Arial" pitchFamily="34" charset="0"/>
              </a:rPr>
              <a:t>65.71%. </a:t>
            </a:r>
            <a:r>
              <a:rPr lang="en-GB" sz="1000" b="1" dirty="0">
                <a:solidFill>
                  <a:srgbClr val="4584D3">
                    <a:lumMod val="75000"/>
                  </a:srgbClr>
                </a:solidFill>
                <a:latin typeface="Arial" pitchFamily="34" charset="0"/>
                <a:cs typeface="Arial" pitchFamily="34" charset="0"/>
              </a:rPr>
              <a:t>This week’s CAT A19 performance is currently  </a:t>
            </a:r>
            <a:r>
              <a:rPr lang="en-GB" sz="1000" b="1" dirty="0" smtClean="0">
                <a:solidFill>
                  <a:srgbClr val="4584D3">
                    <a:lumMod val="75000"/>
                  </a:srgbClr>
                </a:solidFill>
                <a:latin typeface="Arial" pitchFamily="34" charset="0"/>
                <a:cs typeface="Arial" pitchFamily="34" charset="0"/>
              </a:rPr>
              <a:t>93.12% </a:t>
            </a:r>
            <a:r>
              <a:rPr lang="en-GB" sz="1000" b="1" dirty="0">
                <a:solidFill>
                  <a:srgbClr val="4584D3">
                    <a:lumMod val="75000"/>
                  </a:srgbClr>
                </a:solidFill>
                <a:latin typeface="Arial" pitchFamily="34" charset="0"/>
                <a:cs typeface="Arial" pitchFamily="34" charset="0"/>
              </a:rPr>
              <a:t>and YTD performance is </a:t>
            </a:r>
            <a:r>
              <a:rPr lang="en-GB" sz="1000" b="1" dirty="0" smtClean="0">
                <a:solidFill>
                  <a:srgbClr val="4584D3">
                    <a:lumMod val="75000"/>
                  </a:srgbClr>
                </a:solidFill>
                <a:latin typeface="Arial" pitchFamily="34" charset="0"/>
                <a:cs typeface="Arial" pitchFamily="34" charset="0"/>
              </a:rPr>
              <a:t>93.87%. </a:t>
            </a:r>
            <a:r>
              <a:rPr lang="en-GB" sz="1000" b="1" dirty="0">
                <a:solidFill>
                  <a:srgbClr val="4584D3">
                    <a:lumMod val="75000"/>
                  </a:srgbClr>
                </a:solidFill>
                <a:latin typeface="Arial" pitchFamily="34" charset="0"/>
                <a:cs typeface="Arial" pitchFamily="34" charset="0"/>
              </a:rPr>
              <a:t>The Trust remains at REAP level 4. </a:t>
            </a:r>
            <a:endParaRPr lang="en-GB" sz="1000" b="1" dirty="0">
              <a:solidFill>
                <a:srgbClr val="4584D3">
                  <a:lumMod val="75000"/>
                </a:srgbClr>
              </a:solidFill>
            </a:endParaRPr>
          </a:p>
        </p:txBody>
      </p:sp>
      <p:sp>
        <p:nvSpPr>
          <p:cNvPr id="16" name="Content Placeholder 2"/>
          <p:cNvSpPr txBox="1">
            <a:spLocks/>
          </p:cNvSpPr>
          <p:nvPr/>
        </p:nvSpPr>
        <p:spPr>
          <a:xfrm>
            <a:off x="467544" y="4492319"/>
            <a:ext cx="3448246" cy="1800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Font typeface="Symbol" pitchFamily="18" charset="2"/>
              <a:buNone/>
            </a:pPr>
            <a:r>
              <a:rPr lang="en-GB" sz="1000" b="1" dirty="0" smtClean="0">
                <a:solidFill>
                  <a:schemeClr val="accent2">
                    <a:lumMod val="75000"/>
                  </a:schemeClr>
                </a:solidFill>
                <a:latin typeface="Arial" pitchFamily="34" charset="0"/>
                <a:cs typeface="Arial" pitchFamily="34" charset="0"/>
              </a:rPr>
              <a:t>The “Cat A performance tail” is monitored as an indicator of safety during periods of underperformance. Using the diagram opposite, LAS achievement against the 75% target is within 10 minutes and 95% within 17 minutes (YTD). This is on par with last week’s performance.</a:t>
            </a:r>
          </a:p>
        </p:txBody>
      </p:sp>
      <p:sp>
        <p:nvSpPr>
          <p:cNvPr id="18" name="Rectangle 17"/>
          <p:cNvSpPr/>
          <p:nvPr/>
        </p:nvSpPr>
        <p:spPr>
          <a:xfrm>
            <a:off x="3121451" y="310977"/>
            <a:ext cx="5627013" cy="1077218"/>
          </a:xfrm>
          <a:prstGeom prst="rect">
            <a:avLst/>
          </a:prstGeom>
        </p:spPr>
        <p:txBody>
          <a:bodyPr wrap="square">
            <a:spAutoFit/>
          </a:bodyPr>
          <a:lstStyle/>
          <a:p>
            <a:pPr algn="ctr"/>
            <a:r>
              <a:rPr lang="en-GB" sz="3200" b="1" dirty="0">
                <a:solidFill>
                  <a:prstClr val="white"/>
                </a:solidFill>
                <a:latin typeface="Arial" pitchFamily="34" charset="0"/>
                <a:cs typeface="Arial" pitchFamily="34" charset="0"/>
              </a:rPr>
              <a:t>LAS Commissioning </a:t>
            </a:r>
            <a:r>
              <a:rPr lang="en-GB" sz="3200" b="1" dirty="0" smtClean="0">
                <a:solidFill>
                  <a:prstClr val="white"/>
                </a:solidFill>
                <a:latin typeface="Arial" pitchFamily="34" charset="0"/>
                <a:cs typeface="Arial" pitchFamily="34" charset="0"/>
              </a:rPr>
              <a:t> Update</a:t>
            </a:r>
            <a:endParaRPr lang="en-GB" sz="3200" b="1" dirty="0">
              <a:solidFill>
                <a:prstClr val="white"/>
              </a:solidFill>
            </a:endParaRPr>
          </a:p>
        </p:txBody>
      </p:sp>
      <p:sp>
        <p:nvSpPr>
          <p:cNvPr id="19" name="Rectangle 18"/>
          <p:cNvSpPr/>
          <p:nvPr/>
        </p:nvSpPr>
        <p:spPr>
          <a:xfrm>
            <a:off x="7020272" y="1412776"/>
            <a:ext cx="1709453" cy="246221"/>
          </a:xfrm>
          <a:prstGeom prst="rect">
            <a:avLst/>
          </a:prstGeom>
        </p:spPr>
        <p:txBody>
          <a:bodyPr wrap="square">
            <a:spAutoFit/>
          </a:bodyPr>
          <a:lstStyle/>
          <a:p>
            <a:r>
              <a:rPr lang="en-GB" sz="1000" b="1" dirty="0" smtClean="0">
                <a:solidFill>
                  <a:prstClr val="white"/>
                </a:solidFill>
                <a:latin typeface="Arial" pitchFamily="34" charset="0"/>
                <a:cs typeface="Arial" pitchFamily="34" charset="0"/>
              </a:rPr>
              <a:t>8</a:t>
            </a:r>
            <a:r>
              <a:rPr lang="en-GB" sz="1000" b="1" baseline="30000" dirty="0" smtClean="0">
                <a:solidFill>
                  <a:prstClr val="white"/>
                </a:solidFill>
                <a:latin typeface="Arial" pitchFamily="34" charset="0"/>
                <a:cs typeface="Arial" pitchFamily="34" charset="0"/>
              </a:rPr>
              <a:t>th</a:t>
            </a:r>
            <a:r>
              <a:rPr lang="en-GB" sz="1000" b="1" dirty="0" smtClean="0">
                <a:solidFill>
                  <a:prstClr val="white"/>
                </a:solidFill>
                <a:latin typeface="Arial" pitchFamily="34" charset="0"/>
                <a:cs typeface="Arial" pitchFamily="34" charset="0"/>
              </a:rPr>
              <a:t> January 2016</a:t>
            </a:r>
            <a:endParaRPr lang="en-GB" sz="1000" b="1" dirty="0">
              <a:solidFill>
                <a:prstClr val="white"/>
              </a:solidFill>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6508949"/>
              </p:ext>
            </p:extLst>
          </p:nvPr>
        </p:nvGraphicFramePr>
        <p:xfrm>
          <a:off x="395536" y="2420888"/>
          <a:ext cx="5328592" cy="932253"/>
        </p:xfrm>
        <a:graphic>
          <a:graphicData uri="http://schemas.openxmlformats.org/drawingml/2006/table">
            <a:tbl>
              <a:tblPr firstRow="1" firstCol="1" bandRow="1"/>
              <a:tblGrid>
                <a:gridCol w="667357"/>
                <a:gridCol w="667357"/>
                <a:gridCol w="667357"/>
                <a:gridCol w="667357"/>
                <a:gridCol w="667357"/>
                <a:gridCol w="698159"/>
                <a:gridCol w="646824"/>
                <a:gridCol w="646824"/>
              </a:tblGrid>
              <a:tr h="161109">
                <a:tc>
                  <a:txBody>
                    <a:bodyPr/>
                    <a:lstStyle/>
                    <a:p>
                      <a:pPr algn="ctr">
                        <a:lnSpc>
                          <a:spcPct val="115000"/>
                        </a:lnSpc>
                        <a:spcAft>
                          <a:spcPts val="0"/>
                        </a:spcAft>
                      </a:pPr>
                      <a:r>
                        <a:rPr lang="en-GB" sz="800" b="1" dirty="0">
                          <a:effectLst/>
                          <a:latin typeface="Arial"/>
                          <a:ea typeface="Times New Roman"/>
                          <a:cs typeface="Times New Roman"/>
                        </a:rPr>
                        <a:t> </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gridSpan="3">
                  <a:txBody>
                    <a:bodyPr/>
                    <a:lstStyle/>
                    <a:p>
                      <a:pPr algn="ctr">
                        <a:lnSpc>
                          <a:spcPct val="115000"/>
                        </a:lnSpc>
                        <a:spcAft>
                          <a:spcPts val="0"/>
                        </a:spcAft>
                      </a:pPr>
                      <a:r>
                        <a:rPr lang="en-GB" sz="800" b="1">
                          <a:effectLst/>
                          <a:latin typeface="Arial"/>
                          <a:ea typeface="Times New Roman"/>
                          <a:cs typeface="Times New Roman"/>
                        </a:rPr>
                        <a:t>Category A</a:t>
                      </a:r>
                      <a:endParaRPr lang="en-GB" sz="90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hMerge="1">
                  <a:txBody>
                    <a:bodyPr/>
                    <a:lstStyle/>
                    <a:p>
                      <a:endParaRPr lang="en-GB"/>
                    </a:p>
                  </a:txBody>
                  <a:tcPr/>
                </a:tc>
                <a:tc hMerge="1">
                  <a:txBody>
                    <a:bodyPr/>
                    <a:lstStyle/>
                    <a:p>
                      <a:endParaRPr lang="en-GB"/>
                    </a:p>
                  </a:txBody>
                  <a:tcPr/>
                </a:tc>
                <a:tc gridSpan="2">
                  <a:txBody>
                    <a:bodyPr/>
                    <a:lstStyle/>
                    <a:p>
                      <a:pPr algn="ctr">
                        <a:lnSpc>
                          <a:spcPct val="115000"/>
                        </a:lnSpc>
                        <a:spcAft>
                          <a:spcPts val="0"/>
                        </a:spcAft>
                      </a:pPr>
                      <a:r>
                        <a:rPr lang="en-GB" sz="800" b="1" dirty="0">
                          <a:effectLst/>
                          <a:latin typeface="Arial"/>
                          <a:ea typeface="Times New Roman"/>
                          <a:cs typeface="Times New Roman"/>
                        </a:rPr>
                        <a:t>Red 1</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hMerge="1">
                  <a:txBody>
                    <a:bodyPr/>
                    <a:lstStyle/>
                    <a:p>
                      <a:endParaRPr lang="en-GB"/>
                    </a:p>
                  </a:txBody>
                  <a:tcPr/>
                </a:tc>
                <a:tc gridSpan="2">
                  <a:txBody>
                    <a:bodyPr/>
                    <a:lstStyle/>
                    <a:p>
                      <a:pPr algn="ctr">
                        <a:lnSpc>
                          <a:spcPct val="115000"/>
                        </a:lnSpc>
                        <a:spcAft>
                          <a:spcPts val="0"/>
                        </a:spcAft>
                      </a:pPr>
                      <a:r>
                        <a:rPr lang="en-GB" sz="800" b="1" dirty="0">
                          <a:effectLst/>
                          <a:latin typeface="Arial"/>
                          <a:ea typeface="Times New Roman"/>
                          <a:cs typeface="Times New Roman"/>
                        </a:rPr>
                        <a:t>Red 2</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hMerge="1">
                  <a:txBody>
                    <a:bodyPr/>
                    <a:lstStyle/>
                    <a:p>
                      <a:endParaRPr lang="en-GB"/>
                    </a:p>
                  </a:txBody>
                  <a:tcPr/>
                </a:tc>
              </a:tr>
              <a:tr h="469870">
                <a:tc>
                  <a:txBody>
                    <a:bodyPr/>
                    <a:lstStyle/>
                    <a:p>
                      <a:pPr algn="ctr">
                        <a:lnSpc>
                          <a:spcPct val="115000"/>
                        </a:lnSpc>
                        <a:spcAft>
                          <a:spcPts val="0"/>
                        </a:spcAft>
                      </a:pPr>
                      <a:r>
                        <a:rPr lang="en-GB" sz="700" dirty="0">
                          <a:effectLst/>
                          <a:latin typeface="Arial"/>
                          <a:ea typeface="Times New Roman"/>
                          <a:cs typeface="Times New Roman"/>
                        </a:rPr>
                        <a:t>Week to date figures for </a:t>
                      </a:r>
                      <a:r>
                        <a:rPr lang="en-GB" sz="700" dirty="0" smtClean="0">
                          <a:effectLst/>
                          <a:latin typeface="Arial"/>
                          <a:ea typeface="Times New Roman"/>
                          <a:cs typeface="Times New Roman"/>
                        </a:rPr>
                        <a:t>31/12/15 –07/01/16</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800" u="sng" dirty="0">
                          <a:effectLst/>
                          <a:latin typeface="Arial"/>
                          <a:ea typeface="Times New Roman"/>
                          <a:cs typeface="Times New Roman"/>
                        </a:rPr>
                        <a:t>Incidents</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800" u="sng" dirty="0">
                          <a:effectLst/>
                          <a:latin typeface="Arial"/>
                          <a:ea typeface="Times New Roman"/>
                          <a:cs typeface="Times New Roman"/>
                        </a:rPr>
                        <a:t>% reached in 8 mins</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800" u="sng" dirty="0">
                          <a:effectLst/>
                          <a:latin typeface="Arial"/>
                          <a:ea typeface="Times New Roman"/>
                          <a:cs typeface="Times New Roman"/>
                        </a:rPr>
                        <a:t>% reached in 19 mins</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800" u="sng">
                          <a:effectLst/>
                          <a:latin typeface="Arial"/>
                          <a:ea typeface="Times New Roman"/>
                          <a:cs typeface="Times New Roman"/>
                        </a:rPr>
                        <a:t>Incidents</a:t>
                      </a:r>
                      <a:endParaRPr lang="en-GB" sz="90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800" u="sng" dirty="0">
                          <a:effectLst/>
                          <a:latin typeface="Arial"/>
                          <a:ea typeface="Times New Roman"/>
                          <a:cs typeface="Times New Roman"/>
                        </a:rPr>
                        <a:t>% reached in 8 mins</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800" u="sng">
                          <a:effectLst/>
                          <a:latin typeface="Arial"/>
                          <a:ea typeface="Times New Roman"/>
                          <a:cs typeface="Times New Roman"/>
                        </a:rPr>
                        <a:t>Incidents</a:t>
                      </a:r>
                      <a:endParaRPr lang="en-GB" sz="90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800" u="sng" dirty="0">
                          <a:effectLst/>
                          <a:latin typeface="Arial"/>
                          <a:ea typeface="Times New Roman"/>
                          <a:cs typeface="Times New Roman"/>
                        </a:rPr>
                        <a:t>% reached in 8 mins</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r>
              <a:tr h="161109">
                <a:tc>
                  <a:txBody>
                    <a:bodyPr/>
                    <a:lstStyle/>
                    <a:p>
                      <a:pPr algn="ctr">
                        <a:lnSpc>
                          <a:spcPct val="115000"/>
                        </a:lnSpc>
                        <a:spcAft>
                          <a:spcPts val="0"/>
                        </a:spcAft>
                      </a:pPr>
                      <a:r>
                        <a:rPr lang="en-GB" sz="800" b="1" dirty="0">
                          <a:effectLst/>
                          <a:latin typeface="Arial"/>
                          <a:ea typeface="Times New Roman"/>
                          <a:cs typeface="Times New Roman"/>
                        </a:rPr>
                        <a:t>LAS </a:t>
                      </a:r>
                      <a:endParaRPr lang="en-GB" sz="800" b="1" dirty="0" smtClean="0">
                        <a:effectLst/>
                        <a:latin typeface="Arial"/>
                        <a:ea typeface="Times New Roman"/>
                        <a:cs typeface="Times New Roman"/>
                      </a:endParaRPr>
                    </a:p>
                    <a:p>
                      <a:pPr algn="ctr">
                        <a:lnSpc>
                          <a:spcPct val="115000"/>
                        </a:lnSpc>
                        <a:spcAft>
                          <a:spcPts val="0"/>
                        </a:spcAft>
                      </a:pPr>
                      <a:r>
                        <a:rPr lang="en-GB" sz="800" b="1" dirty="0" smtClean="0">
                          <a:effectLst/>
                          <a:latin typeface="Arial"/>
                          <a:ea typeface="Times New Roman"/>
                          <a:cs typeface="Times New Roman"/>
                        </a:rPr>
                        <a:t>Total </a:t>
                      </a:r>
                      <a:endParaRPr lang="en-GB" sz="900" dirty="0">
                        <a:effectLst/>
                        <a:latin typeface="Calibri"/>
                        <a:ea typeface="Calibri"/>
                        <a:cs typeface="Times New Roman"/>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GB" sz="900" b="1" dirty="0" smtClean="0">
                          <a:effectLst/>
                          <a:latin typeface="Arial" pitchFamily="34" charset="0"/>
                          <a:ea typeface="Calibri"/>
                          <a:cs typeface="Arial" pitchFamily="34" charset="0"/>
                        </a:rPr>
                        <a:t>11872</a:t>
                      </a:r>
                      <a:endParaRPr lang="en-GB" sz="900" b="1" dirty="0">
                        <a:effectLst/>
                        <a:latin typeface="Arial" pitchFamily="34" charset="0"/>
                        <a:ea typeface="Calibri"/>
                        <a:cs typeface="Arial" pitchFamily="34" charset="0"/>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dirty="0" smtClean="0">
                          <a:effectLst/>
                          <a:latin typeface="Arial" pitchFamily="34" charset="0"/>
                          <a:ea typeface="Calibri"/>
                          <a:cs typeface="Arial" pitchFamily="34" charset="0"/>
                        </a:rPr>
                        <a:t>68.68%</a:t>
                      </a:r>
                      <a:endParaRPr lang="en-GB" sz="900" b="1" dirty="0">
                        <a:effectLst/>
                        <a:latin typeface="Arial" pitchFamily="34" charset="0"/>
                        <a:ea typeface="Calibri"/>
                        <a:cs typeface="Arial" pitchFamily="34" charset="0"/>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900" b="1" dirty="0" smtClean="0">
                          <a:effectLst/>
                          <a:latin typeface="Arial" pitchFamily="34" charset="0"/>
                          <a:ea typeface="Calibri"/>
                          <a:cs typeface="Arial" pitchFamily="34" charset="0"/>
                        </a:rPr>
                        <a:t>93.12%</a:t>
                      </a:r>
                      <a:endParaRPr lang="en-GB" sz="900" b="1" dirty="0">
                        <a:effectLst/>
                        <a:latin typeface="Arial" pitchFamily="34" charset="0"/>
                        <a:ea typeface="Calibri"/>
                        <a:cs typeface="Arial" pitchFamily="34" charset="0"/>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GB" sz="900" b="1" dirty="0" smtClean="0">
                          <a:effectLst/>
                          <a:latin typeface="Arial" pitchFamily="34" charset="0"/>
                          <a:ea typeface="Calibri"/>
                          <a:cs typeface="Arial" pitchFamily="34" charset="0"/>
                        </a:rPr>
                        <a:t>354</a:t>
                      </a:r>
                      <a:endParaRPr lang="en-GB" sz="900" b="1" dirty="0">
                        <a:effectLst/>
                        <a:latin typeface="Arial" pitchFamily="34" charset="0"/>
                        <a:ea typeface="Calibri"/>
                        <a:cs typeface="Arial" pitchFamily="34" charset="0"/>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dirty="0" smtClean="0">
                          <a:effectLst/>
                          <a:latin typeface="Arial" pitchFamily="34" charset="0"/>
                          <a:ea typeface="Calibri"/>
                          <a:cs typeface="Arial" pitchFamily="34" charset="0"/>
                        </a:rPr>
                        <a:t>74.29%</a:t>
                      </a:r>
                      <a:endParaRPr lang="en-GB" sz="900" b="1" dirty="0">
                        <a:effectLst/>
                        <a:latin typeface="Arial" pitchFamily="34" charset="0"/>
                        <a:ea typeface="Calibri"/>
                        <a:cs typeface="Arial" pitchFamily="34" charset="0"/>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GB" sz="900" b="1" dirty="0" smtClean="0">
                          <a:effectLst/>
                          <a:latin typeface="Arial" pitchFamily="34" charset="0"/>
                          <a:ea typeface="Calibri"/>
                          <a:cs typeface="Arial" pitchFamily="34" charset="0"/>
                        </a:rPr>
                        <a:t>11518</a:t>
                      </a:r>
                      <a:endParaRPr lang="en-GB" sz="900" b="1" dirty="0">
                        <a:effectLst/>
                        <a:latin typeface="Arial" pitchFamily="34" charset="0"/>
                        <a:ea typeface="Calibri"/>
                        <a:cs typeface="Arial" pitchFamily="34" charset="0"/>
                      </a:endParaRP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dirty="0" smtClean="0">
                          <a:effectLst/>
                          <a:latin typeface="Arial" pitchFamily="34" charset="0"/>
                          <a:ea typeface="Times New Roman"/>
                          <a:cs typeface="Arial" pitchFamily="34" charset="0"/>
                        </a:rPr>
                        <a:t>68.51%</a:t>
                      </a:r>
                    </a:p>
                  </a:txBody>
                  <a:tcPr marL="57690" marR="57690" marT="0" marB="0" anchor="ctr">
                    <a:lnL w="19050" cap="flat" cmpd="sng" algn="ctr">
                      <a:solidFill>
                        <a:srgbClr val="31849B"/>
                      </a:solidFill>
                      <a:prstDash val="solid"/>
                      <a:round/>
                      <a:headEnd type="none" w="med" len="med"/>
                      <a:tailEnd type="none" w="med" len="med"/>
                    </a:lnL>
                    <a:lnR w="19050" cap="flat" cmpd="sng" algn="ctr">
                      <a:solidFill>
                        <a:srgbClr val="31849B"/>
                      </a:solidFill>
                      <a:prstDash val="solid"/>
                      <a:round/>
                      <a:headEnd type="none" w="med" len="med"/>
                      <a:tailEnd type="none" w="med" len="med"/>
                    </a:lnR>
                    <a:lnT w="19050" cap="flat" cmpd="sng" algn="ctr">
                      <a:solidFill>
                        <a:srgbClr val="31849B"/>
                      </a:solidFill>
                      <a:prstDash val="solid"/>
                      <a:round/>
                      <a:headEnd type="none" w="med" len="med"/>
                      <a:tailEnd type="none" w="med" len="med"/>
                    </a:lnT>
                    <a:lnB w="19050" cap="flat" cmpd="sng" algn="ctr">
                      <a:solidFill>
                        <a:srgbClr val="31849B"/>
                      </a:solidFill>
                      <a:prstDash val="solid"/>
                      <a:round/>
                      <a:headEnd type="none" w="med" len="med"/>
                      <a:tailEnd type="none" w="med" len="med"/>
                    </a:lnB>
                    <a:solidFill>
                      <a:srgbClr val="FF0000"/>
                    </a:solidFill>
                  </a:tcPr>
                </a:tc>
              </a:tr>
            </a:tbl>
          </a:graphicData>
        </a:graphic>
      </p:graphicFrame>
      <p:sp>
        <p:nvSpPr>
          <p:cNvPr id="3" name="AutoShape 2" descr="http://data.londonambulance.nhs.uk/Reserved.ReportViewerWebControl.axd?ReportSession=s2c2u455k1ksrd45aszsaq45&amp;ControlID=90eaa9fc7cb24934920ffa08a128a870&amp;Culture=2057&amp;UICulture=2057&amp;ReportStack=1&amp;OpType=ReportImage&amp;StreamID=9467d615-110a-475d-b552-08d36379db16"/>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data.londonambulance.nhs.uk/Reserved.ReportViewerWebControl.axd?ReportSession=s2c2u455k1ksrd45aszsaq45&amp;ControlID=90eaa9fc7cb24934920ffa08a128a870&amp;Culture=2057&amp;UICulture=2057&amp;ReportStack=1&amp;OpType=ReportImage&amp;StreamID=9467d615-110a-475d-b552-08d36379db16"/>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http://data.londonambulance.nhs.uk/Reserved.ReportViewerWebControl.axd?ReportSession=cecmyj55fspfaoa21roy3c45&amp;Culture=2057&amp;CultureOverrides=True&amp;UICulture=2057&amp;UICultureOverrides=True&amp;ReportStack=1&amp;ControlID=beeb360c0c4d4a45b32e1c48d08fd768&amp;OpType=ReportImage&amp;IterationId=d69e31b7c88044668ef4da396c6e829f&amp;StreamID=C_7iT0_1"/>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7" descr="http://data.londonambulance.nhs.uk/Reserved.ReportViewerWebControl.axd?ReportSession=cecmyj55fspfaoa21roy3c45&amp;Culture=2057&amp;CultureOverrides=True&amp;UICulture=2057&amp;UICultureOverrides=True&amp;ReportStack=1&amp;ControlID=beeb360c0c4d4a45b32e1c48d08fd768&amp;OpType=ReportImage&amp;IterationId=d69e31b7c88044668ef4da396c6e829f&amp;StreamID=C_7iT0_1"/>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8" descr="http://data.londonambulance.nhs.uk/Reserved.ReportViewerWebControl.axd?ReportSession=cecmyj55fspfaoa21roy3c45&amp;Culture=2057&amp;CultureOverrides=True&amp;UICulture=2057&amp;UICultureOverrides=True&amp;ReportStack=1&amp;ControlID=beeb360c0c4d4a45b32e1c48d08fd768&amp;OpType=ReportImage&amp;IterationId=d69e31b7c88044668ef4da396c6e829f&amp;StreamID=C_7iT0_1"/>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9" descr="http://data.londonambulance.nhs.uk/Reserved.ReportViewerWebControl.axd?ReportSession=cecmyj55fspfaoa21roy3c45&amp;Culture=2057&amp;CultureOverrides=True&amp;UICulture=2057&amp;UICultureOverrides=True&amp;ReportStack=1&amp;ControlID=beeb360c0c4d4a45b32e1c48d08fd768&amp;OpType=ReportImage&amp;IterationId=d69e31b7c88044668ef4da396c6e829f&amp;StreamID=C_7iT0_1"/>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 descr="http://data.londonambulance.nhs.uk/Reserved.ReportViewerWebControl.axd?ReportSession=anq3tdz2jjvli255pccbayab&amp;Culture=2057&amp;CultureOverrides=True&amp;UICulture=2057&amp;UICultureOverrides=True&amp;ReportStack=1&amp;ControlID=1b854a450fab4340b774e68070ec17b9&amp;OpType=ReportImage&amp;IterationId=ea5e50a190994ac182f7df84fbafe21e&amp;StreamID=C_7iT0_1"/>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http://data.londonambulance.nhs.uk/Reserved.ReportViewerWebControl.axd?ReportSession=anq3tdz2jjvli255pccbayab&amp;Culture=2057&amp;CultureOverrides=True&amp;UICulture=2057&amp;UICultureOverrides=True&amp;ReportStack=1&amp;ControlID=1b854a450fab4340b774e68070ec17b9&amp;OpType=ReportImage&amp;IterationId=ea5e50a190994ac182f7df84fbafe21e&amp;StreamID=C_7iT0_1"/>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3" descr="http://data.londonambulance.nhs.uk/Reserved.ReportViewerWebControl.axd?ReportSession=anq3tdz2jjvli255pccbayab&amp;Culture=2057&amp;CultureOverrides=True&amp;UICulture=2057&amp;UICultureOverrides=True&amp;ReportStack=1&amp;ControlID=1b854a450fab4340b774e68070ec17b9&amp;OpType=ReportImage&amp;IterationId=ea5e50a190994ac182f7df84fbafe21e&amp;StreamID=C_7iT0_1"/>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http://data.londonambulance.nhs.uk/Reserved.ReportViewerWebControl.axd?ReportSession=anq3tdz2jjvli255pccbayab&amp;Culture=2057&amp;CultureOverrides=True&amp;UICulture=2057&amp;UICultureOverrides=True&amp;ReportStack=1&amp;ControlID=1b854a450fab4340b774e68070ec17b9&amp;OpType=ReportImage&amp;IterationId=ea5e50a190994ac182f7df84fbafe21e&amp;StreamID=C_7iT0_1"/>
          <p:cNvSpPr>
            <a:spLocks noChangeAspect="1" noChangeArrowheads="1"/>
          </p:cNvSpPr>
          <p:nvPr/>
        </p:nvSpPr>
        <p:spPr bwMode="auto">
          <a:xfrm>
            <a:off x="1066800" y="106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5" descr="http://data.londonambulance.nhs.uk/Reserved.ReportViewerWebControl.axd?ReportSession=anq3tdz2jjvli255pccbayab&amp;Culture=2057&amp;CultureOverrides=True&amp;UICulture=2057&amp;UICultureOverrides=True&amp;ReportStack=1&amp;ControlID=1b854a450fab4340b774e68070ec17b9&amp;OpType=ReportImage&amp;IterationId=ea5e50a190994ac182f7df84fbafe21e&amp;StreamID=C_7iT0_1"/>
          <p:cNvSpPr>
            <a:spLocks noChangeAspect="1" noChangeArrowheads="1"/>
          </p:cNvSpPr>
          <p:nvPr/>
        </p:nvSpPr>
        <p:spPr bwMode="auto">
          <a:xfrm>
            <a:off x="12192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6" descr="http://data.londonambulance.nhs.uk/Reserved.ReportViewerWebControl.axd?ReportSession=anq3tdz2jjvli255pccbayab&amp;Culture=2057&amp;CultureOverrides=True&amp;UICulture=2057&amp;UICultureOverrides=True&amp;ReportStack=1&amp;ControlID=1b854a450fab4340b774e68070ec17b9&amp;OpType=ReportImage&amp;IterationId=ea5e50a190994ac182f7df84fbafe21e&amp;StreamID=C_7iT0_1"/>
          <p:cNvSpPr>
            <a:spLocks noChangeAspect="1" noChangeArrowheads="1"/>
          </p:cNvSpPr>
          <p:nvPr/>
        </p:nvSpPr>
        <p:spPr bwMode="auto">
          <a:xfrm>
            <a:off x="1371600" y="1371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 descr="http://data.londonambulance.nhs.uk/Reserved.ReportViewerWebControl.axd?ReportSession=csvr0g450agv02e4mdhcaji2&amp;Culture=2057&amp;CultureOverrides=True&amp;UICulture=2057&amp;UICultureOverrides=True&amp;ReportStack=1&amp;ControlID=914ecced570f433ca6743c270a4a0f08&amp;OpType=ReportImage&amp;IterationId=5ecb531c89f7442e9af076c76158bf95&amp;StreamID=C_7iT0_1"/>
          <p:cNvSpPr>
            <a:spLocks noChangeAspect="1" noChangeArrowheads="1"/>
          </p:cNvSpPr>
          <p:nvPr/>
        </p:nvSpPr>
        <p:spPr bwMode="auto">
          <a:xfrm>
            <a:off x="1524000" y="152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 descr="http://data.londonambulance.nhs.uk/Reserved.ReportViewerWebControl.axd?ReportSession=csvr0g450agv02e4mdhcaji2&amp;Culture=2057&amp;CultureOverrides=True&amp;UICulture=2057&amp;UICultureOverrides=True&amp;ReportStack=1&amp;ControlID=914ecced570f433ca6743c270a4a0f08&amp;OpType=ReportImage&amp;IterationId=5ecb531c89f7442e9af076c76158bf95&amp;StreamID=C_7iT0_1"/>
          <p:cNvSpPr>
            <a:spLocks noChangeAspect="1" noChangeArrowheads="1"/>
          </p:cNvSpPr>
          <p:nvPr/>
        </p:nvSpPr>
        <p:spPr bwMode="auto">
          <a:xfrm>
            <a:off x="1676400" y="1676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p:cNvPicPr/>
          <p:nvPr/>
        </p:nvPicPr>
        <p:blipFill>
          <a:blip r:embed="rId4" cstate="print"/>
          <a:stretch>
            <a:fillRect/>
          </a:stretch>
        </p:blipFill>
        <p:spPr>
          <a:xfrm>
            <a:off x="4221867" y="4077072"/>
            <a:ext cx="4235797" cy="1972099"/>
          </a:xfrm>
          <a:prstGeom prst="rect">
            <a:avLst/>
          </a:prstGeom>
        </p:spPr>
      </p:pic>
    </p:spTree>
    <p:extLst>
      <p:ext uri="{BB962C8B-B14F-4D97-AF65-F5344CB8AC3E}">
        <p14:creationId xmlns:p14="http://schemas.microsoft.com/office/powerpoint/2010/main" val="3226779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90" y="908720"/>
            <a:ext cx="8432574" cy="720080"/>
          </a:xfrm>
        </p:spPr>
        <p:txBody>
          <a:bodyPr>
            <a:noAutofit/>
          </a:bodyPr>
          <a:lstStyle/>
          <a:p>
            <a:r>
              <a:rPr lang="en-GB" sz="2400" b="1" dirty="0" smtClean="0">
                <a:solidFill>
                  <a:schemeClr val="accent1">
                    <a:lumMod val="20000"/>
                    <a:lumOff val="80000"/>
                  </a:schemeClr>
                </a:solidFill>
                <a:latin typeface="Arial" pitchFamily="34" charset="0"/>
                <a:cs typeface="Arial" pitchFamily="34" charset="0"/>
              </a:rPr>
              <a:t>Current LAS Performance – Last </a:t>
            </a:r>
            <a:r>
              <a:rPr lang="en-GB" sz="2400" b="1" dirty="0">
                <a:solidFill>
                  <a:schemeClr val="accent1">
                    <a:lumMod val="20000"/>
                    <a:lumOff val="80000"/>
                  </a:schemeClr>
                </a:solidFill>
                <a:latin typeface="Arial" pitchFamily="34" charset="0"/>
                <a:cs typeface="Arial" pitchFamily="34" charset="0"/>
              </a:rPr>
              <a:t>7</a:t>
            </a:r>
            <a:r>
              <a:rPr lang="en-GB" sz="2400" b="1" dirty="0" smtClean="0">
                <a:solidFill>
                  <a:schemeClr val="accent1">
                    <a:lumMod val="20000"/>
                    <a:lumOff val="80000"/>
                  </a:schemeClr>
                </a:solidFill>
                <a:latin typeface="Arial" pitchFamily="34" charset="0"/>
                <a:cs typeface="Arial" pitchFamily="34" charset="0"/>
              </a:rPr>
              <a:t> Days</a:t>
            </a:r>
            <a:endParaRPr lang="en-GB" sz="2400" b="1" dirty="0">
              <a:solidFill>
                <a:schemeClr val="accent1">
                  <a:lumMod val="20000"/>
                  <a:lumOff val="80000"/>
                </a:schemeClr>
              </a:solidFill>
              <a:latin typeface="Arial" pitchFamily="34" charset="0"/>
              <a:cs typeface="Arial"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45224"/>
            <a:ext cx="1087835" cy="720080"/>
          </a:xfrm>
          <a:prstGeom prst="rect">
            <a:avLst/>
          </a:prstGeom>
          <a:noFill/>
          <a:ln w="28575">
            <a:solidFill>
              <a:schemeClr val="bg2">
                <a:lumMod val="75000"/>
              </a:schemeClr>
            </a:solidFill>
          </a:ln>
        </p:spPr>
      </p:pic>
      <p:sp>
        <p:nvSpPr>
          <p:cNvPr id="3" name="AutoShape 2" descr="http://data.londonambulance.nhs.uk/Reserved.ReportViewerWebControl.axd?ReportSession=s2c2u455k1ksrd45aszsaq45&amp;ControlID=90eaa9fc7cb24934920ffa08a128a870&amp;Culture=2057&amp;UICulture=2057&amp;ReportStack=1&amp;OpType=ReportImage&amp;StreamID=9467d615-110a-475d-b552-08d36379db16"/>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data.londonambulance.nhs.uk/Reserved.ReportViewerWebControl.axd?ReportSession=s2c2u455k1ksrd45aszsaq45&amp;ControlID=90eaa9fc7cb24934920ffa08a128a870&amp;Culture=2057&amp;UICulture=2057&amp;ReportStack=1&amp;OpType=ReportImage&amp;StreamID=9467d615-110a-475d-b552-08d36379db16"/>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207179146"/>
              </p:ext>
            </p:extLst>
          </p:nvPr>
        </p:nvGraphicFramePr>
        <p:xfrm>
          <a:off x="395536" y="2924944"/>
          <a:ext cx="8083750" cy="2028825"/>
        </p:xfrm>
        <a:graphic>
          <a:graphicData uri="http://schemas.openxmlformats.org/drawingml/2006/table">
            <a:tbl>
              <a:tblPr/>
              <a:tblGrid>
                <a:gridCol w="808375"/>
                <a:gridCol w="808375"/>
                <a:gridCol w="808375"/>
                <a:gridCol w="808375"/>
                <a:gridCol w="808375"/>
                <a:gridCol w="808375"/>
                <a:gridCol w="808375"/>
                <a:gridCol w="808375"/>
                <a:gridCol w="808375"/>
                <a:gridCol w="808375"/>
              </a:tblGrid>
              <a:tr h="190500">
                <a:tc rowSpan="2">
                  <a:txBody>
                    <a:bodyPr/>
                    <a:lstStyle/>
                    <a:p>
                      <a:pPr algn="ctr" fontAlgn="t"/>
                      <a:r>
                        <a:rPr lang="en-GB" sz="1000" b="0" i="0" u="none" strike="noStrike" dirty="0">
                          <a:solidFill>
                            <a:srgbClr val="000000"/>
                          </a:solidFill>
                          <a:effectLst/>
                          <a:latin typeface="Arial"/>
                        </a:rPr>
                        <a:t>Data from LAS Portal</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gridSpan="2">
                  <a:txBody>
                    <a:bodyPr/>
                    <a:lstStyle/>
                    <a:p>
                      <a:pPr algn="ctr" fontAlgn="ctr"/>
                      <a:r>
                        <a:rPr lang="en-GB" sz="1000" b="1" i="0" u="none" strike="noStrike">
                          <a:solidFill>
                            <a:srgbClr val="FFFFFF"/>
                          </a:solidFill>
                          <a:effectLst/>
                          <a:latin typeface="Arial"/>
                        </a:rPr>
                        <a:t>Red 1 (Target 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366"/>
                    </a:solidFill>
                  </a:tcPr>
                </a:tc>
                <a:tc hMerge="1">
                  <a:txBody>
                    <a:bodyPr/>
                    <a:lstStyle/>
                    <a:p>
                      <a:endParaRPr lang="en-GB"/>
                    </a:p>
                  </a:txBody>
                  <a:tcPr/>
                </a:tc>
                <a:tc gridSpan="2">
                  <a:txBody>
                    <a:bodyPr/>
                    <a:lstStyle/>
                    <a:p>
                      <a:pPr algn="ctr" fontAlgn="ctr"/>
                      <a:r>
                        <a:rPr lang="en-GB" sz="1000" b="1" i="0" u="none" strike="noStrike">
                          <a:solidFill>
                            <a:srgbClr val="FFFFFF"/>
                          </a:solidFill>
                          <a:effectLst/>
                          <a:latin typeface="Arial"/>
                        </a:rPr>
                        <a:t>Red 2 (Target 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366"/>
                    </a:solidFill>
                  </a:tcPr>
                </a:tc>
                <a:tc hMerge="1">
                  <a:txBody>
                    <a:bodyPr/>
                    <a:lstStyle/>
                    <a:p>
                      <a:endParaRPr lang="en-GB"/>
                    </a:p>
                  </a:txBody>
                  <a:tcPr/>
                </a:tc>
                <a:tc gridSpan="3">
                  <a:txBody>
                    <a:bodyPr/>
                    <a:lstStyle/>
                    <a:p>
                      <a:pPr algn="ctr" fontAlgn="ctr"/>
                      <a:r>
                        <a:rPr lang="en-GB" sz="1000" b="1" i="0" u="none" strike="noStrike">
                          <a:solidFill>
                            <a:srgbClr val="FFFFFF"/>
                          </a:solidFill>
                          <a:effectLst/>
                          <a:latin typeface="Arial"/>
                        </a:rPr>
                        <a:t>Cat A (Red) TOTAL (Target 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366"/>
                    </a:solidFill>
                  </a:tcPr>
                </a:tc>
                <a:tc hMerge="1">
                  <a:txBody>
                    <a:bodyPr/>
                    <a:lstStyle/>
                    <a:p>
                      <a:endParaRPr lang="en-GB"/>
                    </a:p>
                  </a:txBody>
                  <a:tcPr/>
                </a:tc>
                <a:tc hMerge="1">
                  <a:txBody>
                    <a:bodyPr/>
                    <a:lstStyle/>
                    <a:p>
                      <a:endParaRPr lang="en-GB"/>
                    </a:p>
                  </a:txBody>
                  <a:tcPr/>
                </a:tc>
                <a:tc gridSpan="2">
                  <a:txBody>
                    <a:bodyPr/>
                    <a:lstStyle/>
                    <a:p>
                      <a:pPr algn="ctr" fontAlgn="ctr"/>
                      <a:r>
                        <a:rPr lang="en-GB" sz="1000" b="1" i="0" u="none" strike="noStrike">
                          <a:solidFill>
                            <a:srgbClr val="FFFFFF"/>
                          </a:solidFill>
                          <a:effectLst/>
                          <a:latin typeface="Arial"/>
                        </a:rPr>
                        <a:t>A19 (Target 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366"/>
                    </a:solidFill>
                  </a:tcPr>
                </a:tc>
                <a:tc hMerge="1">
                  <a:txBody>
                    <a:bodyPr/>
                    <a:lstStyle/>
                    <a:p>
                      <a:endParaRPr lang="en-GB"/>
                    </a:p>
                  </a:txBody>
                  <a:tcPr/>
                </a:tc>
              </a:tr>
              <a:tr h="0">
                <a:tc vMerge="1">
                  <a:txBody>
                    <a:bodyPr/>
                    <a:lstStyle/>
                    <a:p>
                      <a:endParaRPr lang="en-GB"/>
                    </a:p>
                  </a:txBody>
                  <a:tcPr/>
                </a:tc>
                <a:tc>
                  <a:txBody>
                    <a:bodyPr/>
                    <a:lstStyle/>
                    <a:p>
                      <a:pPr algn="ctr" fontAlgn="b"/>
                      <a:r>
                        <a:rPr lang="en-GB" sz="1000" b="1" i="0" u="none" strike="noStrike">
                          <a:solidFill>
                            <a:srgbClr val="FFFFFF"/>
                          </a:solidFill>
                          <a:effectLst/>
                          <a:latin typeface="Arial"/>
                        </a:rPr>
                        <a:t>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Compliant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Numbers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Compliant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Total (Numbers)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Weekly  Trajectory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Compliant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Weekly Trajectory</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1" i="0" u="none" strike="noStrike">
                          <a:solidFill>
                            <a:srgbClr val="FFFFFF"/>
                          </a:solidFill>
                          <a:effectLst/>
                          <a:latin typeface="Arial"/>
                        </a:rPr>
                        <a:t>Compliant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r>
              <a:tr h="190500">
                <a:tc>
                  <a:txBody>
                    <a:bodyPr/>
                    <a:lstStyle/>
                    <a:p>
                      <a:pPr algn="r" fontAlgn="b"/>
                      <a:r>
                        <a:rPr lang="en-GB" sz="1000" b="1" i="0" u="none" strike="noStrike">
                          <a:solidFill>
                            <a:srgbClr val="FFFFFF"/>
                          </a:solidFill>
                          <a:effectLst/>
                          <a:latin typeface="Arial"/>
                        </a:rPr>
                        <a:t>Thu 31st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a:rPr>
                        <a:t>82.05%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00" b="0" i="0" u="none" strike="noStrike">
                          <a:solidFill>
                            <a:srgbClr val="000000"/>
                          </a:solidFill>
                          <a:effectLst/>
                          <a:latin typeface="Arial"/>
                        </a:rPr>
                        <a:t>1334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79.76%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00" b="0" i="0" u="none" strike="noStrike">
                          <a:solidFill>
                            <a:srgbClr val="000000"/>
                          </a:solidFill>
                          <a:effectLst/>
                          <a:latin typeface="Arial"/>
                        </a:rPr>
                        <a:t>1373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57.30%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79.83%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96.21%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0500">
                <a:tc>
                  <a:txBody>
                    <a:bodyPr/>
                    <a:lstStyle/>
                    <a:p>
                      <a:pPr algn="r" fontAlgn="b"/>
                      <a:r>
                        <a:rPr lang="en-GB" sz="1000" b="1" i="0" u="none" strike="noStrike">
                          <a:solidFill>
                            <a:srgbClr val="FFFFFF"/>
                          </a:solidFill>
                          <a:effectLst/>
                          <a:latin typeface="Arial"/>
                        </a:rPr>
                        <a:t>Fri 1st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a:rPr>
                        <a:t>59.74%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1671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1748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57.30%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84.61%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0500">
                <a:tc>
                  <a:txBody>
                    <a:bodyPr/>
                    <a:lstStyle/>
                    <a:p>
                      <a:pPr algn="r" fontAlgn="b"/>
                      <a:r>
                        <a:rPr lang="en-GB" sz="1000" b="1" i="0" u="none" strike="noStrike">
                          <a:solidFill>
                            <a:srgbClr val="FFFFFF"/>
                          </a:solidFill>
                          <a:effectLst/>
                          <a:latin typeface="Arial"/>
                        </a:rPr>
                        <a:t>Sat 2nd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a:rPr>
                        <a:t>79.07%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00" b="0" i="0" u="none" strike="noStrike">
                          <a:solidFill>
                            <a:srgbClr val="000000"/>
                          </a:solidFill>
                          <a:effectLst/>
                          <a:latin typeface="Arial"/>
                        </a:rPr>
                        <a:t>1492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1535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57.30%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94.85%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r" fontAlgn="b"/>
                      <a:r>
                        <a:rPr lang="en-GB" sz="1000" b="1" i="0" u="none" strike="noStrike">
                          <a:solidFill>
                            <a:srgbClr val="FFFFFF"/>
                          </a:solidFill>
                          <a:effectLst/>
                          <a:latin typeface="Arial"/>
                        </a:rPr>
                        <a:t>Sun 3rd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a:rPr>
                        <a:t>79.41%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00" b="0" i="0" u="none" strike="noStrike">
                          <a:solidFill>
                            <a:srgbClr val="000000"/>
                          </a:solidFill>
                          <a:effectLst/>
                          <a:latin typeface="Arial"/>
                        </a:rPr>
                        <a:t>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1449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57.30%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94.34%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r" fontAlgn="b"/>
                      <a:r>
                        <a:rPr lang="en-GB" sz="1000" b="1" i="0" u="none" strike="noStrike">
                          <a:solidFill>
                            <a:srgbClr val="FFFFFF"/>
                          </a:solidFill>
                          <a:effectLst/>
                          <a:latin typeface="Arial"/>
                        </a:rPr>
                        <a:t>Mon 4th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71.88%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00" b="0" i="0" u="none" strike="noStrike">
                          <a:solidFill>
                            <a:srgbClr val="000000"/>
                          </a:solidFill>
                          <a:effectLst/>
                          <a:latin typeface="Arial"/>
                        </a:rPr>
                        <a:t>1428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70.80%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00" b="0" i="0" u="none" strike="noStrike">
                          <a:solidFill>
                            <a:srgbClr val="000000"/>
                          </a:solidFill>
                          <a:effectLst/>
                          <a:latin typeface="Arial"/>
                        </a:rPr>
                        <a:t>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70.82%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95.62%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0500">
                <a:tc>
                  <a:txBody>
                    <a:bodyPr/>
                    <a:lstStyle/>
                    <a:p>
                      <a:pPr algn="r" fontAlgn="b"/>
                      <a:r>
                        <a:rPr lang="en-GB" sz="1000" b="1" i="0" u="none" strike="noStrike">
                          <a:solidFill>
                            <a:srgbClr val="FFFFFF"/>
                          </a:solidFill>
                          <a:effectLst/>
                          <a:latin typeface="Arial"/>
                        </a:rPr>
                        <a:t>Tue 5th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a:rPr>
                        <a:t>74.42%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00" b="0" i="0" u="none" strike="noStrike">
                          <a:solidFill>
                            <a:srgbClr val="000000"/>
                          </a:solidFill>
                          <a:effectLst/>
                          <a:latin typeface="Arial"/>
                        </a:rPr>
                        <a:t>1429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FFFFFF"/>
                          </a:solidFill>
                          <a:effectLst/>
                          <a:latin typeface="Arial"/>
                        </a:rPr>
                        <a:t>67.46%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1472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FFFFFF"/>
                          </a:solidFill>
                          <a:effectLst/>
                          <a:latin typeface="Arial"/>
                        </a:rPr>
                        <a:t>67.66%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92.73%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r" fontAlgn="b"/>
                      <a:r>
                        <a:rPr lang="en-GB" sz="1000" b="1" i="0" u="none" strike="noStrike">
                          <a:solidFill>
                            <a:srgbClr val="FFFFFF"/>
                          </a:solidFill>
                          <a:effectLst/>
                          <a:latin typeface="Arial"/>
                        </a:rPr>
                        <a:t>Wed 6th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a:rPr>
                        <a:t>80.49%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00" b="0" i="0" u="none" strike="noStrike">
                          <a:solidFill>
                            <a:srgbClr val="000000"/>
                          </a:solidFill>
                          <a:effectLst/>
                          <a:latin typeface="Arial"/>
                        </a:rPr>
                        <a:t>1340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00" b="0" i="0" u="none" strike="noStrike">
                          <a:solidFill>
                            <a:srgbClr val="000000"/>
                          </a:solidFill>
                          <a:effectLst/>
                          <a:latin typeface="Arial"/>
                        </a:rPr>
                        <a:t>1381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71.90%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95.22%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0500">
                <a:tc>
                  <a:txBody>
                    <a:bodyPr/>
                    <a:lstStyle/>
                    <a:p>
                      <a:pPr algn="r" fontAlgn="b"/>
                      <a:r>
                        <a:rPr lang="en-GB" sz="1000" b="1" i="0" u="none" strike="noStrike">
                          <a:solidFill>
                            <a:srgbClr val="FFFFFF"/>
                          </a:solidFill>
                          <a:effectLst/>
                          <a:latin typeface="Arial"/>
                        </a:rPr>
                        <a:t>Thu 7th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3399"/>
                    </a:solidFill>
                  </a:tcPr>
                </a:tc>
                <a:tc>
                  <a:txBody>
                    <a:bodyPr/>
                    <a:lstStyle/>
                    <a:p>
                      <a:pPr algn="ctr" fontAlgn="b"/>
                      <a:r>
                        <a:rPr lang="en-GB" sz="1000" b="0" i="0" u="none" strike="noStrike">
                          <a:solidFill>
                            <a:srgbClr val="000000"/>
                          </a:solidFill>
                          <a:effectLst/>
                          <a:latin typeface="Arial"/>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a:rPr>
                        <a:t>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00" b="0" i="0" u="none" strike="noStrike">
                          <a:solidFill>
                            <a:srgbClr val="000000"/>
                          </a:solidFill>
                          <a:effectLst/>
                          <a:latin typeface="Arial"/>
                        </a:rPr>
                        <a:t>1409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FFFFFF"/>
                          </a:solidFill>
                          <a:effectLst/>
                          <a:latin typeface="Arial"/>
                        </a:rPr>
                        <a:t>63.59%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dirty="0">
                          <a:solidFill>
                            <a:srgbClr val="000000"/>
                          </a:solidFill>
                          <a:effectLst/>
                          <a:latin typeface="Arial"/>
                        </a:rPr>
                        <a:t>1454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a:rPr>
                        <a:t>67.90%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FFFFFF"/>
                          </a:solidFill>
                          <a:effectLst/>
                          <a:latin typeface="Arial"/>
                        </a:rPr>
                        <a:t>64.10%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000" b="0" i="0" u="none" strike="noStrike">
                          <a:solidFill>
                            <a:srgbClr val="000000"/>
                          </a:solidFill>
                          <a:effectLst/>
                          <a:latin typeface="Arial"/>
                        </a:rPr>
                        <a:t>95.10%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a:rPr>
                        <a:t>93.26%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25450693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444" y="404664"/>
            <a:ext cx="64770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11560" y="1124744"/>
            <a:ext cx="8208912" cy="2160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cs typeface="Arial" pitchFamily="34" charset="0"/>
              </a:rPr>
              <a:t>TIM EDWARDS, CONSULTANT PARAMEDIC</a:t>
            </a:r>
            <a:r>
              <a:rPr kumimoji="0" lang="en-GB" sz="1600" b="1"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cs typeface="Arial" pitchFamily="34" charset="0"/>
              </a:rPr>
              <a:t>LONDON AMBULANCE SERVICE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cs typeface="Arial" pitchFamily="34" charset="0"/>
              </a:rPr>
              <a:t>CARE OF PATIENTS WITH SEPSIS </a:t>
            </a: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GB" sz="1050" b="1" i="0" u="none" strike="noStrike" cap="none" normalizeH="0" baseline="0" dirty="0" smtClean="0">
                <a:ln>
                  <a:noFill/>
                </a:ln>
                <a:solidFill>
                  <a:srgbClr val="333333"/>
                </a:solidFill>
                <a:effectLst/>
                <a:latin typeface="Arial" pitchFamily="34" charset="0"/>
                <a:cs typeface="Arial" pitchFamily="34" charset="0"/>
              </a:rPr>
              <a:t>Sepsis is a common and potentially life-threatening condition triggered by an infection.</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GB" sz="1050" b="1" i="0" u="none" strike="noStrike" cap="none" normalizeH="0" baseline="0" dirty="0" smtClean="0">
                <a:ln>
                  <a:noFill/>
                </a:ln>
                <a:solidFill>
                  <a:srgbClr val="333333"/>
                </a:solidFill>
                <a:effectLst/>
                <a:latin typeface="Arial" pitchFamily="34" charset="0"/>
                <a:cs typeface="Arial" pitchFamily="34" charset="0"/>
              </a:rPr>
              <a:t>In sepsis, the body’s immune system goes into overdrive, setting off a series of reactions including widespread inflammation, swelling and blood clotting. This can lead to a significant decrease in blood pressure, which can mean the blood supply to vital organs such as the brain, heart and kidneys is reduced. If not treated quickly, sepsis can eventually lead to multiple organ failure and death. Each year in the UK, it is estimated that more than 100,000 people are admitted to hospital with sepsis and around 37,000 people will die as a result of the condition.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578950" y="3140968"/>
            <a:ext cx="8208912" cy="1368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cs typeface="Arial" pitchFamily="34" charset="0"/>
              </a:rPr>
              <a:t>MONDAY - JANUARY 11th - 2016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cs typeface="Arial" pitchFamily="34" charset="0"/>
              </a:rPr>
              <a:t> 5.30 – 7.30pm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CONFERENCE ROOM, LONDON AMBULANCE SERVICES, 220 WATERLOO ROAD, SE1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cs typeface="Arial" pitchFamily="34" charset="0"/>
              </a:rPr>
              <a:t>CHAIR:  Malcolm Alexander                                   </a:t>
            </a:r>
            <a:r>
              <a:rPr kumimoji="0" lang="en-US" sz="900" b="1" i="0" u="none" strike="noStrike" cap="none" normalizeH="0" baseline="0" dirty="0" smtClean="0">
                <a:ln>
                  <a:noFill/>
                </a:ln>
                <a:solidFill>
                  <a:schemeClr val="tx1"/>
                </a:solidFill>
                <a:effectLst/>
                <a:latin typeface="Arial" pitchFamily="34" charset="0"/>
                <a:cs typeface="Arial" pitchFamily="34" charset="0"/>
                <a:hlinkClick r:id="rId3"/>
              </a:rPr>
              <a:t>PatientsForumLAS@aol.com</a:t>
            </a:r>
            <a:r>
              <a:rPr kumimoji="0" lang="en-GB" sz="9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VICE CHAIR: Sister Josephine </a:t>
            </a:r>
            <a:r>
              <a:rPr kumimoji="0" lang="en-US" sz="900" b="1" i="0" u="none" strike="noStrike" cap="none" normalizeH="0" baseline="0" dirty="0" err="1" smtClean="0">
                <a:ln>
                  <a:noFill/>
                </a:ln>
                <a:solidFill>
                  <a:schemeClr val="tx1"/>
                </a:solidFill>
                <a:effectLst/>
                <a:latin typeface="Arial" pitchFamily="34" charset="0"/>
                <a:cs typeface="Arial" pitchFamily="34" charset="0"/>
              </a:rPr>
              <a:t>Udie</a:t>
            </a:r>
            <a:r>
              <a:rPr kumimoji="0" lang="en-US" sz="900" b="1" i="0" u="none" strike="noStrike" cap="none" normalizeH="0" baseline="0" dirty="0" smtClean="0">
                <a:ln>
                  <a:noFill/>
                </a:ln>
                <a:solidFill>
                  <a:schemeClr val="tx1"/>
                </a:solidFill>
                <a:effectLst/>
                <a:latin typeface="Arial" pitchFamily="34" charset="0"/>
                <a:cs typeface="Arial" pitchFamily="34" charset="0"/>
              </a:rPr>
              <a:t>                       </a:t>
            </a:r>
            <a:r>
              <a:rPr kumimoji="0" lang="en-GB" sz="900" b="1" i="0" u="none" strike="noStrike" cap="none" normalizeH="0" baseline="0" dirty="0" smtClean="0">
                <a:ln>
                  <a:noFill/>
                </a:ln>
                <a:solidFill>
                  <a:schemeClr val="tx1"/>
                </a:solidFill>
                <a:effectLst/>
                <a:latin typeface="Arial" pitchFamily="34" charset="0"/>
                <a:cs typeface="Arial" pitchFamily="34" charset="0"/>
              </a:rPr>
              <a:t>Sisterjossi@hotmail.com</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VICE CHAIR: Angela Cross-</a:t>
            </a:r>
            <a:r>
              <a:rPr kumimoji="0" lang="en-US" sz="900" b="1" i="0" u="none" strike="noStrike" cap="none" normalizeH="0" baseline="0" dirty="0" err="1" smtClean="0">
                <a:ln>
                  <a:noFill/>
                </a:ln>
                <a:solidFill>
                  <a:schemeClr val="tx1"/>
                </a:solidFill>
                <a:effectLst/>
                <a:latin typeface="Arial" pitchFamily="34" charset="0"/>
                <a:cs typeface="Arial" pitchFamily="34" charset="0"/>
              </a:rPr>
              <a:t>Durrant</a:t>
            </a:r>
            <a:r>
              <a:rPr kumimoji="0" lang="en-US" sz="900" b="1" i="0" u="none" strike="noStrike" cap="none" normalizeH="0" baseline="0" dirty="0" smtClean="0">
                <a:ln>
                  <a:noFill/>
                </a:ln>
                <a:solidFill>
                  <a:schemeClr val="tx1"/>
                </a:solidFill>
                <a:effectLst/>
                <a:latin typeface="Arial" pitchFamily="34" charset="0"/>
                <a:cs typeface="Arial" pitchFamily="34" charset="0"/>
              </a:rPr>
              <a:t>                       </a:t>
            </a:r>
            <a:r>
              <a:rPr kumimoji="0" lang="en-GB" sz="900" b="1" i="0" u="none" strike="noStrike" cap="none" normalizeH="0" baseline="0" dirty="0" smtClean="0">
                <a:ln>
                  <a:noFill/>
                </a:ln>
                <a:solidFill>
                  <a:schemeClr val="tx1"/>
                </a:solidFill>
                <a:effectLst/>
                <a:latin typeface="Arial" pitchFamily="34" charset="0"/>
                <a:cs typeface="Arial" pitchFamily="34" charset="0"/>
                <a:hlinkClick r:id="rId4"/>
              </a:rPr>
              <a:t>Acrossdurrant@yahoo.co.uk</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FF0000"/>
                </a:solidFill>
                <a:effectLst/>
                <a:latin typeface="Arial" pitchFamily="34" charset="0"/>
                <a:cs typeface="Arial" pitchFamily="34" charset="0"/>
              </a:rPr>
              <a:t>WWW.PATIENTSFORUMLAS.NET</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61148" y="4509120"/>
            <a:ext cx="8226714" cy="1631216"/>
          </a:xfrm>
          <a:prstGeom prst="rect">
            <a:avLst/>
          </a:prstGeom>
          <a:solidFill>
            <a:schemeClr val="bg1"/>
          </a:solidFill>
        </p:spPr>
        <p:txBody>
          <a:bodyPr wrap="square" rtlCol="0">
            <a:spAutoFit/>
          </a:bodyPr>
          <a:lstStyle/>
          <a:p>
            <a:r>
              <a:rPr lang="en-GB" sz="1000" b="1" dirty="0">
                <a:latin typeface="Arial" pitchFamily="34" charset="0"/>
                <a:ea typeface="Verdana" pitchFamily="34" charset="0"/>
                <a:cs typeface="Arial" pitchFamily="34" charset="0"/>
              </a:rPr>
              <a:t>Briefing note for London Ambulance Service (LAS) </a:t>
            </a:r>
            <a:endParaRPr lang="en-GB" sz="1000" dirty="0">
              <a:latin typeface="Arial" pitchFamily="34" charset="0"/>
              <a:ea typeface="Verdana" pitchFamily="34" charset="0"/>
              <a:cs typeface="Arial" pitchFamily="34" charset="0"/>
            </a:endParaRPr>
          </a:p>
          <a:p>
            <a:r>
              <a:rPr lang="en-GB" sz="1000" b="1" dirty="0">
                <a:latin typeface="Arial" pitchFamily="34" charset="0"/>
                <a:ea typeface="Verdana" pitchFamily="34" charset="0"/>
                <a:cs typeface="Arial" pitchFamily="34" charset="0"/>
              </a:rPr>
              <a:t>KEY QUESTIONS FOR THE MEETING:			</a:t>
            </a:r>
            <a:endParaRPr lang="en-GB" sz="1000" dirty="0">
              <a:latin typeface="Arial" pitchFamily="34" charset="0"/>
              <a:ea typeface="Verdana" pitchFamily="34" charset="0"/>
              <a:cs typeface="Arial" pitchFamily="34" charset="0"/>
            </a:endParaRPr>
          </a:p>
          <a:p>
            <a:r>
              <a:rPr lang="en-GB" sz="1000" dirty="0">
                <a:latin typeface="Arial" pitchFamily="34" charset="0"/>
                <a:ea typeface="Verdana" pitchFamily="34" charset="0"/>
                <a:cs typeface="Arial" pitchFamily="34" charset="0"/>
              </a:rPr>
              <a:t>·   Introduction and background to sepsis including definitions</a:t>
            </a:r>
          </a:p>
          <a:p>
            <a:r>
              <a:rPr lang="en-GB" sz="1000" dirty="0">
                <a:latin typeface="Arial" pitchFamily="34" charset="0"/>
                <a:ea typeface="Verdana" pitchFamily="34" charset="0"/>
                <a:cs typeface="Arial" pitchFamily="34" charset="0"/>
              </a:rPr>
              <a:t>·   Development of the LAS adult sepsis screening tool</a:t>
            </a:r>
          </a:p>
          <a:p>
            <a:r>
              <a:rPr lang="en-GB" sz="1000" dirty="0">
                <a:latin typeface="Arial" pitchFamily="34" charset="0"/>
                <a:ea typeface="Verdana" pitchFamily="34" charset="0"/>
                <a:cs typeface="Arial" pitchFamily="34" charset="0"/>
              </a:rPr>
              <a:t>·   Results so far</a:t>
            </a:r>
          </a:p>
          <a:p>
            <a:r>
              <a:rPr lang="en-GB" sz="1000" dirty="0">
                <a:latin typeface="Arial" pitchFamily="34" charset="0"/>
                <a:ea typeface="Verdana" pitchFamily="34" charset="0"/>
                <a:cs typeface="Arial" pitchFamily="34" charset="0"/>
              </a:rPr>
              <a:t>·   Future directions</a:t>
            </a:r>
          </a:p>
          <a:p>
            <a:r>
              <a:rPr lang="en-GB" sz="1000" b="1" dirty="0">
                <a:latin typeface="Arial" pitchFamily="34" charset="0"/>
                <a:ea typeface="Verdana" pitchFamily="34" charset="0"/>
                <a:cs typeface="Arial" pitchFamily="34" charset="0"/>
              </a:rPr>
              <a:t>DOCUMENT AVAILABLE ON REQUEST:</a:t>
            </a:r>
            <a:endParaRPr lang="en-GB" sz="1000" dirty="0">
              <a:latin typeface="Arial" pitchFamily="34" charset="0"/>
              <a:ea typeface="Verdana" pitchFamily="34" charset="0"/>
              <a:cs typeface="Arial" pitchFamily="34" charset="0"/>
            </a:endParaRPr>
          </a:p>
          <a:p>
            <a:pPr lvl="0"/>
            <a:r>
              <a:rPr lang="en-GB" sz="1000" b="1" dirty="0">
                <a:latin typeface="Arial" pitchFamily="34" charset="0"/>
                <a:ea typeface="Verdana" pitchFamily="34" charset="0"/>
                <a:cs typeface="Arial" pitchFamily="34" charset="0"/>
              </a:rPr>
              <a:t>ADULT SEPSIS SCREENING TOOL</a:t>
            </a:r>
            <a:endParaRPr lang="en-GB" sz="1000" dirty="0">
              <a:latin typeface="Arial" pitchFamily="34" charset="0"/>
              <a:ea typeface="Verdana" pitchFamily="34" charset="0"/>
              <a:cs typeface="Arial" pitchFamily="34" charset="0"/>
            </a:endParaRPr>
          </a:p>
          <a:p>
            <a:pPr lvl="0"/>
            <a:r>
              <a:rPr lang="en-GB" sz="1000" b="1" dirty="0">
                <a:latin typeface="Arial" pitchFamily="34" charset="0"/>
                <a:ea typeface="Verdana" pitchFamily="34" charset="0"/>
                <a:cs typeface="Arial" pitchFamily="34" charset="0"/>
              </a:rPr>
              <a:t>SEPSIS MANAGEMENT – NOVEMBER 2015</a:t>
            </a:r>
            <a:endParaRPr lang="en-GB" sz="1000" dirty="0">
              <a:latin typeface="Arial" pitchFamily="34" charset="0"/>
              <a:ea typeface="Verdana" pitchFamily="34" charset="0"/>
              <a:cs typeface="Arial" pitchFamily="34" charset="0"/>
            </a:endParaRPr>
          </a:p>
          <a:p>
            <a:pPr lvl="0"/>
            <a:r>
              <a:rPr lang="en-GB" sz="1000" b="1" dirty="0">
                <a:latin typeface="Arial" pitchFamily="34" charset="0"/>
                <a:ea typeface="Verdana" pitchFamily="34" charset="0"/>
                <a:cs typeface="Arial" pitchFamily="34" charset="0"/>
              </a:rPr>
              <a:t>CLINICAL AUDIT OF THE DIAGNOSIS, MANAGEMENT AND TREATMENT OF SEPSIS IN THE </a:t>
            </a:r>
            <a:r>
              <a:rPr lang="en-GB" sz="1000" b="1" dirty="0" smtClean="0">
                <a:latin typeface="Arial" pitchFamily="34" charset="0"/>
                <a:ea typeface="Verdana" pitchFamily="34" charset="0"/>
                <a:cs typeface="Arial" pitchFamily="34" charset="0"/>
              </a:rPr>
              <a:t>LAS</a:t>
            </a:r>
            <a:endParaRPr lang="en-GB" sz="1000" dirty="0">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168936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1394" y="1046311"/>
            <a:ext cx="2664296" cy="461665"/>
          </a:xfrm>
          <a:prstGeom prst="rect">
            <a:avLst/>
          </a:prstGeom>
          <a:noFill/>
        </p:spPr>
        <p:txBody>
          <a:bodyPr wrap="square" rtlCol="0">
            <a:spAutoFit/>
          </a:bodyPr>
          <a:lstStyle/>
          <a:p>
            <a:r>
              <a:rPr lang="en-GB" sz="2400" b="1" dirty="0" smtClean="0">
                <a:solidFill>
                  <a:prstClr val="white"/>
                </a:solidFill>
                <a:latin typeface="Arial" pitchFamily="34" charset="0"/>
                <a:cs typeface="Arial" pitchFamily="34" charset="0"/>
              </a:rPr>
              <a:t>LAS Updates</a:t>
            </a:r>
            <a:endParaRPr lang="en-GB" sz="2400" b="1" dirty="0">
              <a:solidFill>
                <a:prstClr val="white"/>
              </a:solidFill>
              <a:latin typeface="Arial" pitchFamily="34" charset="0"/>
              <a:cs typeface="Arial" pitchFamily="34" charset="0"/>
            </a:endParaRPr>
          </a:p>
        </p:txBody>
      </p:sp>
      <p:sp>
        <p:nvSpPr>
          <p:cNvPr id="13" name="Rectangle 12"/>
          <p:cNvSpPr/>
          <p:nvPr/>
        </p:nvSpPr>
        <p:spPr>
          <a:xfrm>
            <a:off x="6228184" y="6240497"/>
            <a:ext cx="2652142" cy="338554"/>
          </a:xfrm>
          <a:prstGeom prst="rect">
            <a:avLst/>
          </a:prstGeom>
        </p:spPr>
        <p:txBody>
          <a:bodyPr wrap="square">
            <a:spAutoFit/>
          </a:bodyPr>
          <a:lstStyle/>
          <a:p>
            <a:r>
              <a:rPr lang="en-GB" sz="800" b="1" dirty="0" smtClean="0">
                <a:solidFill>
                  <a:schemeClr val="bg1">
                    <a:lumMod val="50000"/>
                  </a:schemeClr>
                </a:solidFill>
                <a:latin typeface="Arial" pitchFamily="34" charset="0"/>
                <a:cs typeface="Arial" pitchFamily="34" charset="0"/>
              </a:rPr>
              <a:t>Source: London Ambulance Services</a:t>
            </a:r>
            <a:endParaRPr lang="en-GB" sz="800" dirty="0"/>
          </a:p>
          <a:p>
            <a:r>
              <a:rPr lang="en-GB" sz="800" b="1" dirty="0" smtClean="0">
                <a:solidFill>
                  <a:schemeClr val="bg1">
                    <a:lumMod val="50000"/>
                  </a:schemeClr>
                </a:solidFill>
                <a:latin typeface="Arial" pitchFamily="34" charset="0"/>
                <a:cs typeface="Arial" pitchFamily="34" charset="0"/>
              </a:rPr>
              <a:t> </a:t>
            </a:r>
            <a:endParaRPr lang="en-GB" sz="800" b="1" dirty="0">
              <a:solidFill>
                <a:schemeClr val="bg1">
                  <a:lumMod val="50000"/>
                </a:schemeClr>
              </a:solidFill>
              <a:latin typeface="Arial" pitchFamily="34" charset="0"/>
              <a:cs typeface="Arial" pitchFamily="34" charset="0"/>
            </a:endParaRPr>
          </a:p>
        </p:txBody>
      </p:sp>
      <p:sp>
        <p:nvSpPr>
          <p:cNvPr id="4" name="TextBox 3"/>
          <p:cNvSpPr txBox="1"/>
          <p:nvPr/>
        </p:nvSpPr>
        <p:spPr>
          <a:xfrm>
            <a:off x="391208" y="1985183"/>
            <a:ext cx="1532334" cy="246221"/>
          </a:xfrm>
          <a:prstGeom prst="rect">
            <a:avLst/>
          </a:prstGeom>
          <a:noFill/>
        </p:spPr>
        <p:txBody>
          <a:bodyPr wrap="square" rtlCol="0">
            <a:spAutoFit/>
          </a:bodyPr>
          <a:lstStyle/>
          <a:p>
            <a:r>
              <a:rPr lang="en-GB" sz="1000" dirty="0" smtClean="0">
                <a:solidFill>
                  <a:schemeClr val="accent2">
                    <a:lumMod val="75000"/>
                  </a:schemeClr>
                </a:solidFill>
                <a:latin typeface="Arial" pitchFamily="34" charset="0"/>
                <a:cs typeface="Arial" pitchFamily="34" charset="0"/>
              </a:rPr>
              <a:t>1</a:t>
            </a:r>
            <a:r>
              <a:rPr lang="en-GB" sz="1000" baseline="30000" dirty="0" smtClean="0">
                <a:solidFill>
                  <a:schemeClr val="accent2">
                    <a:lumMod val="75000"/>
                  </a:schemeClr>
                </a:solidFill>
                <a:latin typeface="Arial" pitchFamily="34" charset="0"/>
                <a:cs typeface="Arial" pitchFamily="34" charset="0"/>
              </a:rPr>
              <a:t>st</a:t>
            </a:r>
            <a:r>
              <a:rPr lang="en-GB" sz="1000" dirty="0" smtClean="0">
                <a:solidFill>
                  <a:schemeClr val="accent2">
                    <a:lumMod val="75000"/>
                  </a:schemeClr>
                </a:solidFill>
                <a:latin typeface="Arial" pitchFamily="34" charset="0"/>
                <a:cs typeface="Arial" pitchFamily="34" charset="0"/>
              </a:rPr>
              <a:t> January 2016</a:t>
            </a:r>
            <a:endParaRPr lang="en-GB" sz="1000" dirty="0">
              <a:solidFill>
                <a:schemeClr val="accent2">
                  <a:lumMod val="75000"/>
                </a:schemeClr>
              </a:solidFill>
              <a:latin typeface="Arial" pitchFamily="34" charset="0"/>
              <a:cs typeface="Arial" pitchFamily="34" charset="0"/>
            </a:endParaRPr>
          </a:p>
        </p:txBody>
      </p:sp>
      <p:sp>
        <p:nvSpPr>
          <p:cNvPr id="10" name="TextBox 9"/>
          <p:cNvSpPr txBox="1"/>
          <p:nvPr/>
        </p:nvSpPr>
        <p:spPr>
          <a:xfrm>
            <a:off x="323528" y="2564517"/>
            <a:ext cx="8556798" cy="4293483"/>
          </a:xfrm>
          <a:prstGeom prst="rect">
            <a:avLst/>
          </a:prstGeom>
          <a:noFill/>
        </p:spPr>
        <p:txBody>
          <a:bodyPr wrap="square" rtlCol="0">
            <a:spAutoFit/>
          </a:bodyPr>
          <a:lstStyle/>
          <a:p>
            <a:r>
              <a:rPr lang="en-GB" sz="1050" b="1" dirty="0">
                <a:solidFill>
                  <a:srgbClr val="0070C0"/>
                </a:solidFill>
                <a:latin typeface="Arial" pitchFamily="34" charset="0"/>
                <a:cs typeface="Arial" pitchFamily="34" charset="0"/>
              </a:rPr>
              <a:t>London Ambulance Service took over 500 emergency calls an hour at peak times – double the number of calls it normally receives – as Londoners welcomed in the new year.</a:t>
            </a:r>
            <a:endParaRPr lang="en-GB" sz="1050" dirty="0">
              <a:solidFill>
                <a:srgbClr val="0070C0"/>
              </a:solidFill>
              <a:latin typeface="Arial" pitchFamily="34" charset="0"/>
              <a:cs typeface="Arial" pitchFamily="34" charset="0"/>
            </a:endParaRPr>
          </a:p>
          <a:p>
            <a:r>
              <a:rPr lang="en-GB" sz="1050" dirty="0">
                <a:solidFill>
                  <a:srgbClr val="0070C0"/>
                </a:solidFill>
                <a:latin typeface="Arial" pitchFamily="34" charset="0"/>
                <a:cs typeface="Arial" pitchFamily="34" charset="0"/>
              </a:rPr>
              <a:t>However there were fewer patients treated in the central London event area compared to last year. In total 146 people were cared for in the St John Ambulance treatment centres and 55 patients were taken to hospital. Last year 200 people needed medical attention and 66 were taken to hospital.</a:t>
            </a:r>
          </a:p>
          <a:p>
            <a:r>
              <a:rPr lang="en-GB" sz="1050" dirty="0">
                <a:solidFill>
                  <a:srgbClr val="0070C0"/>
                </a:solidFill>
                <a:latin typeface="Arial" pitchFamily="34" charset="0"/>
                <a:cs typeface="Arial" pitchFamily="34" charset="0"/>
              </a:rPr>
              <a:t>Assistant Director of Operations, Pauline Cranmer, who led the Service’s response, said: “It has been an incredibly busy night for us and we have treated a lot of seriously ill and injured patients. Many had too much to drink and had other injuries as a result.”</a:t>
            </a:r>
            <a:br>
              <a:rPr lang="en-GB" sz="1050" dirty="0">
                <a:solidFill>
                  <a:srgbClr val="0070C0"/>
                </a:solidFill>
                <a:latin typeface="Arial" pitchFamily="34" charset="0"/>
                <a:cs typeface="Arial" pitchFamily="34" charset="0"/>
              </a:rPr>
            </a:br>
            <a:r>
              <a:rPr lang="en-GB" sz="1050" dirty="0">
                <a:solidFill>
                  <a:srgbClr val="0070C0"/>
                </a:solidFill>
                <a:latin typeface="Arial" pitchFamily="34" charset="0"/>
                <a:cs typeface="Arial" pitchFamily="34" charset="0"/>
              </a:rPr>
              <a:t/>
            </a:r>
            <a:br>
              <a:rPr lang="en-GB" sz="1050" dirty="0">
                <a:solidFill>
                  <a:srgbClr val="0070C0"/>
                </a:solidFill>
                <a:latin typeface="Arial" pitchFamily="34" charset="0"/>
                <a:cs typeface="Arial" pitchFamily="34" charset="0"/>
              </a:rPr>
            </a:br>
            <a:r>
              <a:rPr lang="en-GB" sz="1050" dirty="0">
                <a:solidFill>
                  <a:srgbClr val="0070C0"/>
                </a:solidFill>
                <a:latin typeface="Arial" pitchFamily="34" charset="0"/>
                <a:cs typeface="Arial" pitchFamily="34" charset="0"/>
              </a:rPr>
              <a:t>During the busiest hour, 2am to 3am, call takers answered 512 emergency calls compared to 469 last year. During an average hour the Service would normally only take around 250 emergency calls an </a:t>
            </a:r>
            <a:r>
              <a:rPr lang="en-GB" sz="1050" dirty="0" smtClean="0">
                <a:solidFill>
                  <a:srgbClr val="0070C0"/>
                </a:solidFill>
                <a:latin typeface="Arial" pitchFamily="34" charset="0"/>
                <a:cs typeface="Arial" pitchFamily="34" charset="0"/>
              </a:rPr>
              <a:t>hour. Between </a:t>
            </a:r>
            <a:r>
              <a:rPr lang="en-GB" sz="1050" dirty="0">
                <a:solidFill>
                  <a:srgbClr val="0070C0"/>
                </a:solidFill>
                <a:latin typeface="Arial" pitchFamily="34" charset="0"/>
                <a:cs typeface="Arial" pitchFamily="34" charset="0"/>
              </a:rPr>
              <a:t>midnight and 5am, ambulance crews attended 485 Category A patients – the most seriously ill and injured people. This compared to 568 last </a:t>
            </a:r>
            <a:r>
              <a:rPr lang="en-GB" sz="1050" dirty="0" smtClean="0">
                <a:solidFill>
                  <a:srgbClr val="0070C0"/>
                </a:solidFill>
                <a:latin typeface="Arial" pitchFamily="34" charset="0"/>
                <a:cs typeface="Arial" pitchFamily="34" charset="0"/>
              </a:rPr>
              <a:t>year. To </a:t>
            </a:r>
            <a:r>
              <a:rPr lang="en-GB" sz="1050" dirty="0">
                <a:solidFill>
                  <a:srgbClr val="0070C0"/>
                </a:solidFill>
                <a:latin typeface="Arial" pitchFamily="34" charset="0"/>
                <a:cs typeface="Arial" pitchFamily="34" charset="0"/>
              </a:rPr>
              <a:t>help manage the increased demand, the Service worked with St John Ambulance to run nine treatment centres. It also had two ‘booze buses’ operating in central London with paramedics responding to alcohol related </a:t>
            </a:r>
            <a:r>
              <a:rPr lang="en-GB" sz="1050" dirty="0" smtClean="0">
                <a:solidFill>
                  <a:srgbClr val="0070C0"/>
                </a:solidFill>
                <a:latin typeface="Arial" pitchFamily="34" charset="0"/>
                <a:cs typeface="Arial" pitchFamily="34" charset="0"/>
              </a:rPr>
              <a:t>calls. Most </a:t>
            </a:r>
            <a:r>
              <a:rPr lang="en-GB" sz="1050" dirty="0">
                <a:solidFill>
                  <a:srgbClr val="0070C0"/>
                </a:solidFill>
                <a:latin typeface="Arial" pitchFamily="34" charset="0"/>
                <a:cs typeface="Arial" pitchFamily="34" charset="0"/>
              </a:rPr>
              <a:t>of the patients in the treatment centres had alcohol-related illnesses or injuries. Many were helped to sober up and treated for minor injuries before being discharged.</a:t>
            </a:r>
            <a:br>
              <a:rPr lang="en-GB" sz="1050" dirty="0">
                <a:solidFill>
                  <a:srgbClr val="0070C0"/>
                </a:solidFill>
                <a:latin typeface="Arial" pitchFamily="34" charset="0"/>
                <a:cs typeface="Arial" pitchFamily="34" charset="0"/>
              </a:rPr>
            </a:br>
            <a:r>
              <a:rPr lang="en-GB" sz="1050" dirty="0">
                <a:solidFill>
                  <a:srgbClr val="0070C0"/>
                </a:solidFill>
                <a:latin typeface="Arial" pitchFamily="34" charset="0"/>
                <a:cs typeface="Arial" pitchFamily="34" charset="0"/>
              </a:rPr>
              <a:t/>
            </a:r>
            <a:br>
              <a:rPr lang="en-GB" sz="1050" dirty="0">
                <a:solidFill>
                  <a:srgbClr val="0070C0"/>
                </a:solidFill>
                <a:latin typeface="Arial" pitchFamily="34" charset="0"/>
                <a:cs typeface="Arial" pitchFamily="34" charset="0"/>
              </a:rPr>
            </a:br>
            <a:r>
              <a:rPr lang="en-GB" sz="1050" dirty="0">
                <a:solidFill>
                  <a:srgbClr val="0070C0"/>
                </a:solidFill>
                <a:latin typeface="Arial" pitchFamily="34" charset="0"/>
                <a:cs typeface="Arial" pitchFamily="34" charset="0"/>
              </a:rPr>
              <a:t>In the congested central London area medics worked on foot in teams of three with St John Ambulance volunteers, carrying full medical equipment with </a:t>
            </a:r>
            <a:r>
              <a:rPr lang="en-GB" sz="1050" dirty="0" smtClean="0">
                <a:solidFill>
                  <a:srgbClr val="0070C0"/>
                </a:solidFill>
                <a:latin typeface="Arial" pitchFamily="34" charset="0"/>
                <a:cs typeface="Arial" pitchFamily="34" charset="0"/>
              </a:rPr>
              <a:t>them. Pauline </a:t>
            </a:r>
            <a:r>
              <a:rPr lang="en-GB" sz="1050" dirty="0">
                <a:solidFill>
                  <a:srgbClr val="0070C0"/>
                </a:solidFill>
                <a:latin typeface="Arial" pitchFamily="34" charset="0"/>
                <a:cs typeface="Arial" pitchFamily="34" charset="0"/>
              </a:rPr>
              <a:t>added: “Every year we work closely with St John Ambulance at temporary treatment centres to ensure people out celebrating in central London receive the most appropriate medical care as quickly as possible. By caring for people in treatment centres we can avoid taking them to busy A&amp;E departments</a:t>
            </a:r>
            <a:r>
              <a:rPr lang="en-GB" sz="1050" dirty="0" smtClean="0">
                <a:solidFill>
                  <a:srgbClr val="0070C0"/>
                </a:solidFill>
                <a:latin typeface="Arial" pitchFamily="34" charset="0"/>
                <a:cs typeface="Arial" pitchFamily="34" charset="0"/>
              </a:rPr>
              <a:t>.“ New </a:t>
            </a:r>
            <a:r>
              <a:rPr lang="en-GB" sz="1050" dirty="0">
                <a:solidFill>
                  <a:srgbClr val="0070C0"/>
                </a:solidFill>
                <a:latin typeface="Arial" pitchFamily="34" charset="0"/>
                <a:cs typeface="Arial" pitchFamily="34" charset="0"/>
              </a:rPr>
              <a:t>Year’s Day is also expected to be busy for the Service. Pauline said: “Many Londoners will be waking up feeling unwell after a heavy night. We would encourage them to consider using other healthcare services such as walk-in centres or calling NHS 111 for health advice to ensure our medics are free and able to respond to the patients in serious and life-threatening conditions.”</a:t>
            </a:r>
            <a:r>
              <a:rPr lang="en-GB" sz="1050" dirty="0">
                <a:latin typeface="Arial" pitchFamily="34" charset="0"/>
                <a:cs typeface="Arial" pitchFamily="34" charset="0"/>
              </a:rPr>
              <a:t/>
            </a:r>
            <a:br>
              <a:rPr lang="en-GB" sz="1050" dirty="0">
                <a:latin typeface="Arial" pitchFamily="34" charset="0"/>
                <a:cs typeface="Arial" pitchFamily="34" charset="0"/>
              </a:rPr>
            </a:br>
            <a:r>
              <a:rPr lang="en-GB" sz="1050" dirty="0">
                <a:latin typeface="Arial" pitchFamily="34" charset="0"/>
                <a:cs typeface="Arial" pitchFamily="34" charset="0"/>
              </a:rPr>
              <a:t/>
            </a:r>
            <a:br>
              <a:rPr lang="en-GB" sz="1050" dirty="0">
                <a:latin typeface="Arial" pitchFamily="34" charset="0"/>
                <a:cs typeface="Arial" pitchFamily="34" charset="0"/>
              </a:rPr>
            </a:br>
            <a:endParaRPr lang="en-GB" sz="1050" dirty="0">
              <a:latin typeface="Arial" pitchFamily="34" charset="0"/>
              <a:cs typeface="Arial" pitchFamily="34" charset="0"/>
            </a:endParaRPr>
          </a:p>
          <a:p>
            <a:endParaRPr lang="en-GB" sz="1050" dirty="0">
              <a:latin typeface="Arial" pitchFamily="34" charset="0"/>
              <a:cs typeface="Arial" pitchFamily="34" charset="0"/>
            </a:endParaRPr>
          </a:p>
        </p:txBody>
      </p:sp>
    </p:spTree>
    <p:extLst>
      <p:ext uri="{BB962C8B-B14F-4D97-AF65-F5344CB8AC3E}">
        <p14:creationId xmlns:p14="http://schemas.microsoft.com/office/powerpoint/2010/main" val="555042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1394" y="1046311"/>
            <a:ext cx="5996830" cy="461665"/>
          </a:xfrm>
          <a:prstGeom prst="rect">
            <a:avLst/>
          </a:prstGeom>
          <a:noFill/>
        </p:spPr>
        <p:txBody>
          <a:bodyPr wrap="square" rtlCol="0">
            <a:spAutoFit/>
          </a:bodyPr>
          <a:lstStyle/>
          <a:p>
            <a:r>
              <a:rPr lang="en-GB" sz="2400" b="1" dirty="0" smtClean="0">
                <a:solidFill>
                  <a:prstClr val="white"/>
                </a:solidFill>
                <a:latin typeface="Arial" pitchFamily="34" charset="0"/>
                <a:cs typeface="Arial" pitchFamily="34" charset="0"/>
              </a:rPr>
              <a:t>The Ambulance Services in the Media</a:t>
            </a:r>
            <a:endParaRPr lang="en-GB" sz="2400" b="1" dirty="0">
              <a:solidFill>
                <a:prstClr val="white"/>
              </a:solidFill>
              <a:latin typeface="Arial" pitchFamily="34" charset="0"/>
              <a:cs typeface="Arial" pitchFamily="34" charset="0"/>
            </a:endParaRPr>
          </a:p>
        </p:txBody>
      </p:sp>
      <p:sp>
        <p:nvSpPr>
          <p:cNvPr id="13" name="Rectangle 12"/>
          <p:cNvSpPr/>
          <p:nvPr/>
        </p:nvSpPr>
        <p:spPr>
          <a:xfrm>
            <a:off x="5364087" y="6293038"/>
            <a:ext cx="3600401" cy="461665"/>
          </a:xfrm>
          <a:prstGeom prst="rect">
            <a:avLst/>
          </a:prstGeom>
        </p:spPr>
        <p:txBody>
          <a:bodyPr wrap="square">
            <a:spAutoFit/>
          </a:bodyPr>
          <a:lstStyle/>
          <a:p>
            <a:r>
              <a:rPr lang="en-GB" sz="800" b="1" dirty="0">
                <a:solidFill>
                  <a:schemeClr val="bg1">
                    <a:lumMod val="50000"/>
                  </a:schemeClr>
                </a:solidFill>
                <a:latin typeface="Arial" pitchFamily="34" charset="0"/>
                <a:cs typeface="Arial" pitchFamily="34" charset="0"/>
              </a:rPr>
              <a:t>Source: http://www.itv.com/news/tyne-tees/2016-01-06/emergency-medical-response-units-to-work-with-ambulance-service-as-demand-for-help-increases/</a:t>
            </a:r>
          </a:p>
        </p:txBody>
      </p:sp>
      <p:sp>
        <p:nvSpPr>
          <p:cNvPr id="5" name="TextBox 4"/>
          <p:cNvSpPr txBox="1"/>
          <p:nvPr/>
        </p:nvSpPr>
        <p:spPr>
          <a:xfrm>
            <a:off x="395536" y="2158161"/>
            <a:ext cx="2160240" cy="246221"/>
          </a:xfrm>
          <a:prstGeom prst="rect">
            <a:avLst/>
          </a:prstGeom>
          <a:noFill/>
        </p:spPr>
        <p:txBody>
          <a:bodyPr wrap="square" rtlCol="0">
            <a:spAutoFit/>
          </a:bodyPr>
          <a:lstStyle/>
          <a:p>
            <a:r>
              <a:rPr lang="en-GB" sz="1000" dirty="0" smtClean="0">
                <a:solidFill>
                  <a:schemeClr val="accent2">
                    <a:lumMod val="75000"/>
                  </a:schemeClr>
                </a:solidFill>
                <a:latin typeface="Arial" pitchFamily="34" charset="0"/>
                <a:cs typeface="Arial" pitchFamily="34" charset="0"/>
              </a:rPr>
              <a:t>7</a:t>
            </a:r>
            <a:r>
              <a:rPr lang="en-GB" sz="1000" baseline="30000" dirty="0" smtClean="0">
                <a:solidFill>
                  <a:schemeClr val="accent2">
                    <a:lumMod val="75000"/>
                  </a:schemeClr>
                </a:solidFill>
                <a:latin typeface="Arial" pitchFamily="34" charset="0"/>
                <a:cs typeface="Arial" pitchFamily="34" charset="0"/>
              </a:rPr>
              <a:t>th</a:t>
            </a:r>
            <a:r>
              <a:rPr lang="en-GB" sz="1000" dirty="0" smtClean="0">
                <a:solidFill>
                  <a:schemeClr val="accent2">
                    <a:lumMod val="75000"/>
                  </a:schemeClr>
                </a:solidFill>
                <a:latin typeface="Arial" pitchFamily="34" charset="0"/>
                <a:cs typeface="Arial" pitchFamily="34" charset="0"/>
              </a:rPr>
              <a:t> December 2015</a:t>
            </a:r>
            <a:endParaRPr lang="en-GB" sz="1000" dirty="0">
              <a:solidFill>
                <a:schemeClr val="accent2">
                  <a:lumMod val="75000"/>
                </a:schemeClr>
              </a:solidFill>
              <a:latin typeface="Arial" pitchFamily="34" charset="0"/>
              <a:cs typeface="Arial" pitchFamily="34" charset="0"/>
            </a:endParaRPr>
          </a:p>
        </p:txBody>
      </p:sp>
      <p:sp>
        <p:nvSpPr>
          <p:cNvPr id="2" name="TextBox 1"/>
          <p:cNvSpPr txBox="1"/>
          <p:nvPr/>
        </p:nvSpPr>
        <p:spPr>
          <a:xfrm>
            <a:off x="251520" y="2492896"/>
            <a:ext cx="8748464" cy="4131900"/>
          </a:xfrm>
          <a:prstGeom prst="rect">
            <a:avLst/>
          </a:prstGeom>
          <a:noFill/>
        </p:spPr>
        <p:txBody>
          <a:bodyPr wrap="square" rtlCol="0">
            <a:spAutoFit/>
          </a:bodyPr>
          <a:lstStyle/>
          <a:p>
            <a:r>
              <a:rPr lang="en-GB" sz="1050" b="1" dirty="0">
                <a:solidFill>
                  <a:srgbClr val="0070C0"/>
                </a:solidFill>
                <a:latin typeface="Arial" pitchFamily="34" charset="0"/>
                <a:cs typeface="Arial" pitchFamily="34" charset="0"/>
              </a:rPr>
              <a:t>Emergency Medical Response Units to work with ambulance service as demand for help increases</a:t>
            </a:r>
          </a:p>
          <a:p>
            <a:r>
              <a:rPr lang="en-GB" sz="1050" dirty="0">
                <a:solidFill>
                  <a:srgbClr val="0070C0"/>
                </a:solidFill>
                <a:latin typeface="Arial" pitchFamily="34" charset="0"/>
                <a:cs typeface="Arial" pitchFamily="34" charset="0"/>
              </a:rPr>
              <a:t>A new six-month trial scheme will see North East Ambulance Service and the four Fire and Rescue Services based in our region work together to try and save lives - and help ease the demand on both </a:t>
            </a:r>
            <a:r>
              <a:rPr lang="en-GB" sz="1050" dirty="0" smtClean="0">
                <a:solidFill>
                  <a:srgbClr val="0070C0"/>
                </a:solidFill>
                <a:latin typeface="Arial" pitchFamily="34" charset="0"/>
                <a:cs typeface="Arial" pitchFamily="34" charset="0"/>
              </a:rPr>
              <a:t>services. The </a:t>
            </a:r>
            <a:r>
              <a:rPr lang="en-GB" sz="1050" dirty="0">
                <a:solidFill>
                  <a:srgbClr val="0070C0"/>
                </a:solidFill>
                <a:latin typeface="Arial" pitchFamily="34" charset="0"/>
                <a:cs typeface="Arial" pitchFamily="34" charset="0"/>
              </a:rPr>
              <a:t>trail means that what are known as 'Emergency Medical Response Units' (EMRs) - in the form of fire appliances - will deliver emergency medical services when requested by the ambulance </a:t>
            </a:r>
            <a:r>
              <a:rPr lang="en-GB" sz="1050" dirty="0" smtClean="0">
                <a:solidFill>
                  <a:srgbClr val="0070C0"/>
                </a:solidFill>
                <a:latin typeface="Arial" pitchFamily="34" charset="0"/>
                <a:cs typeface="Arial" pitchFamily="34" charset="0"/>
              </a:rPr>
              <a:t>service. The </a:t>
            </a:r>
            <a:r>
              <a:rPr lang="en-GB" sz="1050" dirty="0">
                <a:solidFill>
                  <a:srgbClr val="0070C0"/>
                </a:solidFill>
                <a:latin typeface="Arial" pitchFamily="34" charset="0"/>
                <a:cs typeface="Arial" pitchFamily="34" charset="0"/>
              </a:rPr>
              <a:t>trial officially launches this month in Tyne and Wear (11th Jan), Northumberland (11th Jan), County Durham and Darlington (6th Jan - a date to be officially confirmed). </a:t>
            </a:r>
          </a:p>
          <a:p>
            <a:r>
              <a:rPr lang="en-GB" sz="1050" b="1" dirty="0">
                <a:solidFill>
                  <a:srgbClr val="0070C0"/>
                </a:solidFill>
                <a:latin typeface="Arial" pitchFamily="34" charset="0"/>
                <a:cs typeface="Arial" pitchFamily="34" charset="0"/>
              </a:rPr>
              <a:t>What will EMRs do?</a:t>
            </a:r>
            <a:endParaRPr lang="en-GB" sz="1050" dirty="0">
              <a:solidFill>
                <a:srgbClr val="0070C0"/>
              </a:solidFill>
              <a:latin typeface="Arial" pitchFamily="34" charset="0"/>
              <a:cs typeface="Arial" pitchFamily="34" charset="0"/>
            </a:endParaRPr>
          </a:p>
          <a:p>
            <a:r>
              <a:rPr lang="en-GB" sz="1050" dirty="0">
                <a:solidFill>
                  <a:srgbClr val="0070C0"/>
                </a:solidFill>
                <a:latin typeface="Arial" pitchFamily="34" charset="0"/>
                <a:cs typeface="Arial" pitchFamily="34" charset="0"/>
              </a:rPr>
              <a:t>Emergency Medical Responders have been trained to enhance their existing medical care knowledge, including basic life support by managing a patient’s airway, giving oxygen therapy, including assisted ventilation, delivering cardio-pulmonary resuscitation (CPR) and defibrillation using a semi-automatic AED and controlling blood </a:t>
            </a:r>
            <a:r>
              <a:rPr lang="en-GB" sz="1050" dirty="0" smtClean="0">
                <a:solidFill>
                  <a:srgbClr val="0070C0"/>
                </a:solidFill>
                <a:latin typeface="Arial" pitchFamily="34" charset="0"/>
                <a:cs typeface="Arial" pitchFamily="34" charset="0"/>
              </a:rPr>
              <a:t>loss. The </a:t>
            </a:r>
            <a:r>
              <a:rPr lang="en-GB" sz="1050" dirty="0">
                <a:solidFill>
                  <a:srgbClr val="0070C0"/>
                </a:solidFill>
                <a:latin typeface="Arial" pitchFamily="34" charset="0"/>
                <a:cs typeface="Arial" pitchFamily="34" charset="0"/>
              </a:rPr>
              <a:t>EMR’s are equipped with a kit which includes oxygen and an automated external defibrillator (AED) to help patients in a medical emergency such as a heart attack, collapse or breathing </a:t>
            </a:r>
            <a:r>
              <a:rPr lang="en-GB" sz="1050" dirty="0" smtClean="0">
                <a:solidFill>
                  <a:srgbClr val="0070C0"/>
                </a:solidFill>
                <a:latin typeface="Arial" pitchFamily="34" charset="0"/>
                <a:cs typeface="Arial" pitchFamily="34" charset="0"/>
              </a:rPr>
              <a:t>difficulties. Cleveland </a:t>
            </a:r>
            <a:r>
              <a:rPr lang="en-GB" sz="1050" dirty="0">
                <a:solidFill>
                  <a:srgbClr val="0070C0"/>
                </a:solidFill>
                <a:latin typeface="Arial" pitchFamily="34" charset="0"/>
                <a:cs typeface="Arial" pitchFamily="34" charset="0"/>
              </a:rPr>
              <a:t>Fire Brigade, which has been providing this service for a number of years is extending the service across the Teesside area throughout </a:t>
            </a:r>
            <a:r>
              <a:rPr lang="en-GB" sz="1050" dirty="0" smtClean="0">
                <a:solidFill>
                  <a:srgbClr val="0070C0"/>
                </a:solidFill>
                <a:latin typeface="Arial" pitchFamily="34" charset="0"/>
                <a:cs typeface="Arial" pitchFamily="34" charset="0"/>
              </a:rPr>
              <a:t>January. The </a:t>
            </a:r>
            <a:r>
              <a:rPr lang="en-GB" sz="1050" dirty="0">
                <a:solidFill>
                  <a:srgbClr val="0070C0"/>
                </a:solidFill>
                <a:latin typeface="Arial" pitchFamily="34" charset="0"/>
                <a:cs typeface="Arial" pitchFamily="34" charset="0"/>
              </a:rPr>
              <a:t>emergency medical services the fire engines may attend could include calls where people are suffering from chest pain, difficulty in breathing, cardiac arrest and unconsciousness (not due to </a:t>
            </a:r>
            <a:r>
              <a:rPr lang="en-GB" sz="1050" dirty="0" smtClean="0">
                <a:solidFill>
                  <a:srgbClr val="0070C0"/>
                </a:solidFill>
                <a:latin typeface="Arial" pitchFamily="34" charset="0"/>
                <a:cs typeface="Arial" pitchFamily="34" charset="0"/>
              </a:rPr>
              <a:t>trauma). Demand </a:t>
            </a:r>
            <a:r>
              <a:rPr lang="en-GB" sz="1050" dirty="0">
                <a:solidFill>
                  <a:srgbClr val="0070C0"/>
                </a:solidFill>
                <a:latin typeface="Arial" pitchFamily="34" charset="0"/>
                <a:cs typeface="Arial" pitchFamily="34" charset="0"/>
              </a:rPr>
              <a:t>on the Ambulance Service has increased by nearly 20 per cent since 2007, and during the past ten years, firefighters nationally have been attending fewer </a:t>
            </a:r>
            <a:r>
              <a:rPr lang="en-GB" sz="1050" dirty="0" smtClean="0">
                <a:solidFill>
                  <a:srgbClr val="0070C0"/>
                </a:solidFill>
                <a:latin typeface="Arial" pitchFamily="34" charset="0"/>
                <a:cs typeface="Arial" pitchFamily="34" charset="0"/>
              </a:rPr>
              <a:t>fires. However</a:t>
            </a:r>
            <a:r>
              <a:rPr lang="en-GB" sz="1050" dirty="0">
                <a:solidFill>
                  <a:srgbClr val="0070C0"/>
                </a:solidFill>
                <a:latin typeface="Arial" pitchFamily="34" charset="0"/>
                <a:cs typeface="Arial" pitchFamily="34" charset="0"/>
              </a:rPr>
              <a:t>, this means that firefighters are now responding to more and more medical </a:t>
            </a:r>
            <a:r>
              <a:rPr lang="en-GB" sz="1050" dirty="0" smtClean="0">
                <a:solidFill>
                  <a:srgbClr val="0070C0"/>
                </a:solidFill>
                <a:latin typeface="Arial" pitchFamily="34" charset="0"/>
                <a:cs typeface="Arial" pitchFamily="34" charset="0"/>
              </a:rPr>
              <a:t>emergencies. At </a:t>
            </a:r>
            <a:r>
              <a:rPr lang="en-GB" sz="1050" dirty="0">
                <a:solidFill>
                  <a:srgbClr val="0070C0"/>
                </a:solidFill>
                <a:latin typeface="Arial" pitchFamily="34" charset="0"/>
                <a:cs typeface="Arial" pitchFamily="34" charset="0"/>
              </a:rPr>
              <a:t>the moment, the Fire and Rescue Service is not funded to provide a response to medical emergencies, however some firefighters do carry out first aid on a voluntary </a:t>
            </a:r>
            <a:r>
              <a:rPr lang="en-GB" sz="1050" dirty="0" smtClean="0">
                <a:solidFill>
                  <a:srgbClr val="0070C0"/>
                </a:solidFill>
                <a:latin typeface="Arial" pitchFamily="34" charset="0"/>
                <a:cs typeface="Arial" pitchFamily="34" charset="0"/>
              </a:rPr>
              <a:t>basis. Currently</a:t>
            </a:r>
            <a:r>
              <a:rPr lang="en-GB" sz="1050" dirty="0">
                <a:solidFill>
                  <a:srgbClr val="0070C0"/>
                </a:solidFill>
                <a:latin typeface="Arial" pitchFamily="34" charset="0"/>
                <a:cs typeface="Arial" pitchFamily="34" charset="0"/>
              </a:rPr>
              <a:t>, this trial is part of a review of the terms and conditions of firefighters by the National Joint Council for Local Authority Fire and Rescue Services</a:t>
            </a:r>
            <a:r>
              <a:rPr lang="en-GB" sz="1050" dirty="0" smtClean="0">
                <a:solidFill>
                  <a:srgbClr val="0070C0"/>
                </a:solidFill>
                <a:latin typeface="Arial" pitchFamily="34" charset="0"/>
                <a:cs typeface="Arial" pitchFamily="34" charset="0"/>
              </a:rPr>
              <a:t>. “</a:t>
            </a:r>
            <a:r>
              <a:rPr lang="en-GB" sz="1050" dirty="0">
                <a:solidFill>
                  <a:srgbClr val="0070C0"/>
                </a:solidFill>
                <a:latin typeface="Arial" pitchFamily="34" charset="0"/>
                <a:cs typeface="Arial" pitchFamily="34" charset="0"/>
              </a:rPr>
              <a:t>NEAS receives a new 999 call every 65 seconds, and in an emergency, seconds </a:t>
            </a:r>
            <a:r>
              <a:rPr lang="en-GB" sz="1050" dirty="0" smtClean="0">
                <a:solidFill>
                  <a:srgbClr val="0070C0"/>
                </a:solidFill>
                <a:latin typeface="Arial" pitchFamily="34" charset="0"/>
                <a:cs typeface="Arial" pitchFamily="34" charset="0"/>
              </a:rPr>
              <a:t>count. During </a:t>
            </a:r>
            <a:r>
              <a:rPr lang="en-GB" sz="1050" dirty="0">
                <a:solidFill>
                  <a:srgbClr val="0070C0"/>
                </a:solidFill>
                <a:latin typeface="Arial" pitchFamily="34" charset="0"/>
                <a:cs typeface="Arial" pitchFamily="34" charset="0"/>
              </a:rPr>
              <a:t>this innovative trial, an Emergency Medical Responder (EMR) will be dispatched at the same time as an ambulance. Our ambition for this trial is to improve the survival rate for those people who suffer from a life-threatening illness or injury in the community. </a:t>
            </a:r>
            <a:r>
              <a:rPr lang="en-GB" sz="1050" dirty="0" smtClean="0">
                <a:solidFill>
                  <a:srgbClr val="0070C0"/>
                </a:solidFill>
                <a:latin typeface="Arial" pitchFamily="34" charset="0"/>
                <a:cs typeface="Arial" pitchFamily="34" charset="0"/>
              </a:rPr>
              <a:t> The </a:t>
            </a:r>
            <a:r>
              <a:rPr lang="en-GB" sz="1050" dirty="0">
                <a:solidFill>
                  <a:srgbClr val="0070C0"/>
                </a:solidFill>
                <a:latin typeface="Arial" pitchFamily="34" charset="0"/>
                <a:cs typeface="Arial" pitchFamily="34" charset="0"/>
              </a:rPr>
              <a:t>location of EMR’s within local communities could mean they are nearer to the scene and can deliver lifesaving care in those first critical minutes of the emergency until an ambulance clinician arrives, enhancing the usual emergency medical response from NEAS</a:t>
            </a:r>
            <a:r>
              <a:rPr lang="en-GB" sz="1050" dirty="0" smtClean="0">
                <a:solidFill>
                  <a:srgbClr val="0070C0"/>
                </a:solidFill>
                <a:latin typeface="Arial" pitchFamily="34" charset="0"/>
                <a:cs typeface="Arial" pitchFamily="34" charset="0"/>
              </a:rPr>
              <a:t>.” </a:t>
            </a:r>
            <a:r>
              <a:rPr lang="en-GB" sz="1050" i="1" dirty="0" smtClean="0">
                <a:solidFill>
                  <a:srgbClr val="0070C0"/>
                </a:solidFill>
                <a:latin typeface="Arial" pitchFamily="34" charset="0"/>
                <a:cs typeface="Arial" pitchFamily="34" charset="0"/>
              </a:rPr>
              <a:t>– </a:t>
            </a:r>
            <a:r>
              <a:rPr lang="en-GB" sz="1050" i="1" dirty="0">
                <a:solidFill>
                  <a:srgbClr val="0070C0"/>
                </a:solidFill>
                <a:latin typeface="Arial" pitchFamily="34" charset="0"/>
                <a:cs typeface="Arial" pitchFamily="34" charset="0"/>
              </a:rPr>
              <a:t>NEAS Director, Caroline </a:t>
            </a:r>
            <a:r>
              <a:rPr lang="en-GB" sz="1050" i="1" dirty="0" err="1">
                <a:solidFill>
                  <a:srgbClr val="0070C0"/>
                </a:solidFill>
                <a:latin typeface="Arial" pitchFamily="34" charset="0"/>
                <a:cs typeface="Arial" pitchFamily="34" charset="0"/>
              </a:rPr>
              <a:t>Thurlbeck</a:t>
            </a:r>
            <a:r>
              <a:rPr lang="en-GB" sz="1050" dirty="0">
                <a:solidFill>
                  <a:srgbClr val="0070C0"/>
                </a:solidFill>
                <a:latin typeface="Arial" pitchFamily="34" charset="0"/>
                <a:cs typeface="Arial" pitchFamily="34" charset="0"/>
              </a:rPr>
              <a:t> </a:t>
            </a:r>
            <a:endParaRPr lang="en-GB" sz="1050" dirty="0" smtClean="0">
              <a:solidFill>
                <a:srgbClr val="0070C0"/>
              </a:solidFill>
              <a:latin typeface="Arial" pitchFamily="34" charset="0"/>
              <a:cs typeface="Arial" pitchFamily="34" charset="0"/>
            </a:endParaRPr>
          </a:p>
          <a:p>
            <a:endParaRPr lang="en-GB" sz="1050" dirty="0">
              <a:solidFill>
                <a:srgbClr val="0070C0"/>
              </a:solidFill>
              <a:latin typeface="Arial" pitchFamily="34" charset="0"/>
              <a:cs typeface="Arial" pitchFamily="34" charset="0"/>
            </a:endParaRPr>
          </a:p>
          <a:p>
            <a:endParaRPr lang="en-GB"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26185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394" y="1046311"/>
            <a:ext cx="5996830" cy="461665"/>
          </a:xfrm>
          <a:prstGeom prst="rect">
            <a:avLst/>
          </a:prstGeom>
          <a:noFill/>
        </p:spPr>
        <p:txBody>
          <a:bodyPr wrap="square" rtlCol="0">
            <a:spAutoFit/>
          </a:bodyPr>
          <a:lstStyle/>
          <a:p>
            <a:r>
              <a:rPr lang="en-GB" sz="2400" b="1" dirty="0" smtClean="0">
                <a:solidFill>
                  <a:prstClr val="white"/>
                </a:solidFill>
                <a:latin typeface="Arial" pitchFamily="34" charset="0"/>
                <a:cs typeface="Arial" pitchFamily="34" charset="0"/>
              </a:rPr>
              <a:t>The Ambulance Services in the Media</a:t>
            </a:r>
            <a:endParaRPr lang="en-GB" sz="2400" b="1" dirty="0">
              <a:solidFill>
                <a:prstClr val="white"/>
              </a:solidFill>
              <a:latin typeface="Arial" pitchFamily="34" charset="0"/>
              <a:cs typeface="Arial" pitchFamily="34" charset="0"/>
            </a:endParaRPr>
          </a:p>
        </p:txBody>
      </p:sp>
      <p:sp>
        <p:nvSpPr>
          <p:cNvPr id="6" name="Rectangle 5"/>
          <p:cNvSpPr/>
          <p:nvPr/>
        </p:nvSpPr>
        <p:spPr>
          <a:xfrm>
            <a:off x="6206048" y="6374552"/>
            <a:ext cx="2915145" cy="461665"/>
          </a:xfrm>
          <a:prstGeom prst="rect">
            <a:avLst/>
          </a:prstGeom>
        </p:spPr>
        <p:txBody>
          <a:bodyPr wrap="square">
            <a:spAutoFit/>
          </a:bodyPr>
          <a:lstStyle/>
          <a:p>
            <a:r>
              <a:rPr lang="en-GB" sz="800" b="1" dirty="0" err="1">
                <a:solidFill>
                  <a:schemeClr val="bg1">
                    <a:lumMod val="50000"/>
                  </a:schemeClr>
                </a:solidFill>
                <a:latin typeface="Arial" pitchFamily="34" charset="0"/>
                <a:cs typeface="Arial" pitchFamily="34" charset="0"/>
              </a:rPr>
              <a:t>Source:http</a:t>
            </a:r>
            <a:r>
              <a:rPr lang="en-GB" sz="800" b="1" dirty="0">
                <a:solidFill>
                  <a:schemeClr val="bg1">
                    <a:lumMod val="50000"/>
                  </a:schemeClr>
                </a:solidFill>
                <a:latin typeface="Arial" pitchFamily="34" charset="0"/>
                <a:cs typeface="Arial" pitchFamily="34" charset="0"/>
              </a:rPr>
              <a:t>://www.telegraph.co.uk/news/uknews/scotland/12077636/Scottish-ambulances-attend-60-drink-related-calls-a-day.html </a:t>
            </a:r>
          </a:p>
        </p:txBody>
      </p:sp>
      <p:sp>
        <p:nvSpPr>
          <p:cNvPr id="7" name="TextBox 6"/>
          <p:cNvSpPr txBox="1"/>
          <p:nvPr/>
        </p:nvSpPr>
        <p:spPr>
          <a:xfrm>
            <a:off x="323528" y="2060848"/>
            <a:ext cx="2304256" cy="230832"/>
          </a:xfrm>
          <a:prstGeom prst="rect">
            <a:avLst/>
          </a:prstGeom>
          <a:noFill/>
        </p:spPr>
        <p:txBody>
          <a:bodyPr wrap="square" rtlCol="0">
            <a:spAutoFit/>
          </a:bodyPr>
          <a:lstStyle/>
          <a:p>
            <a:r>
              <a:rPr lang="en-GB" sz="900" dirty="0" smtClean="0">
                <a:solidFill>
                  <a:schemeClr val="accent2">
                    <a:lumMod val="75000"/>
                  </a:schemeClr>
                </a:solidFill>
                <a:latin typeface="Arial" pitchFamily="34" charset="0"/>
                <a:cs typeface="Arial" pitchFamily="34" charset="0"/>
              </a:rPr>
              <a:t>6</a:t>
            </a:r>
            <a:r>
              <a:rPr lang="en-GB" sz="900" baseline="30000" dirty="0" smtClean="0">
                <a:solidFill>
                  <a:schemeClr val="accent2">
                    <a:lumMod val="75000"/>
                  </a:schemeClr>
                </a:solidFill>
                <a:latin typeface="Arial" pitchFamily="34" charset="0"/>
                <a:cs typeface="Arial" pitchFamily="34" charset="0"/>
              </a:rPr>
              <a:t>th</a:t>
            </a:r>
            <a:r>
              <a:rPr lang="en-GB" sz="900" dirty="0" smtClean="0">
                <a:solidFill>
                  <a:schemeClr val="accent2">
                    <a:lumMod val="75000"/>
                  </a:schemeClr>
                </a:solidFill>
                <a:latin typeface="Arial" pitchFamily="34" charset="0"/>
                <a:cs typeface="Arial" pitchFamily="34" charset="0"/>
              </a:rPr>
              <a:t> January 2016</a:t>
            </a:r>
            <a:endParaRPr lang="en-GB" sz="900" dirty="0">
              <a:solidFill>
                <a:schemeClr val="accent2">
                  <a:lumMod val="75000"/>
                </a:schemeClr>
              </a:solidFill>
              <a:latin typeface="Arial" pitchFamily="34" charset="0"/>
              <a:cs typeface="Arial" pitchFamily="34" charset="0"/>
            </a:endParaRPr>
          </a:p>
        </p:txBody>
      </p:sp>
      <p:sp>
        <p:nvSpPr>
          <p:cNvPr id="2" name="TextBox 1"/>
          <p:cNvSpPr txBox="1"/>
          <p:nvPr/>
        </p:nvSpPr>
        <p:spPr>
          <a:xfrm>
            <a:off x="107504" y="2281124"/>
            <a:ext cx="8712968" cy="4555093"/>
          </a:xfrm>
          <a:prstGeom prst="rect">
            <a:avLst/>
          </a:prstGeom>
          <a:noFill/>
        </p:spPr>
        <p:txBody>
          <a:bodyPr wrap="square" rtlCol="0">
            <a:spAutoFit/>
          </a:bodyPr>
          <a:lstStyle/>
          <a:p>
            <a:r>
              <a:rPr lang="en-GB" sz="1000" b="1" dirty="0">
                <a:solidFill>
                  <a:srgbClr val="0070C0"/>
                </a:solidFill>
                <a:latin typeface="Arial" pitchFamily="34" charset="0"/>
                <a:cs typeface="Arial" pitchFamily="34" charset="0"/>
              </a:rPr>
              <a:t>Scottish ambulances attend 60 drink-related calls a day</a:t>
            </a:r>
          </a:p>
          <a:p>
            <a:r>
              <a:rPr lang="en-GB" sz="1000" b="1" dirty="0">
                <a:solidFill>
                  <a:srgbClr val="0070C0"/>
                </a:solidFill>
                <a:latin typeface="Arial" pitchFamily="34" charset="0"/>
                <a:cs typeface="Arial" pitchFamily="34" charset="0"/>
              </a:rPr>
              <a:t>Official figures show the number of call-outs where alcohol is not the primary factor but the patient is so drunk it has to be formally recorded by crews. </a:t>
            </a:r>
            <a:r>
              <a:rPr lang="en-GB" sz="1000" dirty="0">
                <a:solidFill>
                  <a:srgbClr val="0070C0"/>
                </a:solidFill>
                <a:latin typeface="Arial" pitchFamily="34" charset="0"/>
                <a:cs typeface="Arial" pitchFamily="34" charset="0"/>
              </a:rPr>
              <a:t>Ambulances in Scotland have to attend more than 60 incidents every day where a patient is so drunk that it has to be formally recorded by medics, according to official figures. </a:t>
            </a:r>
            <a:r>
              <a:rPr lang="en-GB" sz="1000" dirty="0" smtClean="0">
                <a:solidFill>
                  <a:srgbClr val="0070C0"/>
                </a:solidFill>
                <a:latin typeface="Arial" pitchFamily="34" charset="0"/>
                <a:cs typeface="Arial" pitchFamily="34" charset="0"/>
              </a:rPr>
              <a:t> Paramedics </a:t>
            </a:r>
            <a:r>
              <a:rPr lang="en-GB" sz="1000" dirty="0">
                <a:solidFill>
                  <a:srgbClr val="0070C0"/>
                </a:solidFill>
                <a:latin typeface="Arial" pitchFamily="34" charset="0"/>
                <a:cs typeface="Arial" pitchFamily="34" charset="0"/>
              </a:rPr>
              <a:t>had to treat around 12,000 people in the six months to the end of September who were so intoxicated it was noted on Scottish Ambulance Service systems. </a:t>
            </a:r>
            <a:r>
              <a:rPr lang="en-GB" sz="1000" dirty="0" smtClean="0">
                <a:solidFill>
                  <a:srgbClr val="0070C0"/>
                </a:solidFill>
                <a:latin typeface="Arial" pitchFamily="34" charset="0"/>
                <a:cs typeface="Arial" pitchFamily="34" charset="0"/>
              </a:rPr>
              <a:t>More </a:t>
            </a:r>
            <a:r>
              <a:rPr lang="en-GB" sz="1000" dirty="0">
                <a:solidFill>
                  <a:srgbClr val="0070C0"/>
                </a:solidFill>
                <a:latin typeface="Arial" pitchFamily="34" charset="0"/>
                <a:cs typeface="Arial" pitchFamily="34" charset="0"/>
              </a:rPr>
              <a:t>than 90,000 incidents have been recorded since 2012/13 where alcohol is not the primary reason for the call-out but has been named as an “additional factor”, for example where a drunk has cut their head after a fall. </a:t>
            </a:r>
            <a:r>
              <a:rPr lang="en-GB" sz="1000" dirty="0" smtClean="0">
                <a:solidFill>
                  <a:srgbClr val="0070C0"/>
                </a:solidFill>
                <a:latin typeface="Arial" pitchFamily="34" charset="0"/>
                <a:cs typeface="Arial" pitchFamily="34" charset="0"/>
              </a:rPr>
              <a:t>Scotland's </a:t>
            </a:r>
            <a:r>
              <a:rPr lang="en-GB" sz="1000" dirty="0">
                <a:solidFill>
                  <a:srgbClr val="0070C0"/>
                </a:solidFill>
                <a:latin typeface="Arial" pitchFamily="34" charset="0"/>
                <a:cs typeface="Arial" pitchFamily="34" charset="0"/>
              </a:rPr>
              <a:t>largest health board, NHS Greater Glasgow and Clyde, had the highest number of alcohol-related 999 call-outs in the last six months at 3,849, followed by NHS Lothian with 1,935 and NHS Lanarkshire with 1,470. </a:t>
            </a:r>
            <a:r>
              <a:rPr lang="en-GB" sz="1000" dirty="0" smtClean="0">
                <a:solidFill>
                  <a:srgbClr val="0070C0"/>
                </a:solidFill>
                <a:latin typeface="Arial" pitchFamily="34" charset="0"/>
                <a:cs typeface="Arial" pitchFamily="34" charset="0"/>
              </a:rPr>
              <a:t> The </a:t>
            </a:r>
            <a:r>
              <a:rPr lang="en-GB" sz="1000" dirty="0">
                <a:solidFill>
                  <a:srgbClr val="0070C0"/>
                </a:solidFill>
                <a:latin typeface="Arial" pitchFamily="34" charset="0"/>
                <a:cs typeface="Arial" pitchFamily="34" charset="0"/>
              </a:rPr>
              <a:t>figures, unearthed by the Scottish Conservatives, followed a staff survey last month which showed anecdotally paramedics thought alcohol played at least some part in half of weekend </a:t>
            </a:r>
            <a:r>
              <a:rPr lang="en-GB" sz="1000" dirty="0" smtClean="0">
                <a:solidFill>
                  <a:srgbClr val="0070C0"/>
                </a:solidFill>
                <a:latin typeface="Arial" pitchFamily="34" charset="0"/>
                <a:cs typeface="Arial" pitchFamily="34" charset="0"/>
              </a:rPr>
              <a:t>call-outs. The </a:t>
            </a:r>
            <a:r>
              <a:rPr lang="en-GB" sz="1000" dirty="0">
                <a:solidFill>
                  <a:srgbClr val="0070C0"/>
                </a:solidFill>
                <a:latin typeface="Arial" pitchFamily="34" charset="0"/>
                <a:cs typeface="Arial" pitchFamily="34" charset="0"/>
              </a:rPr>
              <a:t>Scottish Ambulance Service report also found that drink was also involved in 42 per cent of incidents on weekday evenings and one in six during the daytime. </a:t>
            </a:r>
            <a:endParaRPr lang="en-GB" sz="1000" dirty="0" smtClean="0">
              <a:solidFill>
                <a:srgbClr val="0070C0"/>
              </a:solidFill>
              <a:latin typeface="Arial" pitchFamily="34" charset="0"/>
              <a:cs typeface="Arial" pitchFamily="34" charset="0"/>
            </a:endParaRPr>
          </a:p>
          <a:p>
            <a:endParaRPr lang="en-GB" sz="1000" dirty="0">
              <a:solidFill>
                <a:srgbClr val="0070C0"/>
              </a:solidFill>
              <a:latin typeface="Arial" pitchFamily="34" charset="0"/>
              <a:cs typeface="Arial" pitchFamily="34" charset="0"/>
            </a:endParaRPr>
          </a:p>
          <a:p>
            <a:r>
              <a:rPr lang="en-GB" sz="1000" dirty="0">
                <a:solidFill>
                  <a:srgbClr val="0070C0"/>
                </a:solidFill>
                <a:latin typeface="Arial" pitchFamily="34" charset="0"/>
                <a:cs typeface="Arial" pitchFamily="34" charset="0"/>
              </a:rPr>
              <a:t>Jackson </a:t>
            </a:r>
            <a:r>
              <a:rPr lang="en-GB" sz="1000" dirty="0" err="1">
                <a:solidFill>
                  <a:srgbClr val="0070C0"/>
                </a:solidFill>
                <a:latin typeface="Arial" pitchFamily="34" charset="0"/>
                <a:cs typeface="Arial" pitchFamily="34" charset="0"/>
              </a:rPr>
              <a:t>Carlaw</a:t>
            </a:r>
            <a:r>
              <a:rPr lang="en-GB" sz="1000" dirty="0">
                <a:solidFill>
                  <a:srgbClr val="0070C0"/>
                </a:solidFill>
                <a:latin typeface="Arial" pitchFamily="34" charset="0"/>
                <a:cs typeface="Arial" pitchFamily="34" charset="0"/>
              </a:rPr>
              <a:t>, the Scottish Tory health </a:t>
            </a:r>
            <a:r>
              <a:rPr lang="en-GB" sz="1000" dirty="0" smtClean="0">
                <a:solidFill>
                  <a:srgbClr val="0070C0"/>
                </a:solidFill>
                <a:latin typeface="Arial" pitchFamily="34" charset="0"/>
                <a:cs typeface="Arial" pitchFamily="34" charset="0"/>
              </a:rPr>
              <a:t>spokesman said</a:t>
            </a:r>
            <a:r>
              <a:rPr lang="en-GB" sz="1000" dirty="0">
                <a:solidFill>
                  <a:srgbClr val="0070C0"/>
                </a:solidFill>
                <a:latin typeface="Arial" pitchFamily="34" charset="0"/>
                <a:cs typeface="Arial" pitchFamily="34" charset="0"/>
              </a:rPr>
              <a:t>: "Not only is it harming those who are over consuming, but it is diverting scarce resources away from those whose need was not so avoidable. </a:t>
            </a:r>
            <a:r>
              <a:rPr lang="en-GB" sz="1000" dirty="0" smtClean="0">
                <a:solidFill>
                  <a:srgbClr val="0070C0"/>
                </a:solidFill>
                <a:latin typeface="Arial" pitchFamily="34" charset="0"/>
                <a:cs typeface="Arial" pitchFamily="34" charset="0"/>
              </a:rPr>
              <a:t>"</a:t>
            </a:r>
            <a:r>
              <a:rPr lang="en-GB" sz="1000" dirty="0">
                <a:solidFill>
                  <a:srgbClr val="0070C0"/>
                </a:solidFill>
                <a:latin typeface="Arial" pitchFamily="34" charset="0"/>
                <a:cs typeface="Arial" pitchFamily="34" charset="0"/>
              </a:rPr>
              <a:t>Of course the Scottish Government and NHS can always do more to discourage reckless patterns of drinking and provide more help for paramedics who have to repeatedly go into these challenging situations – often several times each shift. </a:t>
            </a:r>
          </a:p>
          <a:p>
            <a:r>
              <a:rPr lang="en-GB" sz="1000" dirty="0">
                <a:solidFill>
                  <a:srgbClr val="0070C0"/>
                </a:solidFill>
                <a:latin typeface="Arial" pitchFamily="34" charset="0"/>
                <a:cs typeface="Arial" pitchFamily="34" charset="0"/>
              </a:rPr>
              <a:t>"But ultimately this is a case of personal responsibility, and that's where the real change has to come from." </a:t>
            </a:r>
            <a:r>
              <a:rPr lang="en-GB" sz="1000" dirty="0" smtClean="0">
                <a:solidFill>
                  <a:srgbClr val="0070C0"/>
                </a:solidFill>
                <a:latin typeface="Arial" pitchFamily="34" charset="0"/>
                <a:cs typeface="Arial" pitchFamily="34" charset="0"/>
              </a:rPr>
              <a:t>The </a:t>
            </a:r>
            <a:r>
              <a:rPr lang="en-GB" sz="1000" dirty="0">
                <a:solidFill>
                  <a:srgbClr val="0070C0"/>
                </a:solidFill>
                <a:latin typeface="Arial" pitchFamily="34" charset="0"/>
                <a:cs typeface="Arial" pitchFamily="34" charset="0"/>
              </a:rPr>
              <a:t>figures, obtained under the Freedom of Information Act, found there were 26,646 ambulance call-outs in the 2012/13 financial year where alcohol was recorded as an additional factor. </a:t>
            </a:r>
            <a:r>
              <a:rPr lang="en-GB" sz="1000" dirty="0" smtClean="0">
                <a:solidFill>
                  <a:srgbClr val="0070C0"/>
                </a:solidFill>
                <a:latin typeface="Arial" pitchFamily="34" charset="0"/>
                <a:cs typeface="Arial" pitchFamily="34" charset="0"/>
              </a:rPr>
              <a:t>This </a:t>
            </a:r>
            <a:r>
              <a:rPr lang="en-GB" sz="1000" dirty="0">
                <a:solidFill>
                  <a:srgbClr val="0070C0"/>
                </a:solidFill>
                <a:latin typeface="Arial" pitchFamily="34" charset="0"/>
                <a:cs typeface="Arial" pitchFamily="34" charset="0"/>
              </a:rPr>
              <a:t>increased to 27,102 the following year before dropping to 24,404 in 2014/15. In the first six months of the current financial year, to the end of September, there were 12,157, bringing the total for the entire three-and-a-half year period to 90,309. </a:t>
            </a:r>
            <a:r>
              <a:rPr lang="en-GB" sz="1000" dirty="0" smtClean="0">
                <a:solidFill>
                  <a:srgbClr val="0070C0"/>
                </a:solidFill>
                <a:latin typeface="Arial" pitchFamily="34" charset="0"/>
                <a:cs typeface="Arial" pitchFamily="34" charset="0"/>
              </a:rPr>
              <a:t>Grampian </a:t>
            </a:r>
            <a:r>
              <a:rPr lang="en-GB" sz="1000" dirty="0">
                <a:solidFill>
                  <a:srgbClr val="0070C0"/>
                </a:solidFill>
                <a:latin typeface="Arial" pitchFamily="34" charset="0"/>
                <a:cs typeface="Arial" pitchFamily="34" charset="0"/>
              </a:rPr>
              <a:t>had the fourth highest total (941), followed by Ayrshire and Arran (</a:t>
            </a:r>
            <a:r>
              <a:rPr lang="en-GB" sz="1000" dirty="0" smtClean="0">
                <a:solidFill>
                  <a:srgbClr val="0070C0"/>
                </a:solidFill>
                <a:latin typeface="Arial" pitchFamily="34" charset="0"/>
                <a:cs typeface="Arial" pitchFamily="34" charset="0"/>
              </a:rPr>
              <a:t>749) </a:t>
            </a:r>
            <a:r>
              <a:rPr lang="en-GB" sz="1000" dirty="0">
                <a:solidFill>
                  <a:srgbClr val="0070C0"/>
                </a:solidFill>
                <a:latin typeface="Arial" pitchFamily="34" charset="0"/>
                <a:cs typeface="Arial" pitchFamily="34" charset="0"/>
              </a:rPr>
              <a:t>and Fife (707). However, only three cases were recorded in Orkney. </a:t>
            </a:r>
            <a:r>
              <a:rPr lang="en-GB" sz="1000" dirty="0" smtClean="0">
                <a:solidFill>
                  <a:srgbClr val="0070C0"/>
                </a:solidFill>
                <a:latin typeface="Arial" pitchFamily="34" charset="0"/>
                <a:cs typeface="Arial" pitchFamily="34" charset="0"/>
              </a:rPr>
              <a:t>A </a:t>
            </a:r>
            <a:r>
              <a:rPr lang="en-GB" sz="1000" dirty="0">
                <a:solidFill>
                  <a:srgbClr val="0070C0"/>
                </a:solidFill>
                <a:latin typeface="Arial" pitchFamily="34" charset="0"/>
                <a:cs typeface="Arial" pitchFamily="34" charset="0"/>
              </a:rPr>
              <a:t>Scottish Ambulance Service spokesman said alcohol has a "significant impact" on operations across Scotland and its teams were working tirelessly to respond to large increases in call-outs over the festive period</a:t>
            </a:r>
            <a:r>
              <a:rPr lang="en-GB" sz="1000" dirty="0" smtClean="0">
                <a:solidFill>
                  <a:srgbClr val="0070C0"/>
                </a:solidFill>
                <a:latin typeface="Arial" pitchFamily="34" charset="0"/>
                <a:cs typeface="Arial" pitchFamily="34" charset="0"/>
              </a:rPr>
              <a:t>.</a:t>
            </a:r>
          </a:p>
          <a:p>
            <a:r>
              <a:rPr lang="en-GB" sz="1000" dirty="0" smtClean="0">
                <a:solidFill>
                  <a:srgbClr val="0070C0"/>
                </a:solidFill>
                <a:latin typeface="Arial" pitchFamily="34" charset="0"/>
                <a:cs typeface="Arial" pitchFamily="34" charset="0"/>
              </a:rPr>
              <a:t> </a:t>
            </a:r>
            <a:endParaRPr lang="en-GB" sz="1000" dirty="0">
              <a:solidFill>
                <a:srgbClr val="0070C0"/>
              </a:solidFill>
              <a:latin typeface="Arial" pitchFamily="34" charset="0"/>
              <a:cs typeface="Arial" pitchFamily="34" charset="0"/>
            </a:endParaRPr>
          </a:p>
          <a:p>
            <a:r>
              <a:rPr lang="en-GB" sz="1000" dirty="0" smtClean="0">
                <a:solidFill>
                  <a:srgbClr val="0070C0"/>
                </a:solidFill>
                <a:latin typeface="Arial" pitchFamily="34" charset="0"/>
                <a:cs typeface="Arial" pitchFamily="34" charset="0"/>
              </a:rPr>
              <a:t>Maureen </a:t>
            </a:r>
            <a:r>
              <a:rPr lang="en-GB" sz="1000" dirty="0">
                <a:solidFill>
                  <a:srgbClr val="0070C0"/>
                </a:solidFill>
                <a:latin typeface="Arial" pitchFamily="34" charset="0"/>
                <a:cs typeface="Arial" pitchFamily="34" charset="0"/>
              </a:rPr>
              <a:t>Watt, the Scottish Public Health Minister, said: “The Scottish Ambulance Service and our NHS will always be there for those who need them. </a:t>
            </a:r>
          </a:p>
          <a:p>
            <a:r>
              <a:rPr lang="en-GB" sz="1000" dirty="0">
                <a:solidFill>
                  <a:srgbClr val="0070C0"/>
                </a:solidFill>
                <a:latin typeface="Arial" pitchFamily="34" charset="0"/>
                <a:cs typeface="Arial" pitchFamily="34" charset="0"/>
              </a:rPr>
              <a:t>“However, the harmful effects of excessive alcohol consumption put additional pressure on these services, and this is another reason why everyone should drink responsibly and keep safe.” </a:t>
            </a:r>
            <a:r>
              <a:rPr lang="en-GB" sz="1000" dirty="0" smtClean="0">
                <a:solidFill>
                  <a:srgbClr val="0070C0"/>
                </a:solidFill>
                <a:latin typeface="Arial" pitchFamily="34" charset="0"/>
                <a:cs typeface="Arial" pitchFamily="34" charset="0"/>
              </a:rPr>
              <a:t>She </a:t>
            </a:r>
            <a:r>
              <a:rPr lang="en-GB" sz="1000" dirty="0">
                <a:solidFill>
                  <a:srgbClr val="0070C0"/>
                </a:solidFill>
                <a:latin typeface="Arial" pitchFamily="34" charset="0"/>
                <a:cs typeface="Arial" pitchFamily="34" charset="0"/>
              </a:rPr>
              <a:t>said alcohol minimum pricing was the best way to target heavy drinkers and ministers were looking forward to the Scottish courts ruling on its legality later in the year. </a:t>
            </a:r>
          </a:p>
          <a:p>
            <a:endParaRPr lang="en-GB" sz="1000" dirty="0">
              <a:solidFill>
                <a:srgbClr val="0070C0"/>
              </a:solidFill>
              <a:latin typeface="Arial" pitchFamily="34" charset="0"/>
              <a:cs typeface="Arial" pitchFamily="34" charset="0"/>
            </a:endParaRPr>
          </a:p>
          <a:p>
            <a:endParaRPr lang="en-GB" sz="1000" b="1" dirty="0">
              <a:solidFill>
                <a:srgbClr val="0070C0"/>
              </a:solidFill>
              <a:latin typeface="Arial" pitchFamily="34" charset="0"/>
              <a:cs typeface="Arial" pitchFamily="34" charset="0"/>
            </a:endParaRPr>
          </a:p>
          <a:p>
            <a:endParaRPr lang="en-GB" sz="1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9427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1560" y="984711"/>
            <a:ext cx="2664296" cy="461665"/>
          </a:xfrm>
          <a:prstGeom prst="rect">
            <a:avLst/>
          </a:prstGeom>
          <a:noFill/>
        </p:spPr>
        <p:txBody>
          <a:bodyPr wrap="square" rtlCol="0">
            <a:spAutoFit/>
          </a:bodyPr>
          <a:lstStyle/>
          <a:p>
            <a:r>
              <a:rPr lang="en-GB" sz="2400" b="1" dirty="0" smtClean="0">
                <a:solidFill>
                  <a:prstClr val="white"/>
                </a:solidFill>
                <a:latin typeface="Arial" pitchFamily="34" charset="0"/>
                <a:cs typeface="Arial" pitchFamily="34" charset="0"/>
              </a:rPr>
              <a:t>LAS Reports </a:t>
            </a:r>
            <a:endParaRPr lang="en-GB" sz="2400" b="1" dirty="0">
              <a:solidFill>
                <a:prstClr val="white"/>
              </a:solidFill>
              <a:latin typeface="Arial" pitchFamily="34" charset="0"/>
              <a:cs typeface="Arial" pitchFamily="34" charset="0"/>
            </a:endParaRPr>
          </a:p>
        </p:txBody>
      </p:sp>
      <p:sp>
        <p:nvSpPr>
          <p:cNvPr id="12" name="TextBox 11"/>
          <p:cNvSpPr txBox="1"/>
          <p:nvPr/>
        </p:nvSpPr>
        <p:spPr>
          <a:xfrm>
            <a:off x="287524" y="2204864"/>
            <a:ext cx="4644516" cy="523220"/>
          </a:xfrm>
          <a:prstGeom prst="rect">
            <a:avLst/>
          </a:prstGeom>
          <a:noFill/>
        </p:spPr>
        <p:txBody>
          <a:bodyPr wrap="square" rtlCol="0">
            <a:spAutoFit/>
          </a:bodyPr>
          <a:lstStyle/>
          <a:p>
            <a:r>
              <a:rPr lang="en-GB" sz="1400" i="1" dirty="0">
                <a:solidFill>
                  <a:srgbClr val="4584D3">
                    <a:lumMod val="75000"/>
                  </a:srgbClr>
                </a:solidFill>
                <a:latin typeface="Arial" pitchFamily="34" charset="0"/>
                <a:cs typeface="Arial" pitchFamily="34" charset="0"/>
              </a:rPr>
              <a:t>* Please click and download below the latest LAS exception report</a:t>
            </a:r>
            <a:endParaRPr lang="en-GB" sz="1400" i="1" dirty="0">
              <a:solidFill>
                <a:srgbClr val="4584D3">
                  <a:lumMod val="75000"/>
                </a:srgbClr>
              </a:solidFill>
            </a:endParaRPr>
          </a:p>
        </p:txBody>
      </p:sp>
      <p:sp>
        <p:nvSpPr>
          <p:cNvPr id="5" name="TextBox 4"/>
          <p:cNvSpPr txBox="1"/>
          <p:nvPr/>
        </p:nvSpPr>
        <p:spPr>
          <a:xfrm>
            <a:off x="6084168" y="3573016"/>
            <a:ext cx="2592288" cy="861774"/>
          </a:xfrm>
          <a:prstGeom prst="rect">
            <a:avLst/>
          </a:prstGeom>
          <a:noFill/>
        </p:spPr>
        <p:txBody>
          <a:bodyPr wrap="square" rtlCol="0">
            <a:spAutoFit/>
          </a:bodyPr>
          <a:lstStyle/>
          <a:p>
            <a:r>
              <a:rPr lang="en-GB" sz="1000" b="1" dirty="0" smtClean="0">
                <a:latin typeface="Arial" pitchFamily="34" charset="0"/>
                <a:cs typeface="Arial" pitchFamily="34" charset="0"/>
              </a:rPr>
              <a:t>Please can you ensure that if you have not already done so you nominate your lead for Serious Incidents to: </a:t>
            </a:r>
            <a:r>
              <a:rPr lang="en-GB" sz="1000" b="1" u="sng" dirty="0" smtClean="0">
                <a:latin typeface="Arial" pitchFamily="34" charset="0"/>
                <a:cs typeface="Arial" pitchFamily="34" charset="0"/>
                <a:hlinkClick r:id="rId3"/>
              </a:rPr>
              <a:t>Anjalikaa.Thaker@nw.london.nhs.uk</a:t>
            </a:r>
            <a:endParaRPr lang="en-GB" sz="1000" b="1" dirty="0">
              <a:latin typeface="Arial" pitchFamily="34" charset="0"/>
              <a:ea typeface="Calibri"/>
              <a:cs typeface="Arial" pitchFamily="34" charset="0"/>
            </a:endParaRPr>
          </a:p>
          <a:p>
            <a:endParaRPr lang="en-GB" sz="1000" b="1" dirty="0">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72927620"/>
              </p:ext>
            </p:extLst>
          </p:nvPr>
        </p:nvGraphicFramePr>
        <p:xfrm>
          <a:off x="3254261" y="2667488"/>
          <a:ext cx="2569865" cy="3425808"/>
        </p:xfrm>
        <a:graphic>
          <a:graphicData uri="http://schemas.openxmlformats.org/presentationml/2006/ole">
            <mc:AlternateContent xmlns:mc="http://schemas.openxmlformats.org/markup-compatibility/2006">
              <mc:Choice xmlns:v="urn:schemas-microsoft-com:vml" Requires="v">
                <p:oleObj spid="_x0000_s1135" name="Acrobat Document" r:id="rId4" imgW="8019977" imgH="5667300" progId="AcroExch.Document.11">
                  <p:embed/>
                </p:oleObj>
              </mc:Choice>
              <mc:Fallback>
                <p:oleObj name="Acrobat Document" r:id="rId4" imgW="8019977" imgH="5667300" progId="AcroExch.Document.11">
                  <p:embed/>
                  <p:pic>
                    <p:nvPicPr>
                      <p:cNvPr id="0" name=""/>
                      <p:cNvPicPr/>
                      <p:nvPr/>
                    </p:nvPicPr>
                    <p:blipFill>
                      <a:blip r:embed="rId5"/>
                      <a:stretch>
                        <a:fillRect/>
                      </a:stretch>
                    </p:blipFill>
                    <p:spPr>
                      <a:xfrm>
                        <a:off x="3254261" y="2667488"/>
                        <a:ext cx="2569865" cy="342580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4964989"/>
              </p:ext>
            </p:extLst>
          </p:nvPr>
        </p:nvGraphicFramePr>
        <p:xfrm>
          <a:off x="539552" y="2636912"/>
          <a:ext cx="2569865" cy="3409752"/>
        </p:xfrm>
        <a:graphic>
          <a:graphicData uri="http://schemas.openxmlformats.org/presentationml/2006/ole">
            <mc:AlternateContent xmlns:mc="http://schemas.openxmlformats.org/markup-compatibility/2006">
              <mc:Choice xmlns:v="urn:schemas-microsoft-com:vml" Requires="v">
                <p:oleObj spid="_x0000_s1136" name="Acrobat Document" r:id="rId6" imgW="8019977" imgH="5667300" progId="AcroExch.Document.11">
                  <p:embed/>
                </p:oleObj>
              </mc:Choice>
              <mc:Fallback>
                <p:oleObj name="Acrobat Document" r:id="rId6" imgW="8019977" imgH="5667300" progId="AcroExch.Document.11">
                  <p:embed/>
                  <p:pic>
                    <p:nvPicPr>
                      <p:cNvPr id="0" name=""/>
                      <p:cNvPicPr/>
                      <p:nvPr/>
                    </p:nvPicPr>
                    <p:blipFill>
                      <a:blip r:embed="rId7"/>
                      <a:stretch>
                        <a:fillRect/>
                      </a:stretch>
                    </p:blipFill>
                    <p:spPr>
                      <a:xfrm>
                        <a:off x="539552" y="2636912"/>
                        <a:ext cx="2569865" cy="3409752"/>
                      </a:xfrm>
                      <a:prstGeom prst="rect">
                        <a:avLst/>
                      </a:prstGeom>
                    </p:spPr>
                  </p:pic>
                </p:oleObj>
              </mc:Fallback>
            </mc:AlternateContent>
          </a:graphicData>
        </a:graphic>
      </p:graphicFrame>
    </p:spTree>
    <p:extLst>
      <p:ext uri="{BB962C8B-B14F-4D97-AF65-F5344CB8AC3E}">
        <p14:creationId xmlns:p14="http://schemas.microsoft.com/office/powerpoint/2010/main" val="29969894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1814783"/>
              </p:ext>
            </p:extLst>
          </p:nvPr>
        </p:nvGraphicFramePr>
        <p:xfrm>
          <a:off x="395536" y="2852936"/>
          <a:ext cx="8424936" cy="2044464"/>
        </p:xfrm>
        <a:graphic>
          <a:graphicData uri="http://schemas.openxmlformats.org/drawingml/2006/table">
            <a:tbl>
              <a:tblPr firstRow="1" firstCol="1" bandRow="1" bandCol="1">
                <a:tableStyleId>{5C22544A-7EE6-4342-B048-85BDC9FD1C3A}</a:tableStyleId>
              </a:tblPr>
              <a:tblGrid>
                <a:gridCol w="1566797"/>
                <a:gridCol w="2390286"/>
                <a:gridCol w="1495432"/>
                <a:gridCol w="2972421"/>
              </a:tblGrid>
              <a:tr h="89607">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nchor="ctr"/>
                </a:tc>
              </a:tr>
              <a:tr h="358429">
                <a:tc>
                  <a:txBody>
                    <a:bodyPr/>
                    <a:lstStyle/>
                    <a:p>
                      <a:pPr marL="458470">
                        <a:lnSpc>
                          <a:spcPct val="115000"/>
                        </a:lnSpc>
                        <a:spcAft>
                          <a:spcPts val="0"/>
                        </a:spcAft>
                      </a:pPr>
                      <a:r>
                        <a:rPr lang="en-GB" sz="1000" b="1" dirty="0">
                          <a:effectLst/>
                          <a:latin typeface="Arial" pitchFamily="34" charset="0"/>
                          <a:cs typeface="Arial" pitchFamily="34" charset="0"/>
                        </a:rPr>
                        <a:t>Elizabeth Ogunoye </a:t>
                      </a:r>
                      <a:endParaRPr lang="en-GB" sz="1000" b="1" dirty="0">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a:solidFill>
                            <a:schemeClr val="tx2"/>
                          </a:solidFill>
                          <a:effectLst/>
                          <a:latin typeface="Arial" pitchFamily="34" charset="0"/>
                          <a:cs typeface="Arial" pitchFamily="34" charset="0"/>
                        </a:rPr>
                        <a:t>Team Director</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a:solidFill>
                            <a:schemeClr val="tx2"/>
                          </a:solidFill>
                          <a:effectLst/>
                          <a:latin typeface="Arial" pitchFamily="34" charset="0"/>
                          <a:cs typeface="Arial" pitchFamily="34" charset="0"/>
                        </a:rPr>
                        <a:t>0203 350 4219</a:t>
                      </a:r>
                      <a:endParaRPr lang="en-GB" sz="1000" b="1">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u="sng" dirty="0" smtClean="0">
                          <a:solidFill>
                            <a:schemeClr val="tx1"/>
                          </a:solidFill>
                          <a:effectLst/>
                          <a:latin typeface="Arial" pitchFamily="34" charset="0"/>
                          <a:cs typeface="Arial" pitchFamily="34" charset="0"/>
                          <a:hlinkClick r:id="rId2"/>
                        </a:rPr>
                        <a:t>Elizabeth.Ogunoye@nw.london.nhs.uk</a:t>
                      </a:r>
                      <a:endParaRPr lang="en-GB" sz="1000" b="1" dirty="0">
                        <a:solidFill>
                          <a:schemeClr val="tx1"/>
                        </a:solidFill>
                        <a:effectLst/>
                        <a:latin typeface="Arial" pitchFamily="34" charset="0"/>
                        <a:ea typeface="Calibri"/>
                        <a:cs typeface="Arial" pitchFamily="34" charset="0"/>
                      </a:endParaRPr>
                    </a:p>
                  </a:txBody>
                  <a:tcPr marL="68580" marR="68580" marT="0" marB="0" anchor="ctr"/>
                </a:tc>
              </a:tr>
              <a:tr h="222868">
                <a:tc>
                  <a:txBody>
                    <a:bodyPr/>
                    <a:lstStyle/>
                    <a:p>
                      <a:pPr marL="458470">
                        <a:lnSpc>
                          <a:spcPct val="115000"/>
                        </a:lnSpc>
                        <a:spcAft>
                          <a:spcPts val="0"/>
                        </a:spcAft>
                      </a:pPr>
                      <a:r>
                        <a:rPr lang="en-GB" sz="1000" b="1" dirty="0" smtClean="0">
                          <a:effectLst/>
                          <a:latin typeface="Arial" pitchFamily="34" charset="0"/>
                          <a:cs typeface="Arial" pitchFamily="34" charset="0"/>
                        </a:rPr>
                        <a:t>Stuart Ide</a:t>
                      </a:r>
                      <a:endParaRPr lang="en-GB" sz="1000" b="1" dirty="0">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a:solidFill>
                            <a:schemeClr val="tx2"/>
                          </a:solidFill>
                          <a:effectLst/>
                          <a:latin typeface="Arial" pitchFamily="34" charset="0"/>
                          <a:cs typeface="Arial" pitchFamily="34" charset="0"/>
                        </a:rPr>
                        <a:t>Head of Performance </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a:solidFill>
                            <a:schemeClr val="tx2"/>
                          </a:solidFill>
                          <a:effectLst/>
                          <a:latin typeface="Arial" pitchFamily="34" charset="0"/>
                          <a:cs typeface="Arial" pitchFamily="34" charset="0"/>
                        </a:rPr>
                        <a:t>0203 350 </a:t>
                      </a:r>
                      <a:r>
                        <a:rPr lang="en-GB" sz="1000" b="1" dirty="0" smtClean="0">
                          <a:solidFill>
                            <a:schemeClr val="tx2"/>
                          </a:solidFill>
                          <a:effectLst/>
                          <a:latin typeface="Arial" pitchFamily="34" charset="0"/>
                          <a:cs typeface="Arial" pitchFamily="34" charset="0"/>
                        </a:rPr>
                        <a:t>4226</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u="sng" dirty="0" smtClean="0">
                          <a:solidFill>
                            <a:schemeClr val="tx1"/>
                          </a:solidFill>
                          <a:effectLst/>
                          <a:latin typeface="Arial" pitchFamily="34" charset="0"/>
                          <a:cs typeface="Arial" pitchFamily="34" charset="0"/>
                          <a:hlinkClick r:id="rId3"/>
                        </a:rPr>
                        <a:t>Stuart.Ide@nw.london.nhs.uk</a:t>
                      </a:r>
                      <a:r>
                        <a:rPr lang="en-GB" sz="1000" b="1" u="sng" dirty="0" smtClean="0">
                          <a:solidFill>
                            <a:schemeClr val="tx1"/>
                          </a:solidFill>
                          <a:effectLst/>
                          <a:latin typeface="Arial" pitchFamily="34" charset="0"/>
                          <a:cs typeface="Arial" pitchFamily="34" charset="0"/>
                        </a:rPr>
                        <a:t> </a:t>
                      </a:r>
                      <a:endParaRPr lang="en-GB" sz="1000" b="1" dirty="0">
                        <a:solidFill>
                          <a:schemeClr val="tx1"/>
                        </a:solidFill>
                        <a:effectLst/>
                        <a:latin typeface="Arial" pitchFamily="34" charset="0"/>
                        <a:ea typeface="Calibri"/>
                        <a:cs typeface="Arial" pitchFamily="34" charset="0"/>
                      </a:endParaRPr>
                    </a:p>
                  </a:txBody>
                  <a:tcPr marL="68580" marR="68580" marT="0" marB="0" anchor="ctr"/>
                </a:tc>
              </a:tr>
              <a:tr h="325666">
                <a:tc>
                  <a:txBody>
                    <a:bodyPr/>
                    <a:lstStyle/>
                    <a:p>
                      <a:pPr marL="458470">
                        <a:lnSpc>
                          <a:spcPct val="115000"/>
                        </a:lnSpc>
                        <a:spcAft>
                          <a:spcPts val="0"/>
                        </a:spcAft>
                      </a:pPr>
                      <a:r>
                        <a:rPr lang="en-GB" sz="1000" b="1">
                          <a:effectLst/>
                          <a:latin typeface="Arial" pitchFamily="34" charset="0"/>
                          <a:cs typeface="Arial" pitchFamily="34" charset="0"/>
                        </a:rPr>
                        <a:t>David Whale </a:t>
                      </a:r>
                      <a:endParaRPr lang="en-GB" sz="1000" b="1">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a:solidFill>
                            <a:schemeClr val="tx2"/>
                          </a:solidFill>
                          <a:effectLst/>
                          <a:latin typeface="Arial" pitchFamily="34" charset="0"/>
                          <a:cs typeface="Arial" pitchFamily="34" charset="0"/>
                        </a:rPr>
                        <a:t>LAS Contract </a:t>
                      </a:r>
                      <a:r>
                        <a:rPr lang="en-GB" sz="1000" b="1" dirty="0" smtClean="0">
                          <a:solidFill>
                            <a:schemeClr val="tx2"/>
                          </a:solidFill>
                          <a:effectLst/>
                          <a:latin typeface="Arial" pitchFamily="34" charset="0"/>
                          <a:cs typeface="Arial" pitchFamily="34" charset="0"/>
                        </a:rPr>
                        <a:t>&amp; Information </a:t>
                      </a:r>
                      <a:r>
                        <a:rPr lang="en-GB" sz="1000" b="1" dirty="0">
                          <a:solidFill>
                            <a:schemeClr val="tx2"/>
                          </a:solidFill>
                          <a:effectLst/>
                          <a:latin typeface="Arial" pitchFamily="34" charset="0"/>
                          <a:cs typeface="Arial" pitchFamily="34" charset="0"/>
                        </a:rPr>
                        <a:t>Manager </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a:solidFill>
                            <a:schemeClr val="tx2"/>
                          </a:solidFill>
                          <a:effectLst/>
                          <a:latin typeface="Arial" pitchFamily="34" charset="0"/>
                          <a:cs typeface="Arial" pitchFamily="34" charset="0"/>
                        </a:rPr>
                        <a:t>0203 350 4053</a:t>
                      </a:r>
                      <a:endParaRPr lang="en-GB" sz="1000" b="1">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u="sng" dirty="0" smtClean="0">
                          <a:solidFill>
                            <a:schemeClr val="tx1"/>
                          </a:solidFill>
                          <a:effectLst/>
                          <a:latin typeface="Arial" pitchFamily="34" charset="0"/>
                          <a:cs typeface="Arial" pitchFamily="34" charset="0"/>
                          <a:hlinkClick r:id="rId4"/>
                        </a:rPr>
                        <a:t>David.Whale@nw.london.nhs.uk </a:t>
                      </a:r>
                      <a:endParaRPr lang="en-GB" sz="1000" b="1" dirty="0">
                        <a:solidFill>
                          <a:schemeClr val="tx1"/>
                        </a:solidFill>
                        <a:effectLst/>
                        <a:latin typeface="Arial" pitchFamily="34" charset="0"/>
                        <a:ea typeface="Calibri"/>
                        <a:cs typeface="Arial" pitchFamily="34" charset="0"/>
                      </a:endParaRPr>
                    </a:p>
                  </a:txBody>
                  <a:tcPr marL="68580" marR="68580" marT="0" marB="0" anchor="ctr"/>
                </a:tc>
              </a:tr>
              <a:tr h="358429">
                <a:tc>
                  <a:txBody>
                    <a:bodyPr/>
                    <a:lstStyle/>
                    <a:p>
                      <a:pPr marL="458470">
                        <a:lnSpc>
                          <a:spcPct val="115000"/>
                        </a:lnSpc>
                        <a:spcAft>
                          <a:spcPts val="0"/>
                        </a:spcAft>
                      </a:pPr>
                      <a:r>
                        <a:rPr lang="en-GB" sz="1000" b="1" dirty="0">
                          <a:effectLst/>
                          <a:latin typeface="Arial" pitchFamily="34" charset="0"/>
                          <a:cs typeface="Arial" pitchFamily="34" charset="0"/>
                        </a:rPr>
                        <a:t>Mayarun Begum </a:t>
                      </a:r>
                      <a:endParaRPr lang="en-GB" sz="1000" b="1" dirty="0">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a:solidFill>
                            <a:schemeClr val="tx2"/>
                          </a:solidFill>
                          <a:effectLst/>
                          <a:latin typeface="Arial" pitchFamily="34" charset="0"/>
                          <a:cs typeface="Arial" pitchFamily="34" charset="0"/>
                        </a:rPr>
                        <a:t>Project Officer</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a:solidFill>
                            <a:schemeClr val="tx2"/>
                          </a:solidFill>
                          <a:effectLst/>
                          <a:latin typeface="Arial" pitchFamily="34" charset="0"/>
                          <a:cs typeface="Arial" pitchFamily="34" charset="0"/>
                        </a:rPr>
                        <a:t>0203 350 4752</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u="sng" dirty="0" smtClean="0">
                          <a:solidFill>
                            <a:schemeClr val="tx1"/>
                          </a:solidFill>
                          <a:effectLst/>
                          <a:latin typeface="Arial" pitchFamily="34" charset="0"/>
                          <a:cs typeface="Arial" pitchFamily="34" charset="0"/>
                          <a:hlinkClick r:id="rId5"/>
                        </a:rPr>
                        <a:t>Mayarun.Begum@nw.london.nhs.uk </a:t>
                      </a:r>
                      <a:endParaRPr lang="en-GB" sz="1000" b="1" dirty="0">
                        <a:solidFill>
                          <a:schemeClr val="tx1"/>
                        </a:solidFill>
                        <a:effectLst/>
                        <a:latin typeface="Arial" pitchFamily="34" charset="0"/>
                        <a:ea typeface="Calibri"/>
                        <a:cs typeface="Arial" pitchFamily="34" charset="0"/>
                      </a:endParaRPr>
                    </a:p>
                  </a:txBody>
                  <a:tcPr marL="68580" marR="68580" marT="0" marB="0" anchor="ctr"/>
                </a:tc>
              </a:tr>
              <a:tr h="338945">
                <a:tc>
                  <a:txBody>
                    <a:bodyPr/>
                    <a:lstStyle/>
                    <a:p>
                      <a:pPr marL="458470">
                        <a:lnSpc>
                          <a:spcPct val="115000"/>
                        </a:lnSpc>
                        <a:spcAft>
                          <a:spcPts val="0"/>
                        </a:spcAft>
                      </a:pPr>
                      <a:r>
                        <a:rPr lang="en-GB" sz="1000" b="1" dirty="0" smtClean="0">
                          <a:effectLst/>
                          <a:latin typeface="Arial" pitchFamily="34" charset="0"/>
                          <a:cs typeface="Arial" pitchFamily="34" charset="0"/>
                        </a:rPr>
                        <a:t>Anjalikaa Thaker</a:t>
                      </a:r>
                      <a:endParaRPr lang="en-GB" sz="1000" b="1" dirty="0">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smtClean="0">
                          <a:solidFill>
                            <a:schemeClr val="tx2"/>
                          </a:solidFill>
                          <a:effectLst/>
                          <a:latin typeface="Arial" pitchFamily="34" charset="0"/>
                          <a:cs typeface="Arial" pitchFamily="34" charset="0"/>
                        </a:rPr>
                        <a:t>LAS Administration</a:t>
                      </a:r>
                      <a:r>
                        <a:rPr lang="en-GB" sz="1000" b="1" baseline="0" dirty="0" smtClean="0">
                          <a:solidFill>
                            <a:schemeClr val="tx2"/>
                          </a:solidFill>
                          <a:effectLst/>
                          <a:latin typeface="Arial" pitchFamily="34" charset="0"/>
                          <a:cs typeface="Arial" pitchFamily="34" charset="0"/>
                        </a:rPr>
                        <a:t> </a:t>
                      </a:r>
                      <a:r>
                        <a:rPr lang="en-GB" sz="1000" b="1" dirty="0" smtClean="0">
                          <a:solidFill>
                            <a:schemeClr val="tx2"/>
                          </a:solidFill>
                          <a:effectLst/>
                          <a:latin typeface="Arial" pitchFamily="34" charset="0"/>
                          <a:cs typeface="Arial" pitchFamily="34" charset="0"/>
                        </a:rPr>
                        <a:t>Support Officer</a:t>
                      </a:r>
                    </a:p>
                  </a:txBody>
                  <a:tcPr marL="68580" marR="68580" marT="0" marB="0" anchor="ctr"/>
                </a:tc>
                <a:tc>
                  <a:txBody>
                    <a:bodyPr/>
                    <a:lstStyle/>
                    <a:p>
                      <a:pPr>
                        <a:lnSpc>
                          <a:spcPct val="115000"/>
                        </a:lnSpc>
                        <a:spcAft>
                          <a:spcPts val="0"/>
                        </a:spcAft>
                      </a:pPr>
                      <a:r>
                        <a:rPr lang="en-GB" sz="1000" b="1" dirty="0">
                          <a:solidFill>
                            <a:schemeClr val="tx2"/>
                          </a:solidFill>
                          <a:effectLst/>
                          <a:latin typeface="Arial" pitchFamily="34" charset="0"/>
                          <a:cs typeface="Arial" pitchFamily="34" charset="0"/>
                        </a:rPr>
                        <a:t>0203 350 4187</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u="sng" dirty="0" smtClean="0">
                          <a:solidFill>
                            <a:schemeClr val="tx1"/>
                          </a:solidFill>
                          <a:effectLst/>
                          <a:latin typeface="Arial" pitchFamily="34" charset="0"/>
                          <a:cs typeface="Arial" pitchFamily="34" charset="0"/>
                          <a:hlinkClick r:id="rId6"/>
                        </a:rPr>
                        <a:t>Anjalikaa.Thaker@nw.london.nhs.uk</a:t>
                      </a:r>
                      <a:endParaRPr lang="en-GB" sz="1000" b="1" dirty="0">
                        <a:solidFill>
                          <a:schemeClr val="tx1"/>
                        </a:solidFill>
                        <a:effectLst/>
                        <a:latin typeface="Arial" pitchFamily="34" charset="0"/>
                        <a:ea typeface="Calibri"/>
                        <a:cs typeface="Arial" pitchFamily="34" charset="0"/>
                      </a:endParaRPr>
                    </a:p>
                  </a:txBody>
                  <a:tcPr marL="68580" marR="68580" marT="0" marB="0" anchor="ctr"/>
                </a:tc>
              </a:tr>
              <a:tr h="338945">
                <a:tc>
                  <a:txBody>
                    <a:bodyPr/>
                    <a:lstStyle/>
                    <a:p>
                      <a:pPr marL="458470">
                        <a:lnSpc>
                          <a:spcPct val="115000"/>
                        </a:lnSpc>
                        <a:spcAft>
                          <a:spcPts val="0"/>
                        </a:spcAft>
                      </a:pPr>
                      <a:r>
                        <a:rPr lang="en-GB" sz="1000" b="1" dirty="0" smtClean="0">
                          <a:effectLst/>
                          <a:latin typeface="Arial" pitchFamily="34" charset="0"/>
                          <a:ea typeface="Calibri"/>
                          <a:cs typeface="Arial" pitchFamily="34" charset="0"/>
                        </a:rPr>
                        <a:t>Dan Curtis</a:t>
                      </a:r>
                      <a:endParaRPr lang="en-GB" sz="1000" b="1" dirty="0">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smtClean="0">
                          <a:solidFill>
                            <a:schemeClr val="tx2"/>
                          </a:solidFill>
                          <a:effectLst/>
                          <a:latin typeface="Arial" pitchFamily="34" charset="0"/>
                          <a:cs typeface="Arial" pitchFamily="34" charset="0"/>
                        </a:rPr>
                        <a:t>Performance Manager</a:t>
                      </a:r>
                    </a:p>
                  </a:txBody>
                  <a:tcPr marL="68580" marR="68580" marT="0" marB="0" anchor="ctr"/>
                </a:tc>
                <a:tc>
                  <a:txBody>
                    <a:bodyPr/>
                    <a:lstStyle/>
                    <a:p>
                      <a:pPr>
                        <a:lnSpc>
                          <a:spcPct val="115000"/>
                        </a:lnSpc>
                        <a:spcAft>
                          <a:spcPts val="0"/>
                        </a:spcAft>
                      </a:pPr>
                      <a:r>
                        <a:rPr lang="en-GB" sz="1000" b="1" dirty="0" smtClean="0">
                          <a:solidFill>
                            <a:schemeClr val="tx2"/>
                          </a:solidFill>
                          <a:effectLst/>
                          <a:latin typeface="Arial" pitchFamily="34" charset="0"/>
                          <a:ea typeface="Calibri"/>
                          <a:cs typeface="Arial" pitchFamily="34" charset="0"/>
                        </a:rPr>
                        <a:t>0203 350 4401</a:t>
                      </a:r>
                      <a:endParaRPr lang="en-GB" sz="1000" b="1" dirty="0">
                        <a:solidFill>
                          <a:schemeClr val="tx2"/>
                        </a:solidFill>
                        <a:effectLst/>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GB" sz="1000" b="1" dirty="0" smtClean="0">
                          <a:solidFill>
                            <a:schemeClr val="tx2">
                              <a:lumMod val="60000"/>
                              <a:lumOff val="40000"/>
                            </a:schemeClr>
                          </a:solidFill>
                          <a:effectLst/>
                          <a:latin typeface="Arial" pitchFamily="34" charset="0"/>
                          <a:ea typeface="Calibri"/>
                          <a:cs typeface="Arial" pitchFamily="34" charset="0"/>
                          <a:hlinkClick r:id="rId7"/>
                        </a:rPr>
                        <a:t>Dan.Curtis@nw.london.nhs.uk</a:t>
                      </a:r>
                      <a:r>
                        <a:rPr lang="en-GB" sz="1000" b="1" dirty="0" smtClean="0">
                          <a:solidFill>
                            <a:schemeClr val="tx2">
                              <a:lumMod val="60000"/>
                              <a:lumOff val="40000"/>
                            </a:schemeClr>
                          </a:solidFill>
                          <a:effectLst/>
                          <a:latin typeface="Arial" pitchFamily="34" charset="0"/>
                          <a:ea typeface="Calibri"/>
                          <a:cs typeface="Arial" pitchFamily="34" charset="0"/>
                        </a:rPr>
                        <a:t> </a:t>
                      </a:r>
                      <a:endParaRPr lang="en-GB" sz="1000" b="1" dirty="0">
                        <a:solidFill>
                          <a:schemeClr val="tx2">
                            <a:lumMod val="60000"/>
                            <a:lumOff val="40000"/>
                          </a:schemeClr>
                        </a:solidFill>
                        <a:effectLst/>
                        <a:latin typeface="Arial" pitchFamily="34" charset="0"/>
                        <a:ea typeface="Calibri"/>
                        <a:cs typeface="Arial" pitchFamily="34" charset="0"/>
                      </a:endParaRPr>
                    </a:p>
                  </a:txBody>
                  <a:tcPr marL="68580" marR="68580" marT="0" marB="0" anchor="ctr"/>
                </a:tc>
              </a:tr>
            </a:tbl>
          </a:graphicData>
        </a:graphic>
      </p:graphicFrame>
      <p:sp>
        <p:nvSpPr>
          <p:cNvPr id="2" name="Title 1"/>
          <p:cNvSpPr>
            <a:spLocks noGrp="1"/>
          </p:cNvSpPr>
          <p:nvPr>
            <p:ph type="title"/>
          </p:nvPr>
        </p:nvSpPr>
        <p:spPr>
          <a:xfrm>
            <a:off x="-684584" y="670481"/>
            <a:ext cx="4341168" cy="1252728"/>
          </a:xfrm>
        </p:spPr>
        <p:txBody>
          <a:bodyPr>
            <a:normAutofit/>
          </a:bodyPr>
          <a:lstStyle/>
          <a:p>
            <a:r>
              <a:rPr lang="en-GB" sz="2400" b="1" dirty="0" smtClean="0">
                <a:solidFill>
                  <a:schemeClr val="bg1"/>
                </a:solidFill>
                <a:latin typeface="Arial" pitchFamily="34" charset="0"/>
                <a:cs typeface="Arial" pitchFamily="34" charset="0"/>
              </a:rPr>
              <a:t>Team Contacts</a:t>
            </a:r>
            <a:endParaRPr lang="en-GB"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412142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3742</TotalTime>
  <Words>2028</Words>
  <Application>Microsoft Macintosh PowerPoint</Application>
  <PresentationFormat>On-screen Show (4:3)</PresentationFormat>
  <Paragraphs>204</Paragraphs>
  <Slides>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Waveform</vt:lpstr>
      <vt:lpstr>Acrobat Document</vt:lpstr>
      <vt:lpstr>Current LAS Performance</vt:lpstr>
      <vt:lpstr>Current LAS Performance – Last 7 Days</vt:lpstr>
      <vt:lpstr>PowerPoint Presentation</vt:lpstr>
      <vt:lpstr>PowerPoint Presentation</vt:lpstr>
      <vt:lpstr>PowerPoint Presentation</vt:lpstr>
      <vt:lpstr>PowerPoint Presentation</vt:lpstr>
      <vt:lpstr>PowerPoint Presentation</vt:lpstr>
      <vt:lpstr>Team Contacts</vt:lpstr>
    </vt:vector>
  </TitlesOfParts>
  <Company>Westminster PCT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LAS Performance</dc:title>
  <dc:creator>Eleanor Campbell</dc:creator>
  <cp:lastModifiedBy>Polly Healy</cp:lastModifiedBy>
  <cp:revision>450</cp:revision>
  <dcterms:created xsi:type="dcterms:W3CDTF">2015-04-10T10:10:59Z</dcterms:created>
  <dcterms:modified xsi:type="dcterms:W3CDTF">2016-01-10T12:39:06Z</dcterms:modified>
</cp:coreProperties>
</file>