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60" r:id="rId3"/>
    <p:sldId id="259" r:id="rId4"/>
    <p:sldId id="257" r:id="rId5"/>
    <p:sldId id="262" r:id="rId6"/>
    <p:sldId id="264" r:id="rId7"/>
    <p:sldId id="258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BC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205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94FC50-20F2-4F4D-A614-843A21CAECFA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0DC200A-3A2D-4FC9-B937-A78C05B664C8}">
      <dgm:prSet phldrT="[Text]" custT="1"/>
      <dgm:spPr/>
      <dgm:t>
        <a:bodyPr/>
        <a:lstStyle/>
        <a:p>
          <a:r>
            <a:rPr lang="en-US" sz="2000" dirty="0">
              <a:solidFill>
                <a:srgbClr val="FFFFFF"/>
              </a:solidFill>
              <a:latin typeface="Lucida Sans"/>
            </a:rPr>
            <a:t>SICKLE CELL PATIENT</a:t>
          </a:r>
        </a:p>
      </dgm:t>
    </dgm:pt>
    <dgm:pt modelId="{FBCAA49B-379D-4216-9334-C51C9951D023}" type="parTrans" cxnId="{8FBE150D-E866-44AC-A5EB-65BFF74361A1}">
      <dgm:prSet/>
      <dgm:spPr/>
      <dgm:t>
        <a:bodyPr/>
        <a:lstStyle/>
        <a:p>
          <a:endParaRPr lang="en-GB"/>
        </a:p>
      </dgm:t>
    </dgm:pt>
    <dgm:pt modelId="{2614C511-6BF1-4344-8882-7273B238A14F}" type="sibTrans" cxnId="{8FBE150D-E866-44AC-A5EB-65BFF74361A1}">
      <dgm:prSet/>
      <dgm:spPr/>
      <dgm:t>
        <a:bodyPr/>
        <a:lstStyle/>
        <a:p>
          <a:endParaRPr lang="en-GB"/>
        </a:p>
      </dgm:t>
    </dgm:pt>
    <dgm:pt modelId="{9AA66F0C-C3A0-40C8-88B2-3A37175DE7D3}">
      <dgm:prSet phldrT="[Text]" custT="1"/>
      <dgm:spPr/>
      <dgm:t>
        <a:bodyPr/>
        <a:lstStyle/>
        <a:p>
          <a:r>
            <a:rPr lang="en-GB" sz="2000" dirty="0">
              <a:solidFill>
                <a:srgbClr val="FFFFFF"/>
              </a:solidFill>
            </a:rPr>
            <a:t>CLINICAL PRIORITIES</a:t>
          </a:r>
        </a:p>
      </dgm:t>
    </dgm:pt>
    <dgm:pt modelId="{DE83AA1D-BAF7-4821-9B9B-ED11B8F6666D}" type="parTrans" cxnId="{72867C51-59C4-4225-B553-6B6F3C28E701}">
      <dgm:prSet/>
      <dgm:spPr/>
      <dgm:t>
        <a:bodyPr/>
        <a:lstStyle/>
        <a:p>
          <a:endParaRPr lang="en-GB"/>
        </a:p>
      </dgm:t>
    </dgm:pt>
    <dgm:pt modelId="{EA0A72FA-EB7D-43F3-BD8F-D75BE5966961}" type="sibTrans" cxnId="{72867C51-59C4-4225-B553-6B6F3C28E701}">
      <dgm:prSet/>
      <dgm:spPr/>
      <dgm:t>
        <a:bodyPr/>
        <a:lstStyle/>
        <a:p>
          <a:endParaRPr lang="en-GB"/>
        </a:p>
      </dgm:t>
    </dgm:pt>
    <dgm:pt modelId="{AF6E8A46-B5D8-4113-89CA-0C7D319936F1}">
      <dgm:prSet phldrT="[Text]" custT="1"/>
      <dgm:spPr/>
      <dgm:t>
        <a:bodyPr/>
        <a:lstStyle/>
        <a:p>
          <a:r>
            <a:rPr lang="en-GB" sz="2000" dirty="0">
              <a:solidFill>
                <a:srgbClr val="FFFFFF"/>
              </a:solidFill>
            </a:rPr>
            <a:t>JCP AGREED BETWEEN PATIENT, GP, CONSULTANT &amp; NURSE </a:t>
          </a:r>
        </a:p>
      </dgm:t>
    </dgm:pt>
    <dgm:pt modelId="{8E6864FA-ADD7-4CE9-820E-353C2B8977D1}" type="parTrans" cxnId="{CC3775D8-A92A-41EA-80AA-01C51A12884E}">
      <dgm:prSet/>
      <dgm:spPr/>
      <dgm:t>
        <a:bodyPr/>
        <a:lstStyle/>
        <a:p>
          <a:endParaRPr lang="en-GB"/>
        </a:p>
      </dgm:t>
    </dgm:pt>
    <dgm:pt modelId="{067FA4AA-B33F-4B82-8AC6-7E9D3DD91E08}" type="sibTrans" cxnId="{CC3775D8-A92A-41EA-80AA-01C51A12884E}">
      <dgm:prSet/>
      <dgm:spPr/>
      <dgm:t>
        <a:bodyPr/>
        <a:lstStyle/>
        <a:p>
          <a:endParaRPr lang="en-GB"/>
        </a:p>
      </dgm:t>
    </dgm:pt>
    <dgm:pt modelId="{4C1BF587-16C4-4AD1-BAF2-5758AEC39FEC}">
      <dgm:prSet phldrT="[Text]" custT="1"/>
      <dgm:spPr/>
      <dgm:t>
        <a:bodyPr/>
        <a:lstStyle/>
        <a:p>
          <a:r>
            <a:rPr lang="en-GB" sz="2000" dirty="0">
              <a:solidFill>
                <a:srgbClr val="FFFFFF"/>
              </a:solidFill>
              <a:latin typeface="Lucida Sans"/>
            </a:rPr>
            <a:t>PAIN CONTROL</a:t>
          </a:r>
        </a:p>
      </dgm:t>
    </dgm:pt>
    <dgm:pt modelId="{B1460C45-23CD-4B14-A92A-FB99F7B25965}" type="parTrans" cxnId="{CDB2C7D1-6200-47EB-A1E2-6BE0D6504331}">
      <dgm:prSet/>
      <dgm:spPr/>
      <dgm:t>
        <a:bodyPr/>
        <a:lstStyle/>
        <a:p>
          <a:endParaRPr lang="en-US"/>
        </a:p>
      </dgm:t>
    </dgm:pt>
    <dgm:pt modelId="{8E9C6B16-C9D3-4983-A6C5-D47161996978}" type="sibTrans" cxnId="{CDB2C7D1-6200-47EB-A1E2-6BE0D6504331}">
      <dgm:prSet/>
      <dgm:spPr/>
      <dgm:t>
        <a:bodyPr/>
        <a:lstStyle/>
        <a:p>
          <a:endParaRPr lang="en-US"/>
        </a:p>
      </dgm:t>
    </dgm:pt>
    <dgm:pt modelId="{509221AB-8A85-4CFF-BB0C-B74FD18F83B4}">
      <dgm:prSet phldrT="[Text]" custT="1"/>
      <dgm:spPr/>
      <dgm:t>
        <a:bodyPr/>
        <a:lstStyle/>
        <a:p>
          <a:r>
            <a:rPr lang="en-GB" sz="2000" dirty="0">
              <a:solidFill>
                <a:srgbClr val="FFFFFF"/>
              </a:solidFill>
            </a:rPr>
            <a:t>SPECIFIC NEEDS</a:t>
          </a:r>
        </a:p>
      </dgm:t>
    </dgm:pt>
    <dgm:pt modelId="{5D42AF53-D42E-4041-AC86-BB36793E3A08}" type="parTrans" cxnId="{3CA58D89-6A8D-4F3C-B3AC-6A6A9DD312D2}">
      <dgm:prSet/>
      <dgm:spPr/>
      <dgm:t>
        <a:bodyPr/>
        <a:lstStyle/>
        <a:p>
          <a:endParaRPr lang="en-US"/>
        </a:p>
      </dgm:t>
    </dgm:pt>
    <dgm:pt modelId="{6214A9A5-2EC5-404E-84F8-00DC6D412071}" type="sibTrans" cxnId="{3CA58D89-6A8D-4F3C-B3AC-6A6A9DD312D2}">
      <dgm:prSet/>
      <dgm:spPr/>
      <dgm:t>
        <a:bodyPr/>
        <a:lstStyle/>
        <a:p>
          <a:endParaRPr lang="en-US"/>
        </a:p>
      </dgm:t>
    </dgm:pt>
    <dgm:pt modelId="{5E64C690-A2DE-49DA-ADA1-083F20D993E5}">
      <dgm:prSet phldrT="[Text]" custT="1"/>
      <dgm:spPr/>
      <dgm:t>
        <a:bodyPr/>
        <a:lstStyle/>
        <a:p>
          <a:r>
            <a:rPr lang="en-GB" sz="2000" dirty="0"/>
            <a:t>TAGGED TO LAS SYSTEM</a:t>
          </a:r>
        </a:p>
      </dgm:t>
    </dgm:pt>
    <dgm:pt modelId="{4A05E047-ECF5-479C-8FAD-5C7EEC94C372}" type="parTrans" cxnId="{41A95A08-471E-454E-8197-CC3AADF2FA8D}">
      <dgm:prSet/>
      <dgm:spPr/>
      <dgm:t>
        <a:bodyPr/>
        <a:lstStyle/>
        <a:p>
          <a:endParaRPr lang="en-US"/>
        </a:p>
      </dgm:t>
    </dgm:pt>
    <dgm:pt modelId="{D3B30B28-D06B-4BD9-B28C-F7C1DF5DDCE7}" type="sibTrans" cxnId="{41A95A08-471E-454E-8197-CC3AADF2FA8D}">
      <dgm:prSet/>
      <dgm:spPr/>
      <dgm:t>
        <a:bodyPr/>
        <a:lstStyle/>
        <a:p>
          <a:endParaRPr lang="en-US"/>
        </a:p>
      </dgm:t>
    </dgm:pt>
    <dgm:pt modelId="{5EC1D2AE-8090-43D4-8FAD-3D841DA46692}" type="pres">
      <dgm:prSet presAssocID="{9C94FC50-20F2-4F4D-A614-843A21CAECFA}" presName="cycle" presStyleCnt="0">
        <dgm:presLayoutVars>
          <dgm:dir/>
          <dgm:resizeHandles val="exact"/>
        </dgm:presLayoutVars>
      </dgm:prSet>
      <dgm:spPr/>
    </dgm:pt>
    <dgm:pt modelId="{2A3D4817-F700-42D8-B79B-54D1FD1961EB}" type="pres">
      <dgm:prSet presAssocID="{80DC200A-3A2D-4FC9-B937-A78C05B664C8}" presName="node" presStyleLbl="node1" presStyleIdx="0" presStyleCnt="6" custScaleX="121279" custScaleY="118554">
        <dgm:presLayoutVars>
          <dgm:bulletEnabled val="1"/>
        </dgm:presLayoutVars>
      </dgm:prSet>
      <dgm:spPr/>
    </dgm:pt>
    <dgm:pt modelId="{6F22B143-8686-4910-9A1C-077B22749ADB}" type="pres">
      <dgm:prSet presAssocID="{80DC200A-3A2D-4FC9-B937-A78C05B664C8}" presName="spNode" presStyleCnt="0"/>
      <dgm:spPr/>
    </dgm:pt>
    <dgm:pt modelId="{BB70DAA5-4306-4D67-896E-8B782B7AC402}" type="pres">
      <dgm:prSet presAssocID="{2614C511-6BF1-4344-8882-7273B238A14F}" presName="sibTrans" presStyleLbl="sibTrans1D1" presStyleIdx="0" presStyleCnt="6"/>
      <dgm:spPr/>
    </dgm:pt>
    <dgm:pt modelId="{A9C87BD8-5C63-4615-B6D4-CD34ABBD298F}" type="pres">
      <dgm:prSet presAssocID="{4C1BF587-16C4-4AD1-BAF2-5758AEC39FEC}" presName="node" presStyleLbl="node1" presStyleIdx="1" presStyleCnt="6" custScaleX="121279" custScaleY="118554">
        <dgm:presLayoutVars>
          <dgm:bulletEnabled val="1"/>
        </dgm:presLayoutVars>
      </dgm:prSet>
      <dgm:spPr/>
    </dgm:pt>
    <dgm:pt modelId="{5C0C595B-6355-4BBD-B5BC-100B1D4EBB3F}" type="pres">
      <dgm:prSet presAssocID="{4C1BF587-16C4-4AD1-BAF2-5758AEC39FEC}" presName="spNode" presStyleCnt="0"/>
      <dgm:spPr/>
    </dgm:pt>
    <dgm:pt modelId="{1575B341-6E3D-41E2-B3BE-93CE225C49B0}" type="pres">
      <dgm:prSet presAssocID="{8E9C6B16-C9D3-4983-A6C5-D47161996978}" presName="sibTrans" presStyleLbl="sibTrans1D1" presStyleIdx="1" presStyleCnt="6"/>
      <dgm:spPr/>
    </dgm:pt>
    <dgm:pt modelId="{3F2014CD-D2E3-43DC-ACC7-39F1BBC26230}" type="pres">
      <dgm:prSet presAssocID="{9AA66F0C-C3A0-40C8-88B2-3A37175DE7D3}" presName="node" presStyleLbl="node1" presStyleIdx="2" presStyleCnt="6" custScaleX="144163" custScaleY="118554">
        <dgm:presLayoutVars>
          <dgm:bulletEnabled val="1"/>
        </dgm:presLayoutVars>
      </dgm:prSet>
      <dgm:spPr/>
    </dgm:pt>
    <dgm:pt modelId="{757CF01D-CFCB-4A3D-B522-4A6DBDC08E6F}" type="pres">
      <dgm:prSet presAssocID="{9AA66F0C-C3A0-40C8-88B2-3A37175DE7D3}" presName="spNode" presStyleCnt="0"/>
      <dgm:spPr/>
    </dgm:pt>
    <dgm:pt modelId="{C4A47E39-2D66-416C-8934-83CD0AE75ACF}" type="pres">
      <dgm:prSet presAssocID="{EA0A72FA-EB7D-43F3-BD8F-D75BE5966961}" presName="sibTrans" presStyleLbl="sibTrans1D1" presStyleIdx="2" presStyleCnt="6"/>
      <dgm:spPr/>
    </dgm:pt>
    <dgm:pt modelId="{A5BE019B-83A2-4866-B679-0E3C0CD689E7}" type="pres">
      <dgm:prSet presAssocID="{509221AB-8A85-4CFF-BB0C-B74FD18F83B4}" presName="node" presStyleLbl="node1" presStyleIdx="3" presStyleCnt="6" custScaleX="136532" custScaleY="118554">
        <dgm:presLayoutVars>
          <dgm:bulletEnabled val="1"/>
        </dgm:presLayoutVars>
      </dgm:prSet>
      <dgm:spPr/>
    </dgm:pt>
    <dgm:pt modelId="{7379E756-6809-48CB-A60F-B365E17AFD14}" type="pres">
      <dgm:prSet presAssocID="{509221AB-8A85-4CFF-BB0C-B74FD18F83B4}" presName="spNode" presStyleCnt="0"/>
      <dgm:spPr/>
    </dgm:pt>
    <dgm:pt modelId="{47B67BF3-78F2-41A4-9283-E807F3EA64C1}" type="pres">
      <dgm:prSet presAssocID="{6214A9A5-2EC5-404E-84F8-00DC6D412071}" presName="sibTrans" presStyleLbl="sibTrans1D1" presStyleIdx="3" presStyleCnt="6"/>
      <dgm:spPr/>
    </dgm:pt>
    <dgm:pt modelId="{B283534F-D8DD-49F8-808C-6D61E8474EDD}" type="pres">
      <dgm:prSet presAssocID="{AF6E8A46-B5D8-4113-89CA-0C7D319936F1}" presName="node" presStyleLbl="node1" presStyleIdx="4" presStyleCnt="6" custScaleX="343157" custScaleY="100882">
        <dgm:presLayoutVars>
          <dgm:bulletEnabled val="1"/>
        </dgm:presLayoutVars>
      </dgm:prSet>
      <dgm:spPr/>
    </dgm:pt>
    <dgm:pt modelId="{93B12878-81EE-4FAF-866B-23C2B7900002}" type="pres">
      <dgm:prSet presAssocID="{AF6E8A46-B5D8-4113-89CA-0C7D319936F1}" presName="spNode" presStyleCnt="0"/>
      <dgm:spPr/>
    </dgm:pt>
    <dgm:pt modelId="{CE44ED06-AB29-412F-9235-2DC6D80482F0}" type="pres">
      <dgm:prSet presAssocID="{067FA4AA-B33F-4B82-8AC6-7E9D3DD91E08}" presName="sibTrans" presStyleLbl="sibTrans1D1" presStyleIdx="4" presStyleCnt="6"/>
      <dgm:spPr/>
    </dgm:pt>
    <dgm:pt modelId="{7F5C7657-94E9-47D1-972A-9C7006056567}" type="pres">
      <dgm:prSet presAssocID="{5E64C690-A2DE-49DA-ADA1-083F20D993E5}" presName="node" presStyleLbl="node1" presStyleIdx="5" presStyleCnt="6" custScaleX="121279" custScaleY="118554">
        <dgm:presLayoutVars>
          <dgm:bulletEnabled val="1"/>
        </dgm:presLayoutVars>
      </dgm:prSet>
      <dgm:spPr/>
    </dgm:pt>
    <dgm:pt modelId="{F722FCEA-D22F-4559-BC2D-1F03EE7DB8F8}" type="pres">
      <dgm:prSet presAssocID="{5E64C690-A2DE-49DA-ADA1-083F20D993E5}" presName="spNode" presStyleCnt="0"/>
      <dgm:spPr/>
    </dgm:pt>
    <dgm:pt modelId="{6259172A-89C3-4B48-9838-D0534318777F}" type="pres">
      <dgm:prSet presAssocID="{D3B30B28-D06B-4BD9-B28C-F7C1DF5DDCE7}" presName="sibTrans" presStyleLbl="sibTrans1D1" presStyleIdx="5" presStyleCnt="6"/>
      <dgm:spPr/>
    </dgm:pt>
  </dgm:ptLst>
  <dgm:cxnLst>
    <dgm:cxn modelId="{D365CE03-711D-4DAB-ACAB-0AD919F66AF3}" type="presOf" srcId="{80DC200A-3A2D-4FC9-B937-A78C05B664C8}" destId="{2A3D4817-F700-42D8-B79B-54D1FD1961EB}" srcOrd="0" destOrd="0" presId="urn:microsoft.com/office/officeart/2005/8/layout/cycle6"/>
    <dgm:cxn modelId="{41A95A08-471E-454E-8197-CC3AADF2FA8D}" srcId="{9C94FC50-20F2-4F4D-A614-843A21CAECFA}" destId="{5E64C690-A2DE-49DA-ADA1-083F20D993E5}" srcOrd="5" destOrd="0" parTransId="{4A05E047-ECF5-479C-8FAD-5C7EEC94C372}" sibTransId="{D3B30B28-D06B-4BD9-B28C-F7C1DF5DDCE7}"/>
    <dgm:cxn modelId="{8FBE150D-E866-44AC-A5EB-65BFF74361A1}" srcId="{9C94FC50-20F2-4F4D-A614-843A21CAECFA}" destId="{80DC200A-3A2D-4FC9-B937-A78C05B664C8}" srcOrd="0" destOrd="0" parTransId="{FBCAA49B-379D-4216-9334-C51C9951D023}" sibTransId="{2614C511-6BF1-4344-8882-7273B238A14F}"/>
    <dgm:cxn modelId="{12447A14-10A2-4418-BDDB-DE71E2C9E565}" type="presOf" srcId="{067FA4AA-B33F-4B82-8AC6-7E9D3DD91E08}" destId="{CE44ED06-AB29-412F-9235-2DC6D80482F0}" srcOrd="0" destOrd="0" presId="urn:microsoft.com/office/officeart/2005/8/layout/cycle6"/>
    <dgm:cxn modelId="{E8775850-5A74-4FEA-9DC8-66D1813D9C5C}" type="presOf" srcId="{9AA66F0C-C3A0-40C8-88B2-3A37175DE7D3}" destId="{3F2014CD-D2E3-43DC-ACC7-39F1BBC26230}" srcOrd="0" destOrd="0" presId="urn:microsoft.com/office/officeart/2005/8/layout/cycle6"/>
    <dgm:cxn modelId="{72867C51-59C4-4225-B553-6B6F3C28E701}" srcId="{9C94FC50-20F2-4F4D-A614-843A21CAECFA}" destId="{9AA66F0C-C3A0-40C8-88B2-3A37175DE7D3}" srcOrd="2" destOrd="0" parTransId="{DE83AA1D-BAF7-4821-9B9B-ED11B8F6666D}" sibTransId="{EA0A72FA-EB7D-43F3-BD8F-D75BE5966961}"/>
    <dgm:cxn modelId="{13C60761-3401-4D3D-A406-8FDC4720EDE2}" type="presOf" srcId="{5E64C690-A2DE-49DA-ADA1-083F20D993E5}" destId="{7F5C7657-94E9-47D1-972A-9C7006056567}" srcOrd="0" destOrd="0" presId="urn:microsoft.com/office/officeart/2005/8/layout/cycle6"/>
    <dgm:cxn modelId="{2BEC4570-E70F-4F9C-A18F-8616B29709EC}" type="presOf" srcId="{9C94FC50-20F2-4F4D-A614-843A21CAECFA}" destId="{5EC1D2AE-8090-43D4-8FAD-3D841DA46692}" srcOrd="0" destOrd="0" presId="urn:microsoft.com/office/officeart/2005/8/layout/cycle6"/>
    <dgm:cxn modelId="{3CA58D89-6A8D-4F3C-B3AC-6A6A9DD312D2}" srcId="{9C94FC50-20F2-4F4D-A614-843A21CAECFA}" destId="{509221AB-8A85-4CFF-BB0C-B74FD18F83B4}" srcOrd="3" destOrd="0" parTransId="{5D42AF53-D42E-4041-AC86-BB36793E3A08}" sibTransId="{6214A9A5-2EC5-404E-84F8-00DC6D412071}"/>
    <dgm:cxn modelId="{D5F333B1-E98D-42D2-ABC4-44C3A2226DD7}" type="presOf" srcId="{4C1BF587-16C4-4AD1-BAF2-5758AEC39FEC}" destId="{A9C87BD8-5C63-4615-B6D4-CD34ABBD298F}" srcOrd="0" destOrd="0" presId="urn:microsoft.com/office/officeart/2005/8/layout/cycle6"/>
    <dgm:cxn modelId="{9AF90FB2-193C-4117-BE56-2BA737FE1495}" type="presOf" srcId="{EA0A72FA-EB7D-43F3-BD8F-D75BE5966961}" destId="{C4A47E39-2D66-416C-8934-83CD0AE75ACF}" srcOrd="0" destOrd="0" presId="urn:microsoft.com/office/officeart/2005/8/layout/cycle6"/>
    <dgm:cxn modelId="{C6EA37B4-6AE1-40B3-8C47-8D3CDE1DCA45}" type="presOf" srcId="{6214A9A5-2EC5-404E-84F8-00DC6D412071}" destId="{47B67BF3-78F2-41A4-9283-E807F3EA64C1}" srcOrd="0" destOrd="0" presId="urn:microsoft.com/office/officeart/2005/8/layout/cycle6"/>
    <dgm:cxn modelId="{B29C5FBB-B177-4C08-B8BD-510E9246C0BF}" type="presOf" srcId="{509221AB-8A85-4CFF-BB0C-B74FD18F83B4}" destId="{A5BE019B-83A2-4866-B679-0E3C0CD689E7}" srcOrd="0" destOrd="0" presId="urn:microsoft.com/office/officeart/2005/8/layout/cycle6"/>
    <dgm:cxn modelId="{9581E1CE-B8D3-43EF-8E26-D060D7562BFE}" type="presOf" srcId="{D3B30B28-D06B-4BD9-B28C-F7C1DF5DDCE7}" destId="{6259172A-89C3-4B48-9838-D0534318777F}" srcOrd="0" destOrd="0" presId="urn:microsoft.com/office/officeart/2005/8/layout/cycle6"/>
    <dgm:cxn modelId="{CDB2C7D1-6200-47EB-A1E2-6BE0D6504331}" srcId="{9C94FC50-20F2-4F4D-A614-843A21CAECFA}" destId="{4C1BF587-16C4-4AD1-BAF2-5758AEC39FEC}" srcOrd="1" destOrd="0" parTransId="{B1460C45-23CD-4B14-A92A-FB99F7B25965}" sibTransId="{8E9C6B16-C9D3-4983-A6C5-D47161996978}"/>
    <dgm:cxn modelId="{CC3775D8-A92A-41EA-80AA-01C51A12884E}" srcId="{9C94FC50-20F2-4F4D-A614-843A21CAECFA}" destId="{AF6E8A46-B5D8-4113-89CA-0C7D319936F1}" srcOrd="4" destOrd="0" parTransId="{8E6864FA-ADD7-4CE9-820E-353C2B8977D1}" sibTransId="{067FA4AA-B33F-4B82-8AC6-7E9D3DD91E08}"/>
    <dgm:cxn modelId="{A051D1E3-B24D-4AF9-968F-ACD7ED67DE27}" type="presOf" srcId="{2614C511-6BF1-4344-8882-7273B238A14F}" destId="{BB70DAA5-4306-4D67-896E-8B782B7AC402}" srcOrd="0" destOrd="0" presId="urn:microsoft.com/office/officeart/2005/8/layout/cycle6"/>
    <dgm:cxn modelId="{DB64B0E7-E648-4D12-8953-5CEEF1B1DD6B}" type="presOf" srcId="{8E9C6B16-C9D3-4983-A6C5-D47161996978}" destId="{1575B341-6E3D-41E2-B3BE-93CE225C49B0}" srcOrd="0" destOrd="0" presId="urn:microsoft.com/office/officeart/2005/8/layout/cycle6"/>
    <dgm:cxn modelId="{930CF4E9-383B-4D6B-B661-546F75167A24}" type="presOf" srcId="{AF6E8A46-B5D8-4113-89CA-0C7D319936F1}" destId="{B283534F-D8DD-49F8-808C-6D61E8474EDD}" srcOrd="0" destOrd="0" presId="urn:microsoft.com/office/officeart/2005/8/layout/cycle6"/>
    <dgm:cxn modelId="{3B6E2EE5-AC26-4025-87AF-B0AA3F0DC324}" type="presParOf" srcId="{5EC1D2AE-8090-43D4-8FAD-3D841DA46692}" destId="{2A3D4817-F700-42D8-B79B-54D1FD1961EB}" srcOrd="0" destOrd="0" presId="urn:microsoft.com/office/officeart/2005/8/layout/cycle6"/>
    <dgm:cxn modelId="{904417F1-6DB9-457B-BB13-2BB7B3774F2E}" type="presParOf" srcId="{5EC1D2AE-8090-43D4-8FAD-3D841DA46692}" destId="{6F22B143-8686-4910-9A1C-077B22749ADB}" srcOrd="1" destOrd="0" presId="urn:microsoft.com/office/officeart/2005/8/layout/cycle6"/>
    <dgm:cxn modelId="{05817BEB-7875-477B-A740-BD6DE99AD0C9}" type="presParOf" srcId="{5EC1D2AE-8090-43D4-8FAD-3D841DA46692}" destId="{BB70DAA5-4306-4D67-896E-8B782B7AC402}" srcOrd="2" destOrd="0" presId="urn:microsoft.com/office/officeart/2005/8/layout/cycle6"/>
    <dgm:cxn modelId="{20F24C88-C432-4ED0-A5FD-6CAEF6264E0B}" type="presParOf" srcId="{5EC1D2AE-8090-43D4-8FAD-3D841DA46692}" destId="{A9C87BD8-5C63-4615-B6D4-CD34ABBD298F}" srcOrd="3" destOrd="0" presId="urn:microsoft.com/office/officeart/2005/8/layout/cycle6"/>
    <dgm:cxn modelId="{4F4421B3-FC7A-4476-9ED6-7C42F0567030}" type="presParOf" srcId="{5EC1D2AE-8090-43D4-8FAD-3D841DA46692}" destId="{5C0C595B-6355-4BBD-B5BC-100B1D4EBB3F}" srcOrd="4" destOrd="0" presId="urn:microsoft.com/office/officeart/2005/8/layout/cycle6"/>
    <dgm:cxn modelId="{1C262E4E-E3C8-431D-AA3D-1AA9BB4642BC}" type="presParOf" srcId="{5EC1D2AE-8090-43D4-8FAD-3D841DA46692}" destId="{1575B341-6E3D-41E2-B3BE-93CE225C49B0}" srcOrd="5" destOrd="0" presId="urn:microsoft.com/office/officeart/2005/8/layout/cycle6"/>
    <dgm:cxn modelId="{B17204A3-17AB-436E-AF9A-FBEF70D03451}" type="presParOf" srcId="{5EC1D2AE-8090-43D4-8FAD-3D841DA46692}" destId="{3F2014CD-D2E3-43DC-ACC7-39F1BBC26230}" srcOrd="6" destOrd="0" presId="urn:microsoft.com/office/officeart/2005/8/layout/cycle6"/>
    <dgm:cxn modelId="{B11C8A0F-45BD-4963-A4C7-23EC5C20A216}" type="presParOf" srcId="{5EC1D2AE-8090-43D4-8FAD-3D841DA46692}" destId="{757CF01D-CFCB-4A3D-B522-4A6DBDC08E6F}" srcOrd="7" destOrd="0" presId="urn:microsoft.com/office/officeart/2005/8/layout/cycle6"/>
    <dgm:cxn modelId="{BBDF504E-2C9F-40E0-9C94-83CB729D300F}" type="presParOf" srcId="{5EC1D2AE-8090-43D4-8FAD-3D841DA46692}" destId="{C4A47E39-2D66-416C-8934-83CD0AE75ACF}" srcOrd="8" destOrd="0" presId="urn:microsoft.com/office/officeart/2005/8/layout/cycle6"/>
    <dgm:cxn modelId="{DADA53EF-5647-4D25-969C-B192F298902E}" type="presParOf" srcId="{5EC1D2AE-8090-43D4-8FAD-3D841DA46692}" destId="{A5BE019B-83A2-4866-B679-0E3C0CD689E7}" srcOrd="9" destOrd="0" presId="urn:microsoft.com/office/officeart/2005/8/layout/cycle6"/>
    <dgm:cxn modelId="{0FDA0C5C-492A-46AC-8DCF-C923A2B26190}" type="presParOf" srcId="{5EC1D2AE-8090-43D4-8FAD-3D841DA46692}" destId="{7379E756-6809-48CB-A60F-B365E17AFD14}" srcOrd="10" destOrd="0" presId="urn:microsoft.com/office/officeart/2005/8/layout/cycle6"/>
    <dgm:cxn modelId="{5002E755-CD59-40BB-B391-202AE7905A15}" type="presParOf" srcId="{5EC1D2AE-8090-43D4-8FAD-3D841DA46692}" destId="{47B67BF3-78F2-41A4-9283-E807F3EA64C1}" srcOrd="11" destOrd="0" presId="urn:microsoft.com/office/officeart/2005/8/layout/cycle6"/>
    <dgm:cxn modelId="{F6B5BD17-7A0C-4595-91B8-BD3AFD4124ED}" type="presParOf" srcId="{5EC1D2AE-8090-43D4-8FAD-3D841DA46692}" destId="{B283534F-D8DD-49F8-808C-6D61E8474EDD}" srcOrd="12" destOrd="0" presId="urn:microsoft.com/office/officeart/2005/8/layout/cycle6"/>
    <dgm:cxn modelId="{84A6F576-AC55-44DE-99B5-D7859D3F7F19}" type="presParOf" srcId="{5EC1D2AE-8090-43D4-8FAD-3D841DA46692}" destId="{93B12878-81EE-4FAF-866B-23C2B7900002}" srcOrd="13" destOrd="0" presId="urn:microsoft.com/office/officeart/2005/8/layout/cycle6"/>
    <dgm:cxn modelId="{5A81D892-838E-42BE-A060-606138EA3756}" type="presParOf" srcId="{5EC1D2AE-8090-43D4-8FAD-3D841DA46692}" destId="{CE44ED06-AB29-412F-9235-2DC6D80482F0}" srcOrd="14" destOrd="0" presId="urn:microsoft.com/office/officeart/2005/8/layout/cycle6"/>
    <dgm:cxn modelId="{C3DF664A-9C29-40FB-B315-DFADD5ED8E99}" type="presParOf" srcId="{5EC1D2AE-8090-43D4-8FAD-3D841DA46692}" destId="{7F5C7657-94E9-47D1-972A-9C7006056567}" srcOrd="15" destOrd="0" presId="urn:microsoft.com/office/officeart/2005/8/layout/cycle6"/>
    <dgm:cxn modelId="{59E5E0FD-0F48-4771-A84F-6A8A9E54F548}" type="presParOf" srcId="{5EC1D2AE-8090-43D4-8FAD-3D841DA46692}" destId="{F722FCEA-D22F-4559-BC2D-1F03EE7DB8F8}" srcOrd="16" destOrd="0" presId="urn:microsoft.com/office/officeart/2005/8/layout/cycle6"/>
    <dgm:cxn modelId="{9F8677B0-6B30-4A85-A808-79E2F6D6032A}" type="presParOf" srcId="{5EC1D2AE-8090-43D4-8FAD-3D841DA46692}" destId="{6259172A-89C3-4B48-9838-D0534318777F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3D4817-F700-42D8-B79B-54D1FD1961EB}">
      <dsp:nvSpPr>
        <dsp:cNvPr id="0" name=""/>
        <dsp:cNvSpPr/>
      </dsp:nvSpPr>
      <dsp:spPr>
        <a:xfrm>
          <a:off x="3970378" y="-79248"/>
          <a:ext cx="1608230" cy="10218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rgbClr val="FFFFFF"/>
              </a:solidFill>
              <a:latin typeface="Lucida Sans"/>
            </a:rPr>
            <a:t>SICKLE CELL PATIENT</a:t>
          </a:r>
        </a:p>
      </dsp:txBody>
      <dsp:txXfrm>
        <a:off x="4020261" y="-29365"/>
        <a:ext cx="1508464" cy="922096"/>
      </dsp:txXfrm>
    </dsp:sp>
    <dsp:sp modelId="{BB70DAA5-4306-4D67-896E-8B782B7AC402}">
      <dsp:nvSpPr>
        <dsp:cNvPr id="0" name=""/>
        <dsp:cNvSpPr/>
      </dsp:nvSpPr>
      <dsp:spPr>
        <a:xfrm>
          <a:off x="2743604" y="431682"/>
          <a:ext cx="4061778" cy="4061778"/>
        </a:xfrm>
        <a:custGeom>
          <a:avLst/>
          <a:gdLst/>
          <a:ahLst/>
          <a:cxnLst/>
          <a:rect l="0" t="0" r="0" b="0"/>
          <a:pathLst>
            <a:path>
              <a:moveTo>
                <a:pt x="2840818" y="168491"/>
              </a:moveTo>
              <a:arcTo wR="2030889" hR="2030889" stAng="17610211" swAng="105541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C87BD8-5C63-4615-B6D4-CD34ABBD298F}">
      <dsp:nvSpPr>
        <dsp:cNvPr id="0" name=""/>
        <dsp:cNvSpPr/>
      </dsp:nvSpPr>
      <dsp:spPr>
        <a:xfrm>
          <a:off x="5729180" y="936196"/>
          <a:ext cx="1608230" cy="10218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rgbClr val="FFFFFF"/>
              </a:solidFill>
              <a:latin typeface="Lucida Sans"/>
            </a:rPr>
            <a:t>PAIN CONTROL</a:t>
          </a:r>
        </a:p>
      </dsp:txBody>
      <dsp:txXfrm>
        <a:off x="5779063" y="986079"/>
        <a:ext cx="1508464" cy="922096"/>
      </dsp:txXfrm>
    </dsp:sp>
    <dsp:sp modelId="{1575B341-6E3D-41E2-B3BE-93CE225C49B0}">
      <dsp:nvSpPr>
        <dsp:cNvPr id="0" name=""/>
        <dsp:cNvSpPr/>
      </dsp:nvSpPr>
      <dsp:spPr>
        <a:xfrm>
          <a:off x="2743604" y="431682"/>
          <a:ext cx="4061778" cy="4061778"/>
        </a:xfrm>
        <a:custGeom>
          <a:avLst/>
          <a:gdLst/>
          <a:ahLst/>
          <a:cxnLst/>
          <a:rect l="0" t="0" r="0" b="0"/>
          <a:pathLst>
            <a:path>
              <a:moveTo>
                <a:pt x="4000597" y="1536155"/>
              </a:moveTo>
              <a:arcTo wR="2030889" hR="2030889" stAng="20754038" swAng="169192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2014CD-D2E3-43DC-ACC7-39F1BBC26230}">
      <dsp:nvSpPr>
        <dsp:cNvPr id="0" name=""/>
        <dsp:cNvSpPr/>
      </dsp:nvSpPr>
      <dsp:spPr>
        <a:xfrm>
          <a:off x="5577453" y="2967085"/>
          <a:ext cx="1911685" cy="10218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rgbClr val="FFFFFF"/>
              </a:solidFill>
            </a:rPr>
            <a:t>CLINICAL PRIORITIES</a:t>
          </a:r>
        </a:p>
      </dsp:txBody>
      <dsp:txXfrm>
        <a:off x="5627336" y="3016968"/>
        <a:ext cx="1811919" cy="922096"/>
      </dsp:txXfrm>
    </dsp:sp>
    <dsp:sp modelId="{C4A47E39-2D66-416C-8934-83CD0AE75ACF}">
      <dsp:nvSpPr>
        <dsp:cNvPr id="0" name=""/>
        <dsp:cNvSpPr/>
      </dsp:nvSpPr>
      <dsp:spPr>
        <a:xfrm>
          <a:off x="2743604" y="431682"/>
          <a:ext cx="4061778" cy="4061778"/>
        </a:xfrm>
        <a:custGeom>
          <a:avLst/>
          <a:gdLst/>
          <a:ahLst/>
          <a:cxnLst/>
          <a:rect l="0" t="0" r="0" b="0"/>
          <a:pathLst>
            <a:path>
              <a:moveTo>
                <a:pt x="3366612" y="3560711"/>
              </a:moveTo>
              <a:arcTo wR="2030889" hR="2030889" stAng="2932502" swAng="87040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BE019B-83A2-4866-B679-0E3C0CD689E7}">
      <dsp:nvSpPr>
        <dsp:cNvPr id="0" name=""/>
        <dsp:cNvSpPr/>
      </dsp:nvSpPr>
      <dsp:spPr>
        <a:xfrm>
          <a:off x="3869247" y="3982530"/>
          <a:ext cx="1810494" cy="10218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rgbClr val="FFFFFF"/>
              </a:solidFill>
            </a:rPr>
            <a:t>SPECIFIC NEEDS</a:t>
          </a:r>
        </a:p>
      </dsp:txBody>
      <dsp:txXfrm>
        <a:off x="3919130" y="4032413"/>
        <a:ext cx="1710728" cy="922096"/>
      </dsp:txXfrm>
    </dsp:sp>
    <dsp:sp modelId="{47B67BF3-78F2-41A4-9283-E807F3EA64C1}">
      <dsp:nvSpPr>
        <dsp:cNvPr id="0" name=""/>
        <dsp:cNvSpPr/>
      </dsp:nvSpPr>
      <dsp:spPr>
        <a:xfrm>
          <a:off x="2743604" y="431682"/>
          <a:ext cx="4061778" cy="4061778"/>
        </a:xfrm>
        <a:custGeom>
          <a:avLst/>
          <a:gdLst/>
          <a:ahLst/>
          <a:cxnLst/>
          <a:rect l="0" t="0" r="0" b="0"/>
          <a:pathLst>
            <a:path>
              <a:moveTo>
                <a:pt x="1119970" y="3846031"/>
              </a:moveTo>
              <a:arcTo wR="2030889" hR="2030889" stAng="6998972" swAng="105623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83534F-D8DD-49F8-808C-6D61E8474EDD}">
      <dsp:nvSpPr>
        <dsp:cNvPr id="0" name=""/>
        <dsp:cNvSpPr/>
      </dsp:nvSpPr>
      <dsp:spPr>
        <a:xfrm>
          <a:off x="740460" y="3043246"/>
          <a:ext cx="4550462" cy="8695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rgbClr val="FFFFFF"/>
              </a:solidFill>
            </a:rPr>
            <a:t>JCP AGREED BETWEEN PATIENT, GP, CONSULTANT &amp; NURSE </a:t>
          </a:r>
        </a:p>
      </dsp:txBody>
      <dsp:txXfrm>
        <a:off x="782907" y="3085693"/>
        <a:ext cx="4465568" cy="784646"/>
      </dsp:txXfrm>
    </dsp:sp>
    <dsp:sp modelId="{CE44ED06-AB29-412F-9235-2DC6D80482F0}">
      <dsp:nvSpPr>
        <dsp:cNvPr id="0" name=""/>
        <dsp:cNvSpPr/>
      </dsp:nvSpPr>
      <dsp:spPr>
        <a:xfrm>
          <a:off x="2743604" y="431682"/>
          <a:ext cx="4061778" cy="4061778"/>
        </a:xfrm>
        <a:custGeom>
          <a:avLst/>
          <a:gdLst/>
          <a:ahLst/>
          <a:cxnLst/>
          <a:rect l="0" t="0" r="0" b="0"/>
          <a:pathLst>
            <a:path>
              <a:moveTo>
                <a:pt x="81707" y="2601154"/>
              </a:moveTo>
              <a:arcTo wR="2030889" hR="2030889" stAng="9821537" swAng="182313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5C7657-94E9-47D1-972A-9C7006056567}">
      <dsp:nvSpPr>
        <dsp:cNvPr id="0" name=""/>
        <dsp:cNvSpPr/>
      </dsp:nvSpPr>
      <dsp:spPr>
        <a:xfrm>
          <a:off x="2211577" y="936196"/>
          <a:ext cx="1608230" cy="10218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TAGGED TO LAS SYSTEM</a:t>
          </a:r>
        </a:p>
      </dsp:txBody>
      <dsp:txXfrm>
        <a:off x="2261460" y="986079"/>
        <a:ext cx="1508464" cy="922096"/>
      </dsp:txXfrm>
    </dsp:sp>
    <dsp:sp modelId="{6259172A-89C3-4B48-9838-D0534318777F}">
      <dsp:nvSpPr>
        <dsp:cNvPr id="0" name=""/>
        <dsp:cNvSpPr/>
      </dsp:nvSpPr>
      <dsp:spPr>
        <a:xfrm>
          <a:off x="2743604" y="431682"/>
          <a:ext cx="4061778" cy="4061778"/>
        </a:xfrm>
        <a:custGeom>
          <a:avLst/>
          <a:gdLst/>
          <a:ahLst/>
          <a:cxnLst/>
          <a:rect l="0" t="0" r="0" b="0"/>
          <a:pathLst>
            <a:path>
              <a:moveTo>
                <a:pt x="695997" y="500341"/>
              </a:moveTo>
              <a:arcTo wR="2030889" hR="2030889" stAng="13734370" swAng="105541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9104-1965-4386-9824-99AE3DE50F1A}" type="datetimeFigureOut">
              <a:rPr lang="en-GB" smtClean="0"/>
              <a:pPr/>
              <a:t>07/04/2018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C6F95-4FFF-4891-9C3C-8610FD8688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>
          <a:blip r:embed="rId2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9104-1965-4386-9824-99AE3DE50F1A}" type="datetimeFigureOut">
              <a:rPr lang="en-GB" smtClean="0"/>
              <a:pPr/>
              <a:t>07/04/2018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C6F95-4FFF-4891-9C3C-8610FD8688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>
          <a:blip r:embed="rId2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9104-1965-4386-9824-99AE3DE50F1A}" type="datetimeFigureOut">
              <a:rPr lang="en-GB" smtClean="0"/>
              <a:pPr/>
              <a:t>07/04/2018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C6F95-4FFF-4891-9C3C-8610FD8688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>
          <a:blip r:embed="rId2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9104-1965-4386-9824-99AE3DE50F1A}" type="datetimeFigureOut">
              <a:rPr lang="en-GB" smtClean="0"/>
              <a:pPr/>
              <a:t>07/04/2018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C6F95-4FFF-4891-9C3C-8610FD8688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>
          <a:blip r:embed="rId2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9104-1965-4386-9824-99AE3DE50F1A}" type="datetimeFigureOut">
              <a:rPr lang="en-GB" smtClean="0"/>
              <a:pPr/>
              <a:t>07/04/2018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BDC6F95-4FFF-4891-9C3C-8610FD8688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>
          <a:blip r:embed="rId2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9104-1965-4386-9824-99AE3DE50F1A}" type="datetimeFigureOut">
              <a:rPr lang="en-GB" smtClean="0"/>
              <a:pPr/>
              <a:t>07/04/2018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C6F95-4FFF-4891-9C3C-8610FD8688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>
          <a:blip r:embed="rId2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9104-1965-4386-9824-99AE3DE50F1A}" type="datetimeFigureOut">
              <a:rPr lang="en-GB" smtClean="0"/>
              <a:pPr/>
              <a:t>07/04/2018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C6F95-4FFF-4891-9C3C-8610FD8688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>
          <a:blip r:embed="rId2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9104-1965-4386-9824-99AE3DE50F1A}" type="datetimeFigureOut">
              <a:rPr lang="en-GB" smtClean="0"/>
              <a:pPr/>
              <a:t>07/04/2018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C6F95-4FFF-4891-9C3C-8610FD8688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>
          <a:blip r:embed="rId2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9104-1965-4386-9824-99AE3DE50F1A}" type="datetimeFigureOut">
              <a:rPr lang="en-GB" smtClean="0"/>
              <a:pPr/>
              <a:t>07/04/2018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C6F95-4FFF-4891-9C3C-8610FD8688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>
          <a:blip r:embed="rId2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9104-1965-4386-9824-99AE3DE50F1A}" type="datetimeFigureOut">
              <a:rPr lang="en-GB" smtClean="0"/>
              <a:pPr/>
              <a:t>07/04/2018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C6F95-4FFF-4891-9C3C-8610FD8688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>
          <a:blip r:embed="rId2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9104-1965-4386-9824-99AE3DE50F1A}" type="datetimeFigureOut">
              <a:rPr lang="en-GB" smtClean="0"/>
              <a:pPr/>
              <a:t>07/04/2018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C6F95-4FFF-4891-9C3C-8610FD8688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6259104-1965-4386-9824-99AE3DE50F1A}" type="datetimeFigureOut">
              <a:rPr lang="en-GB" smtClean="0"/>
              <a:pPr/>
              <a:t>07/04/2018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BDC6F95-4FFF-4891-9C3C-8610FD86881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solidFill>
                  <a:schemeClr val="accent3">
                    <a:lumMod val="40000"/>
                    <a:lumOff val="60000"/>
                  </a:schemeClr>
                </a:solidFill>
                <a:cs typeface="Times New Roman"/>
              </a:rPr>
              <a:t>London ambulance service board meeting</a:t>
            </a:r>
            <a:endParaRPr lang="en-GB" sz="36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3331698"/>
            <a:ext cx="8858280" cy="2954822"/>
          </a:xfrm>
        </p:spPr>
        <p:txBody>
          <a:bodyPr vert="horz" anchor="t">
            <a:normAutofit/>
          </a:bodyPr>
          <a:lstStyle/>
          <a:p>
            <a:r>
              <a:rPr lang="en-GB" sz="4100" b="1" dirty="0">
                <a:ea typeface="Times New Roman"/>
                <a:cs typeface="Times New Roman"/>
              </a:rPr>
              <a:t>&amp;</a:t>
            </a:r>
          </a:p>
          <a:p>
            <a:r>
              <a:rPr lang="en-GB" sz="3600" b="1" dirty="0">
                <a:ea typeface="Times New Roman"/>
                <a:cs typeface="Times New Roman"/>
              </a:rPr>
              <a:t>MERTON SICKLE CELL GROUP</a:t>
            </a:r>
          </a:p>
          <a:p>
            <a:r>
              <a:rPr lang="en-GB" sz="3600" b="1" dirty="0">
                <a:ea typeface="Times New Roman"/>
                <a:cs typeface="Times New Roman"/>
              </a:rPr>
              <a:t>EULA VALENTINE</a:t>
            </a:r>
          </a:p>
          <a:p>
            <a:endParaRPr lang="en-GB" b="1" dirty="0"/>
          </a:p>
          <a:p>
            <a:endParaRPr lang="en-GB" b="1" dirty="0">
              <a:solidFill>
                <a:srgbClr val="D4DAD7"/>
              </a:solidFill>
            </a:endParaRPr>
          </a:p>
          <a:p>
            <a:endParaRPr lang="en-GB" b="1" dirty="0" err="1">
              <a:solidFill>
                <a:srgbClr val="D4DAD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05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64BDB-FE89-4C54-86C3-7B80CCEFE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rmAutofit/>
          </a:bodyPr>
          <a:lstStyle/>
          <a:p>
            <a:r>
              <a:rPr lang="en-GB" sz="3600" dirty="0"/>
              <a:t>SICKLE CELL PATIENTS’ 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5290F-9D0A-4760-8538-16B5CDBCD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166244"/>
          </a:xfrm>
        </p:spPr>
        <p:txBody>
          <a:bodyPr vert="horz" anchor="t">
            <a:normAutofit/>
          </a:bodyPr>
          <a:lstStyle/>
          <a:p>
            <a:pPr marL="0">
              <a:buNone/>
            </a:pPr>
            <a:endParaRPr lang="en-GB" sz="14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marL="45720" indent="-457200">
              <a:buNone/>
            </a:pPr>
            <a:r>
              <a:rPr lang="en-GB" sz="2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A) JOINT CARE PLANS FOR PATIENTS IN CRISIS</a:t>
            </a:r>
          </a:p>
          <a:p>
            <a:pPr marL="45720" indent="-457200">
              <a:buAutoNum type="alphaUcParenR"/>
            </a:pPr>
            <a:endParaRPr lang="en-GB" sz="24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marL="0">
              <a:buNone/>
            </a:pPr>
            <a:r>
              <a:rPr lang="en-GB" sz="2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B) MEETING THE </a:t>
            </a:r>
            <a:r>
              <a:rPr lang="en-GB" sz="2400" b="1" u="sng" dirty="0">
                <a:solidFill>
                  <a:schemeClr val="bg1">
                    <a:lumMod val="75000"/>
                    <a:lumOff val="25000"/>
                  </a:schemeClr>
                </a:solidFill>
              </a:rPr>
              <a:t>18 MINUTE </a:t>
            </a:r>
            <a:r>
              <a:rPr lang="en-GB" sz="2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TARGET FOR THE  – </a:t>
            </a:r>
          </a:p>
          <a:p>
            <a:pPr marL="0">
              <a:buNone/>
            </a:pPr>
            <a:r>
              <a:rPr lang="en-GB" sz="2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     AMBULANCE RESPONSE  PROGRAMME (ARP)</a:t>
            </a:r>
          </a:p>
          <a:p>
            <a:pPr marL="45720" indent="-457200">
              <a:buAutoNum type="alphaUcParenR"/>
            </a:pPr>
            <a:endParaRPr lang="en-GB" sz="24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marL="45720" indent="-457200">
              <a:buNone/>
            </a:pPr>
            <a:r>
              <a:rPr lang="en-GB" sz="2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B) TRAINING STAFF AT THE LAS ACADEMY</a:t>
            </a:r>
          </a:p>
          <a:p>
            <a:pPr marL="45720" indent="-457200">
              <a:buAutoNum type="alphaUcParenR" startAt="2"/>
            </a:pPr>
            <a:endParaRPr lang="en-GB" sz="24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marL="0">
              <a:buNone/>
            </a:pPr>
            <a:r>
              <a:rPr lang="en-GB" sz="2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C) CONTINUING TRAINING OF FRONT LINE STAFF</a:t>
            </a:r>
          </a:p>
          <a:p>
            <a:pPr marL="0">
              <a:buNone/>
            </a:pPr>
            <a:endParaRPr lang="en-GB" sz="24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marL="0">
              <a:buAutoNum type="arabicParenR"/>
            </a:pPr>
            <a:endParaRPr lang="en-GB" sz="14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marL="0">
              <a:buAutoNum type="arabicParenR"/>
            </a:pPr>
            <a:endParaRPr lang="en-GB" sz="14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marL="0">
              <a:buAutoNum type="arabicParenR"/>
            </a:pPr>
            <a:endParaRPr lang="en-GB" sz="14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marL="137160" indent="0">
              <a:buClr>
                <a:srgbClr val="FFFFFF">
                  <a:shade val="95000"/>
                </a:srgbClr>
              </a:buCl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1211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77EF9-3085-4B32-BC87-091ACFF59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/>
              <a:t>JOINT CARE PLANS - JCP</a:t>
            </a:r>
          </a:p>
        </p:txBody>
      </p:sp>
      <p:graphicFrame>
        <p:nvGraphicFramePr>
          <p:cNvPr id="5" name="Diagram 5">
            <a:extLst>
              <a:ext uri="{FF2B5EF4-FFF2-40B4-BE49-F238E27FC236}">
                <a16:creationId xmlns:a16="http://schemas.microsoft.com/office/drawing/2014/main" id="{C42703FF-FCC8-4E60-AC33-FAEA4B30D3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0715093"/>
              </p:ext>
            </p:extLst>
          </p:nvPr>
        </p:nvGraphicFramePr>
        <p:xfrm>
          <a:off x="457200" y="1600200"/>
          <a:ext cx="8229600" cy="4925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0411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6369072"/>
          </a:xfrm>
          <a:noFill/>
        </p:spPr>
        <p:txBody>
          <a:bodyPr>
            <a:normAutofit/>
          </a:bodyPr>
          <a:lstStyle/>
          <a:p>
            <a:r>
              <a:rPr lang="en-GB" dirty="0">
                <a:solidFill>
                  <a:srgbClr val="DEC59D"/>
                </a:solidFill>
                <a:effectLst/>
              </a:rPr>
              <a:t>.</a:t>
            </a:r>
            <a:endParaRPr lang="en-GB" dirty="0">
              <a:solidFill>
                <a:srgbClr val="DEC59D"/>
              </a:solidFill>
            </a:endParaRPr>
          </a:p>
        </p:txBody>
      </p:sp>
      <p:pic>
        <p:nvPicPr>
          <p:cNvPr id="1026" name="Picture 2" descr="C:\Users\user\Desktop\DATA\Malkom Alexandra 04-11-14\MALCOLM DATA-LEVEL TWO\Documents\PATIENTS FORUM-ACTIVE\AGENDA\AGENDAS - 2017\DECEMBER 2017-AGENDA\IMG-20171114-WA00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990600"/>
            <a:ext cx="7929618" cy="4876800"/>
          </a:xfrm>
          <a:prstGeom prst="rect">
            <a:avLst/>
          </a:prstGeom>
          <a:noFill/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42844" y="0"/>
            <a:ext cx="8858312" cy="6643710"/>
          </a:xfrm>
        </p:spPr>
        <p:txBody>
          <a:bodyPr>
            <a:normAutofit/>
          </a:bodyPr>
          <a:lstStyle/>
          <a:p>
            <a:r>
              <a:rPr lang="en-GB" sz="2400" b="1" dirty="0"/>
              <a:t>18 MINUTES ARP TARGET FOR SICKLE CELL CRISES</a:t>
            </a:r>
          </a:p>
        </p:txBody>
      </p:sp>
    </p:spTree>
    <p:extLst>
      <p:ext uri="{BB962C8B-B14F-4D97-AF65-F5344CB8AC3E}">
        <p14:creationId xmlns:p14="http://schemas.microsoft.com/office/powerpoint/2010/main" val="2911850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C7B7C-73D1-46B4-9E6B-40D054D1B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>
                <a:solidFill>
                  <a:srgbClr val="FFFFFF"/>
                </a:solidFill>
              </a:rPr>
              <a:t>TRAINING STAFF AT THE LAS ACADEMY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B6C01-B795-434D-9C9A-478BA4612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anchor="t">
            <a:normAutofit/>
          </a:bodyPr>
          <a:lstStyle/>
          <a:p>
            <a:pPr marL="594360" indent="-457200">
              <a:buClr>
                <a:srgbClr val="F9F9F9"/>
              </a:buClr>
              <a:buSzPct val="64999"/>
              <a:buNone/>
            </a:pPr>
            <a:endParaRPr lang="en-GB" sz="22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94360" indent="-457200">
              <a:buClr>
                <a:srgbClr val="F9F9F9"/>
              </a:buClr>
              <a:buSzPct val="64999"/>
              <a:buNone/>
            </a:pPr>
            <a:r>
              <a:rPr lang="en-GB" sz="22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A) ENSURE ALL NEW PARAMEDICS TRAINED AT THE ACADEMY ARE SICKLE CELL PROFICIENT</a:t>
            </a:r>
          </a:p>
          <a:p>
            <a:pPr marL="594360" indent="-457200">
              <a:buClr>
                <a:srgbClr val="F9F9F9"/>
              </a:buClr>
              <a:buSzPct val="64999"/>
              <a:buAutoNum type="alphaUcParenR"/>
            </a:pPr>
            <a:endParaRPr lang="en-GB" sz="22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9F9F9"/>
              </a:buClr>
              <a:buSzPct val="64999"/>
              <a:buNone/>
            </a:pPr>
            <a:r>
              <a:rPr lang="en-GB" sz="22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B) ACADEMY SYLLABUS SHOULD INCLUDE SICKLE CELL CRISIS &amp; TRAINING FROM ‘PATIENTS BY EXPERIENCE’</a:t>
            </a:r>
          </a:p>
          <a:p>
            <a:pPr>
              <a:buClr>
                <a:srgbClr val="F9F9F9"/>
              </a:buClr>
              <a:buSzPct val="64999"/>
              <a:buNone/>
            </a:pPr>
            <a:endParaRPr lang="en-GB" sz="22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9F9F9"/>
              </a:buClr>
              <a:buSzPct val="64999"/>
              <a:buNone/>
            </a:pPr>
            <a:r>
              <a:rPr lang="en-GB" sz="22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C) PROVIDE OPPORTUNITIES  FOR ACADEMY STAFF IN TRAINING TO MEET SICKLE CELL GROUPS TO DISCUSS AND LEARN FROM THEIR EXPERIENCE</a:t>
            </a:r>
          </a:p>
          <a:p>
            <a:pPr>
              <a:buClr>
                <a:srgbClr val="F9F9F9"/>
              </a:buClr>
              <a:buSzPct val="64999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9981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9AF3E-BBDD-4C78-AFBF-CCE9E2D31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CONTINUING TRAINING FOR ALL FRONT LINE STAFF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C28E1-6688-4215-BCBA-E69C8504A0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43049"/>
            <a:ext cx="8323263" cy="4857785"/>
          </a:xfrm>
        </p:spPr>
        <p:txBody>
          <a:bodyPr vert="horz" anchor="t">
            <a:normAutofit lnSpcReduction="10000"/>
          </a:bodyPr>
          <a:lstStyle/>
          <a:p>
            <a:pPr marL="651510" indent="-514350">
              <a:buNone/>
            </a:pPr>
            <a:r>
              <a:rPr lang="en-GB" sz="2400" dirty="0"/>
              <a:t>A) TRAINING FOR FRONT LINE STAFF HAS IMPROVED SUBSTANTIALLY</a:t>
            </a:r>
          </a:p>
          <a:p>
            <a:pPr marL="651510" indent="-514350">
              <a:buAutoNum type="alphaUcParenR"/>
            </a:pPr>
            <a:endParaRPr lang="en-GB" sz="2400" dirty="0"/>
          </a:p>
          <a:p>
            <a:pPr marL="651510" indent="-514350">
              <a:buNone/>
            </a:pPr>
            <a:r>
              <a:rPr lang="en-GB" sz="2400" dirty="0"/>
              <a:t>B) STUDIES BY THE LAS HAVE DEMONSTRATED THAT TRAINING HAS IMPROVED CARE AND TREATMENT</a:t>
            </a:r>
          </a:p>
          <a:p>
            <a:pPr marL="651510" indent="-514350">
              <a:buNone/>
            </a:pPr>
            <a:endParaRPr lang="en-GB" sz="2400" dirty="0"/>
          </a:p>
          <a:p>
            <a:pPr marL="651510" indent="-514350">
              <a:buNone/>
            </a:pPr>
            <a:r>
              <a:rPr lang="en-GB" sz="2400" dirty="0"/>
              <a:t>C) ESSENTIAL THAT TRAINING CONTINUES ANNUALY FOR ALL FRONT LINE STAFF</a:t>
            </a:r>
          </a:p>
          <a:p>
            <a:pPr marL="651510" indent="-514350">
              <a:buNone/>
            </a:pPr>
            <a:endParaRPr lang="en-GB" sz="2400" dirty="0"/>
          </a:p>
          <a:p>
            <a:pPr marL="651510" indent="-514350">
              <a:buNone/>
            </a:pPr>
            <a:r>
              <a:rPr lang="en-GB" sz="2400" dirty="0"/>
              <a:t>D) INVOLVEMENT OF SICKLE CELL PATIENTS IN STAFF TRAINING WILL ENSURE EFFECTIVNESS</a:t>
            </a:r>
          </a:p>
          <a:p>
            <a:pPr marL="651510" indent="-514350">
              <a:buNone/>
            </a:pPr>
            <a:endParaRPr lang="en-GB" dirty="0"/>
          </a:p>
          <a:p>
            <a:endParaRPr lang="en-GB" dirty="0"/>
          </a:p>
          <a:p>
            <a:pPr>
              <a:buClr>
                <a:srgbClr val="F9F9F9"/>
              </a:buClr>
              <a:buSzPct val="64999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8358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Callout 3"/>
          <p:cNvSpPr/>
          <p:nvPr/>
        </p:nvSpPr>
        <p:spPr>
          <a:xfrm>
            <a:off x="611560" y="332656"/>
            <a:ext cx="7272808" cy="1881898"/>
          </a:xfrm>
          <a:prstGeom prst="wedgeEllipseCallout">
            <a:avLst>
              <a:gd name="adj1" fmla="val -43691"/>
              <a:gd name="adj2" fmla="val 571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PERSON CENTRED  CARE AND JOINT CARE PLANS</a:t>
            </a:r>
          </a:p>
        </p:txBody>
      </p:sp>
      <p:sp>
        <p:nvSpPr>
          <p:cNvPr id="2" name="Thought Bubble: Cloud 1">
            <a:extLst>
              <a:ext uri="{FF2B5EF4-FFF2-40B4-BE49-F238E27FC236}">
                <a16:creationId xmlns:a16="http://schemas.microsoft.com/office/drawing/2014/main" id="{ED1A01EA-80C4-421F-A7E3-D89DD2DF9D77}"/>
              </a:ext>
            </a:extLst>
          </p:cNvPr>
          <p:cNvSpPr/>
          <p:nvPr/>
        </p:nvSpPr>
        <p:spPr>
          <a:xfrm>
            <a:off x="5596528" y="2571750"/>
            <a:ext cx="3210922" cy="148748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/>
          </a:p>
          <a:p>
            <a:pPr algn="ctr"/>
            <a:r>
              <a:rPr lang="en-GB" sz="1600" b="1" dirty="0"/>
              <a:t>MEETING PATIENTS NEEDS AND PREFERENCES</a:t>
            </a:r>
          </a:p>
          <a:p>
            <a:pPr algn="ctr"/>
            <a:endParaRPr lang="en-GB" sz="2000" dirty="0"/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A02DAFDA-0738-460C-BD75-08B3CDAC6510}"/>
              </a:ext>
            </a:extLst>
          </p:cNvPr>
          <p:cNvSpPr/>
          <p:nvPr/>
        </p:nvSpPr>
        <p:spPr>
          <a:xfrm>
            <a:off x="0" y="2571744"/>
            <a:ext cx="3666087" cy="107157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/>
          </a:p>
          <a:p>
            <a:pPr algn="ctr"/>
            <a:r>
              <a:rPr lang="en-GB" sz="1400" b="1" dirty="0"/>
              <a:t>GETTING PAIN CONTROL RIGHT FIRST TIME </a:t>
            </a:r>
          </a:p>
          <a:p>
            <a:pPr algn="ctr"/>
            <a:endParaRPr lang="en-GB" sz="2000" dirty="0"/>
          </a:p>
        </p:txBody>
      </p:sp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4EF37776-AB77-4850-8ED2-D1B455FF07A8}"/>
              </a:ext>
            </a:extLst>
          </p:cNvPr>
          <p:cNvSpPr/>
          <p:nvPr/>
        </p:nvSpPr>
        <p:spPr>
          <a:xfrm>
            <a:off x="3143240" y="3390900"/>
            <a:ext cx="2576163" cy="153829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TRAINING OF ALL STAFF IN TREATMENT OF SC CRISES</a:t>
            </a:r>
          </a:p>
        </p:txBody>
      </p:sp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C3681C78-8095-47E4-BB9C-852288792CF5}"/>
              </a:ext>
            </a:extLst>
          </p:cNvPr>
          <p:cNvSpPr/>
          <p:nvPr/>
        </p:nvSpPr>
        <p:spPr>
          <a:xfrm>
            <a:off x="0" y="3895725"/>
            <a:ext cx="2857488" cy="1231767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EFFECTIVE INVESTIGATION OF COMPLAINTS</a:t>
            </a:r>
          </a:p>
        </p:txBody>
      </p:sp>
      <p:sp>
        <p:nvSpPr>
          <p:cNvPr id="7" name="Thought Bubble: Cloud 6">
            <a:extLst>
              <a:ext uri="{FF2B5EF4-FFF2-40B4-BE49-F238E27FC236}">
                <a16:creationId xmlns:a16="http://schemas.microsoft.com/office/drawing/2014/main" id="{60093E9A-A552-4EFE-AFD8-FB0610F63525}"/>
              </a:ext>
            </a:extLst>
          </p:cNvPr>
          <p:cNvSpPr/>
          <p:nvPr/>
        </p:nvSpPr>
        <p:spPr>
          <a:xfrm>
            <a:off x="6159595" y="4304062"/>
            <a:ext cx="2590800" cy="102164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/>
          </a:p>
          <a:p>
            <a:pPr algn="ctr"/>
            <a:r>
              <a:rPr lang="en-GB" sz="1600" b="1" dirty="0"/>
              <a:t>BEING TREATED AS AN EQUALS</a:t>
            </a:r>
          </a:p>
          <a:p>
            <a:pPr algn="ctr"/>
            <a:endParaRPr lang="en-GB" sz="2000" dirty="0"/>
          </a:p>
        </p:txBody>
      </p:sp>
      <p:sp>
        <p:nvSpPr>
          <p:cNvPr id="8" name="Thought Bubble: Cloud 7">
            <a:extLst>
              <a:ext uri="{FF2B5EF4-FFF2-40B4-BE49-F238E27FC236}">
                <a16:creationId xmlns:a16="http://schemas.microsoft.com/office/drawing/2014/main" id="{973A2049-CC33-4CE7-B0B1-8CC67968DD29}"/>
              </a:ext>
            </a:extLst>
          </p:cNvPr>
          <p:cNvSpPr/>
          <p:nvPr/>
        </p:nvSpPr>
        <p:spPr>
          <a:xfrm>
            <a:off x="4351338" y="5305425"/>
            <a:ext cx="2154244" cy="923925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DIGNITY AND RESPECT</a:t>
            </a:r>
          </a:p>
        </p:txBody>
      </p:sp>
      <p:sp>
        <p:nvSpPr>
          <p:cNvPr id="9" name="Thought Bubble: Cloud 8">
            <a:extLst>
              <a:ext uri="{FF2B5EF4-FFF2-40B4-BE49-F238E27FC236}">
                <a16:creationId xmlns:a16="http://schemas.microsoft.com/office/drawing/2014/main" id="{870BA172-0F1B-4B7A-9E31-5625C2DC8405}"/>
              </a:ext>
            </a:extLst>
          </p:cNvPr>
          <p:cNvSpPr/>
          <p:nvPr/>
        </p:nvSpPr>
        <p:spPr>
          <a:xfrm>
            <a:off x="525463" y="5497513"/>
            <a:ext cx="3660579" cy="795337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AVOIDING RISK OF HARM</a:t>
            </a:r>
          </a:p>
        </p:txBody>
      </p:sp>
    </p:spTree>
    <p:extLst>
      <p:ext uri="{BB962C8B-B14F-4D97-AF65-F5344CB8AC3E}">
        <p14:creationId xmlns:p14="http://schemas.microsoft.com/office/powerpoint/2010/main" val="3682712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THANKYOU</a:t>
            </a:r>
          </a:p>
        </p:txBody>
      </p:sp>
      <p:sp>
        <p:nvSpPr>
          <p:cNvPr id="3" name="Rectangle 2"/>
          <p:cNvSpPr/>
          <p:nvPr/>
        </p:nvSpPr>
        <p:spPr>
          <a:xfrm>
            <a:off x="571472" y="1428736"/>
            <a:ext cx="8429684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/>
              <a:t>EULA VALENTINE</a:t>
            </a:r>
          </a:p>
          <a:p>
            <a:r>
              <a:rPr lang="en-GB" sz="4400" dirty="0"/>
              <a:t>07956422513</a:t>
            </a:r>
          </a:p>
          <a:p>
            <a:r>
              <a:rPr lang="en-GB" sz="4000" dirty="0"/>
              <a:t>MERTON SICKLE CELL GROUP</a:t>
            </a:r>
          </a:p>
          <a:p>
            <a:r>
              <a:rPr lang="en-GB" sz="4400" dirty="0"/>
              <a:t>EULALEEV@HOTMAIL.COM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463</TotalTime>
  <Words>267</Words>
  <Application>Microsoft Macintosh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Apex</vt:lpstr>
      <vt:lpstr>London ambulance service board meeting</vt:lpstr>
      <vt:lpstr>SICKLE CELL PATIENTS’ PRIORITIES</vt:lpstr>
      <vt:lpstr>JOINT CARE PLANS - JCP</vt:lpstr>
      <vt:lpstr>.</vt:lpstr>
      <vt:lpstr>TRAINING STAFF AT THE LAS ACADEMY</vt:lpstr>
      <vt:lpstr>CONTINUING TRAINING FOR ALL FRONT LINE STAFF </vt:lpstr>
      <vt:lpstr>PowerPoint Presentation</vt:lpstr>
      <vt:lpstr>THANKYOU</vt:lpstr>
    </vt:vector>
  </TitlesOfParts>
  <Company>London Ambulance Service NHS Trust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MERTON SICKLE CELL GROUP</dc:title>
  <dc:subject>LAS BOARD</dc:subject>
  <dc:creator>EULA VALENTINE</dc:creator>
  <cp:lastModifiedBy>Polly Healy</cp:lastModifiedBy>
  <cp:revision>270</cp:revision>
  <dcterms:created xsi:type="dcterms:W3CDTF">2017-11-08T02:02:37Z</dcterms:created>
  <dcterms:modified xsi:type="dcterms:W3CDTF">2018-04-07T13:29:42Z</dcterms:modified>
</cp:coreProperties>
</file>