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747" r:id="rId2"/>
  </p:sldMasterIdLst>
  <p:notesMasterIdLst>
    <p:notesMasterId r:id="rId27"/>
  </p:notesMasterIdLst>
  <p:handoutMasterIdLst>
    <p:handoutMasterId r:id="rId28"/>
  </p:handoutMasterIdLst>
  <p:sldIdLst>
    <p:sldId id="267" r:id="rId3"/>
    <p:sldId id="321" r:id="rId4"/>
    <p:sldId id="397" r:id="rId5"/>
    <p:sldId id="322" r:id="rId6"/>
    <p:sldId id="373" r:id="rId7"/>
    <p:sldId id="374" r:id="rId8"/>
    <p:sldId id="376" r:id="rId9"/>
    <p:sldId id="375" r:id="rId10"/>
    <p:sldId id="377" r:id="rId11"/>
    <p:sldId id="323" r:id="rId12"/>
    <p:sldId id="383" r:id="rId13"/>
    <p:sldId id="378" r:id="rId14"/>
    <p:sldId id="331" r:id="rId15"/>
    <p:sldId id="379" r:id="rId16"/>
    <p:sldId id="380" r:id="rId17"/>
    <p:sldId id="324" r:id="rId18"/>
    <p:sldId id="388" r:id="rId19"/>
    <p:sldId id="381" r:id="rId20"/>
    <p:sldId id="328" r:id="rId21"/>
    <p:sldId id="356" r:id="rId22"/>
    <p:sldId id="398" r:id="rId23"/>
    <p:sldId id="399" r:id="rId24"/>
    <p:sldId id="401" r:id="rId25"/>
    <p:sldId id="320" r:id="rId26"/>
  </p:sldIdLst>
  <p:sldSz cx="9144000" cy="5715000" type="screen16x10"/>
  <p:notesSz cx="6669088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1pPr>
    <a:lvl2pPr marL="457127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2pPr>
    <a:lvl3pPr marL="914254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3pPr>
    <a:lvl4pPr marL="1371381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4pPr>
    <a:lvl5pPr marL="1828508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5pPr>
    <a:lvl6pPr marL="2285635" algn="l" defTabSz="457127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6pPr>
    <a:lvl7pPr marL="2742762" algn="l" defTabSz="457127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7pPr>
    <a:lvl8pPr marL="3199889" algn="l" defTabSz="457127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8pPr>
    <a:lvl9pPr marL="3657016" algn="l" defTabSz="457127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97D2FF"/>
    <a:srgbClr val="8097F8"/>
    <a:srgbClr val="00C133"/>
    <a:srgbClr val="00F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86449" autoAdjust="0"/>
  </p:normalViewPr>
  <p:slideViewPr>
    <p:cSldViewPr>
      <p:cViewPr varScale="1">
        <p:scale>
          <a:sx n="78" d="100"/>
          <a:sy n="78" d="100"/>
        </p:scale>
        <p:origin x="-120" y="-1096"/>
      </p:cViewPr>
      <p:guideLst>
        <p:guide orient="horz" pos="180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913E0A-B7AF-4CC7-A90F-35D1632D8CF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FF61AB2-EC12-4368-82C0-125BFD125433}">
      <dgm:prSet phldrT="[Text]" custT="1"/>
      <dgm:spPr/>
      <dgm:t>
        <a:bodyPr/>
        <a:lstStyle/>
        <a:p>
          <a:r>
            <a:rPr lang="en-GB" sz="3200" dirty="0" smtClean="0">
              <a:latin typeface="Calibri" panose="020F0502020204030204" pitchFamily="34" charset="0"/>
            </a:rPr>
            <a:t>Existing KLOE</a:t>
          </a:r>
          <a:endParaRPr lang="en-GB" sz="3200" dirty="0">
            <a:latin typeface="Calibri" panose="020F0502020204030204" pitchFamily="34" charset="0"/>
          </a:endParaRPr>
        </a:p>
      </dgm:t>
    </dgm:pt>
    <dgm:pt modelId="{B714EB6A-7FFC-40A0-891E-786FB9E842A3}" type="parTrans" cxnId="{2D33B534-CDD2-42A9-AE9B-B63C9504BE65}">
      <dgm:prSet/>
      <dgm:spPr/>
      <dgm:t>
        <a:bodyPr/>
        <a:lstStyle/>
        <a:p>
          <a:endParaRPr lang="en-GB">
            <a:latin typeface="Calibri" panose="020F0502020204030204" pitchFamily="34" charset="0"/>
          </a:endParaRPr>
        </a:p>
      </dgm:t>
    </dgm:pt>
    <dgm:pt modelId="{2D1E7FCC-31DE-400E-9B28-2B4312F88B68}" type="sibTrans" cxnId="{2D33B534-CDD2-42A9-AE9B-B63C9504BE65}">
      <dgm:prSet/>
      <dgm:spPr/>
      <dgm:t>
        <a:bodyPr/>
        <a:lstStyle/>
        <a:p>
          <a:endParaRPr lang="en-GB">
            <a:latin typeface="Calibri" panose="020F0502020204030204" pitchFamily="34" charset="0"/>
          </a:endParaRPr>
        </a:p>
      </dgm:t>
    </dgm:pt>
    <dgm:pt modelId="{4AD5F899-C480-4CCB-AEFA-03010A87A1D0}">
      <dgm:prSet phldrT="[Text]"/>
      <dgm:spPr/>
      <dgm:t>
        <a:bodyPr/>
        <a:lstStyle/>
        <a:p>
          <a:r>
            <a:rPr lang="en-GB" dirty="0" smtClean="0">
              <a:latin typeface="Calibri" panose="020F0502020204030204" pitchFamily="34" charset="0"/>
            </a:rPr>
            <a:t>What is the CQC definition of ‘good’ ?</a:t>
          </a:r>
          <a:endParaRPr lang="en-GB" dirty="0">
            <a:latin typeface="Calibri" panose="020F0502020204030204" pitchFamily="34" charset="0"/>
          </a:endParaRPr>
        </a:p>
      </dgm:t>
    </dgm:pt>
    <dgm:pt modelId="{C71D51EF-B53A-4A7E-B598-8D4D69EC0216}" type="parTrans" cxnId="{651AE3F0-64EF-48F5-AB26-658476373341}">
      <dgm:prSet/>
      <dgm:spPr/>
      <dgm:t>
        <a:bodyPr/>
        <a:lstStyle/>
        <a:p>
          <a:endParaRPr lang="en-GB">
            <a:latin typeface="Calibri" panose="020F0502020204030204" pitchFamily="34" charset="0"/>
          </a:endParaRPr>
        </a:p>
      </dgm:t>
    </dgm:pt>
    <dgm:pt modelId="{8D1A8E89-D1A1-4E1D-9163-FB1ED19E8580}" type="sibTrans" cxnId="{651AE3F0-64EF-48F5-AB26-658476373341}">
      <dgm:prSet/>
      <dgm:spPr/>
      <dgm:t>
        <a:bodyPr/>
        <a:lstStyle/>
        <a:p>
          <a:endParaRPr lang="en-GB">
            <a:latin typeface="Calibri" panose="020F0502020204030204" pitchFamily="34" charset="0"/>
          </a:endParaRPr>
        </a:p>
      </dgm:t>
    </dgm:pt>
    <dgm:pt modelId="{88057B11-6A44-445F-A532-554591A63F64}">
      <dgm:prSet phldrT="[Text]"/>
      <dgm:spPr/>
      <dgm:t>
        <a:bodyPr/>
        <a:lstStyle/>
        <a:p>
          <a:r>
            <a:rPr lang="en-GB" dirty="0" smtClean="0">
              <a:latin typeface="Calibri" panose="020F0502020204030204" pitchFamily="34" charset="0"/>
            </a:rPr>
            <a:t>What do inspection reports from Nov 2016 (111) and Feb 2017 suggest are LAS gaps at corporate and core service level ?</a:t>
          </a:r>
          <a:endParaRPr lang="en-GB" dirty="0">
            <a:latin typeface="Calibri" panose="020F0502020204030204" pitchFamily="34" charset="0"/>
          </a:endParaRPr>
        </a:p>
      </dgm:t>
    </dgm:pt>
    <dgm:pt modelId="{648483CC-7653-4A6B-8818-EEF7D81A28DB}" type="parTrans" cxnId="{6E88549F-9F0C-474D-9CBF-7107B377EA76}">
      <dgm:prSet/>
      <dgm:spPr/>
      <dgm:t>
        <a:bodyPr/>
        <a:lstStyle/>
        <a:p>
          <a:endParaRPr lang="en-GB">
            <a:latin typeface="Calibri" panose="020F0502020204030204" pitchFamily="34" charset="0"/>
          </a:endParaRPr>
        </a:p>
      </dgm:t>
    </dgm:pt>
    <dgm:pt modelId="{532DDA78-3A4E-4FD8-9D46-47E2DBA7A8A1}" type="sibTrans" cxnId="{6E88549F-9F0C-474D-9CBF-7107B377EA76}">
      <dgm:prSet/>
      <dgm:spPr/>
      <dgm:t>
        <a:bodyPr/>
        <a:lstStyle/>
        <a:p>
          <a:endParaRPr lang="en-GB">
            <a:latin typeface="Calibri" panose="020F0502020204030204" pitchFamily="34" charset="0"/>
          </a:endParaRPr>
        </a:p>
      </dgm:t>
    </dgm:pt>
    <dgm:pt modelId="{BD0CF271-664E-490C-8D54-E1389CA5B056}">
      <dgm:prSet phldrT="[Text]" custT="1"/>
      <dgm:spPr/>
      <dgm:t>
        <a:bodyPr/>
        <a:lstStyle/>
        <a:p>
          <a:r>
            <a:rPr lang="en-GB" sz="3200" dirty="0" smtClean="0">
              <a:latin typeface="Calibri" panose="020F0502020204030204" pitchFamily="34" charset="0"/>
            </a:rPr>
            <a:t>New / significantly changed KLOE</a:t>
          </a:r>
          <a:endParaRPr lang="en-GB" sz="3200" dirty="0">
            <a:latin typeface="Calibri" panose="020F0502020204030204" pitchFamily="34" charset="0"/>
          </a:endParaRPr>
        </a:p>
      </dgm:t>
    </dgm:pt>
    <dgm:pt modelId="{7966F05B-69BE-4656-85A9-22E0055A202C}" type="parTrans" cxnId="{B26C1C1D-1A90-4F0D-AF9B-AD4513470FCD}">
      <dgm:prSet/>
      <dgm:spPr/>
      <dgm:t>
        <a:bodyPr/>
        <a:lstStyle/>
        <a:p>
          <a:endParaRPr lang="en-GB">
            <a:latin typeface="Calibri" panose="020F0502020204030204" pitchFamily="34" charset="0"/>
          </a:endParaRPr>
        </a:p>
      </dgm:t>
    </dgm:pt>
    <dgm:pt modelId="{B3A4B5CA-9BDF-445D-A14A-A51FCE0636C6}" type="sibTrans" cxnId="{B26C1C1D-1A90-4F0D-AF9B-AD4513470FCD}">
      <dgm:prSet/>
      <dgm:spPr/>
      <dgm:t>
        <a:bodyPr/>
        <a:lstStyle/>
        <a:p>
          <a:endParaRPr lang="en-GB">
            <a:latin typeface="Calibri" panose="020F0502020204030204" pitchFamily="34" charset="0"/>
          </a:endParaRPr>
        </a:p>
      </dgm:t>
    </dgm:pt>
    <dgm:pt modelId="{86F5BB0B-52A1-4DCD-A701-BCF68B8AA632}">
      <dgm:prSet phldrT="[Text]"/>
      <dgm:spPr/>
      <dgm:t>
        <a:bodyPr/>
        <a:lstStyle/>
        <a:p>
          <a:r>
            <a:rPr lang="en-GB" dirty="0" smtClean="0">
              <a:latin typeface="Calibri" panose="020F0502020204030204" pitchFamily="34" charset="0"/>
            </a:rPr>
            <a:t>What is the CQC definition of ‘good’ ?</a:t>
          </a:r>
          <a:endParaRPr lang="en-GB" dirty="0">
            <a:latin typeface="Calibri" panose="020F0502020204030204" pitchFamily="34" charset="0"/>
          </a:endParaRPr>
        </a:p>
      </dgm:t>
    </dgm:pt>
    <dgm:pt modelId="{3DA45BE9-44DC-4002-9709-6E84F4F31836}" type="parTrans" cxnId="{B20748A4-9FDB-4C3F-A77A-25D3B3D6E5DF}">
      <dgm:prSet/>
      <dgm:spPr/>
      <dgm:t>
        <a:bodyPr/>
        <a:lstStyle/>
        <a:p>
          <a:endParaRPr lang="en-GB">
            <a:latin typeface="Calibri" panose="020F0502020204030204" pitchFamily="34" charset="0"/>
          </a:endParaRPr>
        </a:p>
      </dgm:t>
    </dgm:pt>
    <dgm:pt modelId="{9AAB3E08-8D31-48C7-956D-C9CC28ED5B77}" type="sibTrans" cxnId="{B20748A4-9FDB-4C3F-A77A-25D3B3D6E5DF}">
      <dgm:prSet/>
      <dgm:spPr/>
      <dgm:t>
        <a:bodyPr/>
        <a:lstStyle/>
        <a:p>
          <a:endParaRPr lang="en-GB">
            <a:latin typeface="Calibri" panose="020F0502020204030204" pitchFamily="34" charset="0"/>
          </a:endParaRPr>
        </a:p>
      </dgm:t>
    </dgm:pt>
    <dgm:pt modelId="{00F6FE48-0B5A-4183-98B5-CF89DFDE6F67}">
      <dgm:prSet phldrT="[Text]"/>
      <dgm:spPr/>
      <dgm:t>
        <a:bodyPr/>
        <a:lstStyle/>
        <a:p>
          <a:r>
            <a:rPr lang="en-GB" dirty="0" smtClean="0">
              <a:latin typeface="Calibri" panose="020F0502020204030204" pitchFamily="34" charset="0"/>
            </a:rPr>
            <a:t>What actions currently to address the gaps  in business plan and immediate CQC Action Plan</a:t>
          </a:r>
          <a:endParaRPr lang="en-GB" dirty="0">
            <a:latin typeface="Calibri" panose="020F0502020204030204" pitchFamily="34" charset="0"/>
          </a:endParaRPr>
        </a:p>
      </dgm:t>
    </dgm:pt>
    <dgm:pt modelId="{97F585A1-5C4B-483A-8587-AA841C9BE9D8}" type="parTrans" cxnId="{E06E7991-1327-42A4-85CE-6DD5B673A85B}">
      <dgm:prSet/>
      <dgm:spPr/>
      <dgm:t>
        <a:bodyPr/>
        <a:lstStyle/>
        <a:p>
          <a:endParaRPr lang="en-GB">
            <a:latin typeface="Calibri" panose="020F0502020204030204" pitchFamily="34" charset="0"/>
          </a:endParaRPr>
        </a:p>
      </dgm:t>
    </dgm:pt>
    <dgm:pt modelId="{6895EAF3-9D64-44F1-96C1-E2F7420C395C}" type="sibTrans" cxnId="{E06E7991-1327-42A4-85CE-6DD5B673A85B}">
      <dgm:prSet/>
      <dgm:spPr/>
      <dgm:t>
        <a:bodyPr/>
        <a:lstStyle/>
        <a:p>
          <a:endParaRPr lang="en-GB">
            <a:latin typeface="Calibri" panose="020F0502020204030204" pitchFamily="34" charset="0"/>
          </a:endParaRPr>
        </a:p>
      </dgm:t>
    </dgm:pt>
    <dgm:pt modelId="{D5957283-57FC-495B-9413-4C2EC0222E24}">
      <dgm:prSet/>
      <dgm:spPr/>
      <dgm:t>
        <a:bodyPr/>
        <a:lstStyle/>
        <a:p>
          <a:r>
            <a:rPr lang="en-GB" dirty="0" smtClean="0">
              <a:latin typeface="Calibri" panose="020F0502020204030204" pitchFamily="34" charset="0"/>
            </a:rPr>
            <a:t>How are LAS currently placed to meet the requirements?</a:t>
          </a:r>
          <a:endParaRPr lang="en-GB" dirty="0">
            <a:latin typeface="Calibri" panose="020F0502020204030204" pitchFamily="34" charset="0"/>
          </a:endParaRPr>
        </a:p>
      </dgm:t>
    </dgm:pt>
    <dgm:pt modelId="{53675CF4-B41E-4BFB-8C48-0D7F26932545}" type="parTrans" cxnId="{E3396DC7-5884-47CD-A73F-E5E795063004}">
      <dgm:prSet/>
      <dgm:spPr/>
      <dgm:t>
        <a:bodyPr/>
        <a:lstStyle/>
        <a:p>
          <a:endParaRPr lang="en-GB">
            <a:latin typeface="Calibri" panose="020F0502020204030204" pitchFamily="34" charset="0"/>
          </a:endParaRPr>
        </a:p>
      </dgm:t>
    </dgm:pt>
    <dgm:pt modelId="{280E4A69-37F2-4764-B8BB-C42EF9A91DD0}" type="sibTrans" cxnId="{E3396DC7-5884-47CD-A73F-E5E795063004}">
      <dgm:prSet/>
      <dgm:spPr/>
      <dgm:t>
        <a:bodyPr/>
        <a:lstStyle/>
        <a:p>
          <a:endParaRPr lang="en-GB">
            <a:latin typeface="Calibri" panose="020F0502020204030204" pitchFamily="34" charset="0"/>
          </a:endParaRPr>
        </a:p>
      </dgm:t>
    </dgm:pt>
    <dgm:pt modelId="{7032BC5F-167E-4DE6-998C-5152225AF709}">
      <dgm:prSet/>
      <dgm:spPr/>
      <dgm:t>
        <a:bodyPr/>
        <a:lstStyle/>
        <a:p>
          <a:r>
            <a:rPr lang="en-GB" dirty="0" smtClean="0">
              <a:latin typeface="Calibri" panose="020F0502020204030204" pitchFamily="34" charset="0"/>
            </a:rPr>
            <a:t>What actions do we need to take to address any gaps at all levels in the Trust ?</a:t>
          </a:r>
          <a:endParaRPr lang="en-GB" dirty="0">
            <a:latin typeface="Calibri" panose="020F0502020204030204" pitchFamily="34" charset="0"/>
          </a:endParaRPr>
        </a:p>
      </dgm:t>
    </dgm:pt>
    <dgm:pt modelId="{DDE6A8DD-044B-4DF4-9D5E-71EB1ED1A733}" type="parTrans" cxnId="{345E4D0D-DC15-462B-B533-2F614FF0E03B}">
      <dgm:prSet/>
      <dgm:spPr/>
      <dgm:t>
        <a:bodyPr/>
        <a:lstStyle/>
        <a:p>
          <a:endParaRPr lang="en-GB">
            <a:latin typeface="Calibri" panose="020F0502020204030204" pitchFamily="34" charset="0"/>
          </a:endParaRPr>
        </a:p>
      </dgm:t>
    </dgm:pt>
    <dgm:pt modelId="{84C2690F-F163-4985-96BE-E96611B5097F}" type="sibTrans" cxnId="{345E4D0D-DC15-462B-B533-2F614FF0E03B}">
      <dgm:prSet/>
      <dgm:spPr/>
      <dgm:t>
        <a:bodyPr/>
        <a:lstStyle/>
        <a:p>
          <a:endParaRPr lang="en-GB">
            <a:latin typeface="Calibri" panose="020F0502020204030204" pitchFamily="34" charset="0"/>
          </a:endParaRPr>
        </a:p>
      </dgm:t>
    </dgm:pt>
    <dgm:pt modelId="{6876555D-0E58-428C-8402-485B8068F688}">
      <dgm:prSet/>
      <dgm:spPr/>
      <dgm:t>
        <a:bodyPr/>
        <a:lstStyle/>
        <a:p>
          <a:r>
            <a:rPr lang="en-GB" dirty="0" smtClean="0">
              <a:latin typeface="Calibri" panose="020F0502020204030204" pitchFamily="34" charset="0"/>
            </a:rPr>
            <a:t>Align to CQC Action Plan, Business Plan</a:t>
          </a:r>
          <a:endParaRPr lang="en-GB" dirty="0">
            <a:latin typeface="Calibri" panose="020F0502020204030204" pitchFamily="34" charset="0"/>
          </a:endParaRPr>
        </a:p>
      </dgm:t>
    </dgm:pt>
    <dgm:pt modelId="{E8A665F1-D885-43E3-8213-D91F999BB7EB}" type="parTrans" cxnId="{C51663F3-76FE-4AB0-8564-2BFE1625EAF9}">
      <dgm:prSet/>
      <dgm:spPr/>
      <dgm:t>
        <a:bodyPr/>
        <a:lstStyle/>
        <a:p>
          <a:endParaRPr lang="en-GB">
            <a:latin typeface="Calibri" panose="020F0502020204030204" pitchFamily="34" charset="0"/>
          </a:endParaRPr>
        </a:p>
      </dgm:t>
    </dgm:pt>
    <dgm:pt modelId="{CE7899B4-5BFA-4491-9912-424AB6F69E2B}" type="sibTrans" cxnId="{C51663F3-76FE-4AB0-8564-2BFE1625EAF9}">
      <dgm:prSet/>
      <dgm:spPr/>
      <dgm:t>
        <a:bodyPr/>
        <a:lstStyle/>
        <a:p>
          <a:endParaRPr lang="en-GB">
            <a:latin typeface="Calibri" panose="020F0502020204030204" pitchFamily="34" charset="0"/>
          </a:endParaRPr>
        </a:p>
      </dgm:t>
    </dgm:pt>
    <dgm:pt modelId="{BCD76088-E678-455B-A876-3673E0300BD6}" type="pres">
      <dgm:prSet presAssocID="{20913E0A-B7AF-4CC7-A90F-35D1632D8CF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921877F2-B502-4271-9BB3-CB05D8B0AEB9}" type="pres">
      <dgm:prSet presAssocID="{9FF61AB2-EC12-4368-82C0-125BFD125433}" presName="linNode" presStyleCnt="0"/>
      <dgm:spPr/>
    </dgm:pt>
    <dgm:pt modelId="{D8E1E820-89E9-4801-A79F-D427DD60FBDA}" type="pres">
      <dgm:prSet presAssocID="{9FF61AB2-EC12-4368-82C0-125BFD125433}" presName="parentShp" presStyleLbl="node1" presStyleIdx="0" presStyleCnt="2" custLinFactNeighborX="-1294" custLinFactNeighborY="-1278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FBB40B-736B-4027-9F63-B38ABAD164BA}" type="pres">
      <dgm:prSet presAssocID="{9FF61AB2-EC12-4368-82C0-125BFD125433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8DF20C-5F9D-4CCE-AD7D-331AC313FD7A}" type="pres">
      <dgm:prSet presAssocID="{2D1E7FCC-31DE-400E-9B28-2B4312F88B68}" presName="spacing" presStyleCnt="0"/>
      <dgm:spPr/>
    </dgm:pt>
    <dgm:pt modelId="{C0F49DAA-20ED-4999-AC8C-5BFE9931A274}" type="pres">
      <dgm:prSet presAssocID="{BD0CF271-664E-490C-8D54-E1389CA5B056}" presName="linNode" presStyleCnt="0"/>
      <dgm:spPr/>
    </dgm:pt>
    <dgm:pt modelId="{537310FA-9D2E-415B-8B8A-3E7E7BF03313}" type="pres">
      <dgm:prSet presAssocID="{BD0CF271-664E-490C-8D54-E1389CA5B056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2F1137D-2C09-408D-997C-86E078305306}" type="pres">
      <dgm:prSet presAssocID="{BD0CF271-664E-490C-8D54-E1389CA5B056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20748A4-9FDB-4C3F-A77A-25D3B3D6E5DF}" srcId="{BD0CF271-664E-490C-8D54-E1389CA5B056}" destId="{86F5BB0B-52A1-4DCD-A701-BCF68B8AA632}" srcOrd="0" destOrd="0" parTransId="{3DA45BE9-44DC-4002-9709-6E84F4F31836}" sibTransId="{9AAB3E08-8D31-48C7-956D-C9CC28ED5B77}"/>
    <dgm:cxn modelId="{A4C2C119-BBBD-4252-B3A1-D2E4618BA3F1}" type="presOf" srcId="{86F5BB0B-52A1-4DCD-A701-BCF68B8AA632}" destId="{02F1137D-2C09-408D-997C-86E078305306}" srcOrd="0" destOrd="0" presId="urn:microsoft.com/office/officeart/2005/8/layout/vList6"/>
    <dgm:cxn modelId="{2D33B534-CDD2-42A9-AE9B-B63C9504BE65}" srcId="{20913E0A-B7AF-4CC7-A90F-35D1632D8CF2}" destId="{9FF61AB2-EC12-4368-82C0-125BFD125433}" srcOrd="0" destOrd="0" parTransId="{B714EB6A-7FFC-40A0-891E-786FB9E842A3}" sibTransId="{2D1E7FCC-31DE-400E-9B28-2B4312F88B68}"/>
    <dgm:cxn modelId="{A51876B4-2079-4BDD-B8FA-5D6110A94DC9}" type="presOf" srcId="{88057B11-6A44-445F-A532-554591A63F64}" destId="{BBFBB40B-736B-4027-9F63-B38ABAD164BA}" srcOrd="0" destOrd="1" presId="urn:microsoft.com/office/officeart/2005/8/layout/vList6"/>
    <dgm:cxn modelId="{38A4709C-0849-43D7-8718-BD3B6AA954CE}" type="presOf" srcId="{D5957283-57FC-495B-9413-4C2EC0222E24}" destId="{02F1137D-2C09-408D-997C-86E078305306}" srcOrd="0" destOrd="1" presId="urn:microsoft.com/office/officeart/2005/8/layout/vList6"/>
    <dgm:cxn modelId="{0FCA3449-63C2-44AC-9849-2F7AF7D6D817}" type="presOf" srcId="{7032BC5F-167E-4DE6-998C-5152225AF709}" destId="{02F1137D-2C09-408D-997C-86E078305306}" srcOrd="0" destOrd="2" presId="urn:microsoft.com/office/officeart/2005/8/layout/vList6"/>
    <dgm:cxn modelId="{1B6EFE26-2396-4851-9845-43AF7CA2FAA6}" type="presOf" srcId="{20913E0A-B7AF-4CC7-A90F-35D1632D8CF2}" destId="{BCD76088-E678-455B-A876-3673E0300BD6}" srcOrd="0" destOrd="0" presId="urn:microsoft.com/office/officeart/2005/8/layout/vList6"/>
    <dgm:cxn modelId="{B26C1C1D-1A90-4F0D-AF9B-AD4513470FCD}" srcId="{20913E0A-B7AF-4CC7-A90F-35D1632D8CF2}" destId="{BD0CF271-664E-490C-8D54-E1389CA5B056}" srcOrd="1" destOrd="0" parTransId="{7966F05B-69BE-4656-85A9-22E0055A202C}" sibTransId="{B3A4B5CA-9BDF-445D-A14A-A51FCE0636C6}"/>
    <dgm:cxn modelId="{E06E7991-1327-42A4-85CE-6DD5B673A85B}" srcId="{9FF61AB2-EC12-4368-82C0-125BFD125433}" destId="{00F6FE48-0B5A-4183-98B5-CF89DFDE6F67}" srcOrd="2" destOrd="0" parTransId="{97F585A1-5C4B-483A-8587-AA841C9BE9D8}" sibTransId="{6895EAF3-9D64-44F1-96C1-E2F7420C395C}"/>
    <dgm:cxn modelId="{BD50FA73-BFB5-4CD8-907E-ABCA2EFAA090}" type="presOf" srcId="{BD0CF271-664E-490C-8D54-E1389CA5B056}" destId="{537310FA-9D2E-415B-8B8A-3E7E7BF03313}" srcOrd="0" destOrd="0" presId="urn:microsoft.com/office/officeart/2005/8/layout/vList6"/>
    <dgm:cxn modelId="{90D1E0DE-2FF1-4923-AB43-A8081D617E67}" type="presOf" srcId="{4AD5F899-C480-4CCB-AEFA-03010A87A1D0}" destId="{BBFBB40B-736B-4027-9F63-B38ABAD164BA}" srcOrd="0" destOrd="0" presId="urn:microsoft.com/office/officeart/2005/8/layout/vList6"/>
    <dgm:cxn modelId="{C51663F3-76FE-4AB0-8564-2BFE1625EAF9}" srcId="{BD0CF271-664E-490C-8D54-E1389CA5B056}" destId="{6876555D-0E58-428C-8402-485B8068F688}" srcOrd="3" destOrd="0" parTransId="{E8A665F1-D885-43E3-8213-D91F999BB7EB}" sibTransId="{CE7899B4-5BFA-4491-9912-424AB6F69E2B}"/>
    <dgm:cxn modelId="{E3396DC7-5884-47CD-A73F-E5E795063004}" srcId="{BD0CF271-664E-490C-8D54-E1389CA5B056}" destId="{D5957283-57FC-495B-9413-4C2EC0222E24}" srcOrd="1" destOrd="0" parTransId="{53675CF4-B41E-4BFB-8C48-0D7F26932545}" sibTransId="{280E4A69-37F2-4764-B8BB-C42EF9A91DD0}"/>
    <dgm:cxn modelId="{651AE3F0-64EF-48F5-AB26-658476373341}" srcId="{9FF61AB2-EC12-4368-82C0-125BFD125433}" destId="{4AD5F899-C480-4CCB-AEFA-03010A87A1D0}" srcOrd="0" destOrd="0" parTransId="{C71D51EF-B53A-4A7E-B598-8D4D69EC0216}" sibTransId="{8D1A8E89-D1A1-4E1D-9163-FB1ED19E8580}"/>
    <dgm:cxn modelId="{80EE0C54-1427-4B48-99B7-F003E1232E5B}" type="presOf" srcId="{9FF61AB2-EC12-4368-82C0-125BFD125433}" destId="{D8E1E820-89E9-4801-A79F-D427DD60FBDA}" srcOrd="0" destOrd="0" presId="urn:microsoft.com/office/officeart/2005/8/layout/vList6"/>
    <dgm:cxn modelId="{DBCB8726-65B8-4D28-AB32-A6BE8907E896}" type="presOf" srcId="{6876555D-0E58-428C-8402-485B8068F688}" destId="{02F1137D-2C09-408D-997C-86E078305306}" srcOrd="0" destOrd="3" presId="urn:microsoft.com/office/officeart/2005/8/layout/vList6"/>
    <dgm:cxn modelId="{345E4D0D-DC15-462B-B533-2F614FF0E03B}" srcId="{BD0CF271-664E-490C-8D54-E1389CA5B056}" destId="{7032BC5F-167E-4DE6-998C-5152225AF709}" srcOrd="2" destOrd="0" parTransId="{DDE6A8DD-044B-4DF4-9D5E-71EB1ED1A733}" sibTransId="{84C2690F-F163-4985-96BE-E96611B5097F}"/>
    <dgm:cxn modelId="{6E88549F-9F0C-474D-9CBF-7107B377EA76}" srcId="{9FF61AB2-EC12-4368-82C0-125BFD125433}" destId="{88057B11-6A44-445F-A532-554591A63F64}" srcOrd="1" destOrd="0" parTransId="{648483CC-7653-4A6B-8818-EEF7D81A28DB}" sibTransId="{532DDA78-3A4E-4FD8-9D46-47E2DBA7A8A1}"/>
    <dgm:cxn modelId="{2AE1E08D-040A-4672-84AF-B0B45004B53B}" type="presOf" srcId="{00F6FE48-0B5A-4183-98B5-CF89DFDE6F67}" destId="{BBFBB40B-736B-4027-9F63-B38ABAD164BA}" srcOrd="0" destOrd="2" presId="urn:microsoft.com/office/officeart/2005/8/layout/vList6"/>
    <dgm:cxn modelId="{E223AB6E-B6E9-49DF-8409-21E00B41354E}" type="presParOf" srcId="{BCD76088-E678-455B-A876-3673E0300BD6}" destId="{921877F2-B502-4271-9BB3-CB05D8B0AEB9}" srcOrd="0" destOrd="0" presId="urn:microsoft.com/office/officeart/2005/8/layout/vList6"/>
    <dgm:cxn modelId="{F96B6035-7309-4034-99AC-0F683F16A9C2}" type="presParOf" srcId="{921877F2-B502-4271-9BB3-CB05D8B0AEB9}" destId="{D8E1E820-89E9-4801-A79F-D427DD60FBDA}" srcOrd="0" destOrd="0" presId="urn:microsoft.com/office/officeart/2005/8/layout/vList6"/>
    <dgm:cxn modelId="{099948C1-BB56-4410-9F7B-B7CD788D9B00}" type="presParOf" srcId="{921877F2-B502-4271-9BB3-CB05D8B0AEB9}" destId="{BBFBB40B-736B-4027-9F63-B38ABAD164BA}" srcOrd="1" destOrd="0" presId="urn:microsoft.com/office/officeart/2005/8/layout/vList6"/>
    <dgm:cxn modelId="{17CD899F-FF68-430B-A940-2971C3EFAF6E}" type="presParOf" srcId="{BCD76088-E678-455B-A876-3673E0300BD6}" destId="{D88DF20C-5F9D-4CCE-AD7D-331AC313FD7A}" srcOrd="1" destOrd="0" presId="urn:microsoft.com/office/officeart/2005/8/layout/vList6"/>
    <dgm:cxn modelId="{80A6E9F0-A5E7-4EF6-B209-5E27FA22DB7A}" type="presParOf" srcId="{BCD76088-E678-455B-A876-3673E0300BD6}" destId="{C0F49DAA-20ED-4999-AC8C-5BFE9931A274}" srcOrd="2" destOrd="0" presId="urn:microsoft.com/office/officeart/2005/8/layout/vList6"/>
    <dgm:cxn modelId="{35F25AA7-51B1-46D5-8784-6617BA8010A5}" type="presParOf" srcId="{C0F49DAA-20ED-4999-AC8C-5BFE9931A274}" destId="{537310FA-9D2E-415B-8B8A-3E7E7BF03313}" srcOrd="0" destOrd="0" presId="urn:microsoft.com/office/officeart/2005/8/layout/vList6"/>
    <dgm:cxn modelId="{B862240C-C5CC-4694-9C53-ABC783350199}" type="presParOf" srcId="{C0F49DAA-20ED-4999-AC8C-5BFE9931A274}" destId="{02F1137D-2C09-408D-997C-86E07830530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595795-1162-4E02-A29C-D5A1B4DD1D25}" type="doc">
      <dgm:prSet loTypeId="urn:microsoft.com/office/officeart/2005/8/layout/pyramid1" loCatId="pyramid" qsTypeId="urn:microsoft.com/office/officeart/2005/8/quickstyle/simple1" qsCatId="simple" csTypeId="urn:microsoft.com/office/officeart/2005/8/colors/accent1_5" csCatId="accent1" phldr="1"/>
      <dgm:spPr/>
    </dgm:pt>
    <dgm:pt modelId="{5989EE6C-4EBE-44E7-AA4E-DAFD91BF9FFC}">
      <dgm:prSet phldrT="[Text]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endParaRPr lang="en-GB" dirty="0" smtClean="0">
            <a:solidFill>
              <a:schemeClr val="bg2"/>
            </a:solidFill>
          </a:endParaRPr>
        </a:p>
        <a:p>
          <a:r>
            <a:rPr lang="en-GB" b="1" dirty="0" smtClean="0">
              <a:solidFill>
                <a:schemeClr val="bg2"/>
              </a:solidFill>
            </a:rPr>
            <a:t>PATIENT</a:t>
          </a:r>
          <a:endParaRPr lang="en-GB" b="1" dirty="0">
            <a:solidFill>
              <a:schemeClr val="bg2"/>
            </a:solidFill>
          </a:endParaRPr>
        </a:p>
      </dgm:t>
    </dgm:pt>
    <dgm:pt modelId="{353BE76F-8627-4F09-A2E5-6C4B5C9633B4}" type="parTrans" cxnId="{03CD82A0-BF3E-41D5-BFF7-026BC64B50C5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1BCC468D-4326-49D0-BCD9-CF7818D9F6BF}" type="sibTrans" cxnId="{03CD82A0-BF3E-41D5-BFF7-026BC64B50C5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747EA6AB-C3F6-4C49-96BA-53C7CA0C4BAD}">
      <dgm:prSet phldrT="[Text]"/>
      <dgm:spPr/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Vision</a:t>
          </a:r>
          <a:endParaRPr lang="en-GB" dirty="0">
            <a:solidFill>
              <a:schemeClr val="bg1"/>
            </a:solidFill>
          </a:endParaRPr>
        </a:p>
      </dgm:t>
    </dgm:pt>
    <dgm:pt modelId="{2D40B1DC-25BF-4FD2-83AB-BAA42FEC58C7}" type="parTrans" cxnId="{BC1742BD-15F8-44E6-ACC9-696817015AE7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894FCDBE-1DE5-41FC-8976-A16FA220432A}" type="sibTrans" cxnId="{BC1742BD-15F8-44E6-ACC9-696817015AE7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72D83721-D768-4F19-A74F-80D0ECF032EA}">
      <dgm:prSet phldrT="[Text]"/>
      <dgm:spPr/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Objectives: Deliver High Quality, Timely and Effective Care</a:t>
          </a:r>
          <a:endParaRPr lang="en-GB" dirty="0">
            <a:solidFill>
              <a:schemeClr val="bg1"/>
            </a:solidFill>
          </a:endParaRPr>
        </a:p>
      </dgm:t>
    </dgm:pt>
    <dgm:pt modelId="{72BFFBA2-FF23-4ECB-AE0C-C41462E1761B}" type="parTrans" cxnId="{92723B73-DD90-40B5-8FDB-254C313FEF50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6D5275FF-424B-43D1-B531-EB77F43F04CF}" type="sibTrans" cxnId="{92723B73-DD90-40B5-8FDB-254C313FEF50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88F18352-8369-4E3B-B744-03EE1F340C45}">
      <dgm:prSet/>
      <dgm:spPr/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Core Strategies: Quality, Clinical, Nursing</a:t>
          </a:r>
          <a:endParaRPr lang="en-GB" dirty="0">
            <a:solidFill>
              <a:schemeClr val="bg1"/>
            </a:solidFill>
          </a:endParaRPr>
        </a:p>
      </dgm:t>
    </dgm:pt>
    <dgm:pt modelId="{C06DE1C8-CBB6-4967-B5EE-D29B5DCABCC2}" type="parTrans" cxnId="{24634F15-E0A4-41FC-BEEE-4041497AB697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C628A8D5-62A6-4060-8035-6CEEB8E0CE92}" type="sibTrans" cxnId="{24634F15-E0A4-41FC-BEEE-4041497AB697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F8D1DA1-EF5E-425E-AC6F-1AEB19DFD4C7}">
      <dgm:prSet/>
      <dgm:spPr/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Supporting</a:t>
          </a:r>
          <a:r>
            <a:rPr lang="en-GB" baseline="0" dirty="0" smtClean="0">
              <a:solidFill>
                <a:schemeClr val="bg1"/>
              </a:solidFill>
            </a:rPr>
            <a:t> Strategies: IM&amp;T, CQC programme, Workforce, CQUIN, ( aligned  to  Business Plan)</a:t>
          </a:r>
          <a:endParaRPr lang="en-GB" dirty="0">
            <a:solidFill>
              <a:schemeClr val="bg1"/>
            </a:solidFill>
          </a:endParaRPr>
        </a:p>
      </dgm:t>
    </dgm:pt>
    <dgm:pt modelId="{3A4844E1-2B29-4E94-B4A8-C334D815AE63}" type="parTrans" cxnId="{FD7B658B-CA2A-4776-875E-9682C1A729CC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1EDFDAE8-3EE5-4EB8-BE29-85A370AC8D15}" type="sibTrans" cxnId="{FD7B658B-CA2A-4776-875E-9682C1A729CC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ABFFF144-71BC-4F2B-8D44-6271C8C00E83}" type="pres">
      <dgm:prSet presAssocID="{C5595795-1162-4E02-A29C-D5A1B4DD1D25}" presName="Name0" presStyleCnt="0">
        <dgm:presLayoutVars>
          <dgm:dir/>
          <dgm:animLvl val="lvl"/>
          <dgm:resizeHandles val="exact"/>
        </dgm:presLayoutVars>
      </dgm:prSet>
      <dgm:spPr/>
    </dgm:pt>
    <dgm:pt modelId="{ED3FA3A4-A088-4BC9-8761-0479547343AC}" type="pres">
      <dgm:prSet presAssocID="{5989EE6C-4EBE-44E7-AA4E-DAFD91BF9FFC}" presName="Name8" presStyleCnt="0"/>
      <dgm:spPr/>
    </dgm:pt>
    <dgm:pt modelId="{375F9309-3370-4A23-AAF7-AE9623A5C27A}" type="pres">
      <dgm:prSet presAssocID="{5989EE6C-4EBE-44E7-AA4E-DAFD91BF9FFC}" presName="level" presStyleLbl="node1" presStyleIdx="0" presStyleCnt="5" custScaleY="13606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1FE3A84-55FA-4EA5-8FF0-7648299F4C9B}" type="pres">
      <dgm:prSet presAssocID="{5989EE6C-4EBE-44E7-AA4E-DAFD91BF9FF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0966906-CC96-48B6-8920-B813C5435E5C}" type="pres">
      <dgm:prSet presAssocID="{747EA6AB-C3F6-4C49-96BA-53C7CA0C4BAD}" presName="Name8" presStyleCnt="0"/>
      <dgm:spPr/>
    </dgm:pt>
    <dgm:pt modelId="{1CB31618-40D4-4437-A7CE-96F0E0BD500D}" type="pres">
      <dgm:prSet presAssocID="{747EA6AB-C3F6-4C49-96BA-53C7CA0C4BAD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329D02C-0302-43F5-BCCD-78DE74A29AD8}" type="pres">
      <dgm:prSet presAssocID="{747EA6AB-C3F6-4C49-96BA-53C7CA0C4B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063BC8D-2393-4F96-B942-F82CB845E91C}" type="pres">
      <dgm:prSet presAssocID="{72D83721-D768-4F19-A74F-80D0ECF032EA}" presName="Name8" presStyleCnt="0"/>
      <dgm:spPr/>
    </dgm:pt>
    <dgm:pt modelId="{89BE3D74-6938-41D5-8CD6-20E8AEE523EF}" type="pres">
      <dgm:prSet presAssocID="{72D83721-D768-4F19-A74F-80D0ECF032EA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54D3854-EEB6-4547-8240-AD474319EFBD}" type="pres">
      <dgm:prSet presAssocID="{72D83721-D768-4F19-A74F-80D0ECF032E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71B0180-2F26-4DF9-A20A-C5BF8241F0C5}" type="pres">
      <dgm:prSet presAssocID="{88F18352-8369-4E3B-B744-03EE1F340C45}" presName="Name8" presStyleCnt="0"/>
      <dgm:spPr/>
    </dgm:pt>
    <dgm:pt modelId="{2196F907-DE56-4687-848D-8AA0BB73F714}" type="pres">
      <dgm:prSet presAssocID="{88F18352-8369-4E3B-B744-03EE1F340C45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762F0C6-7966-4EA7-8FD5-A1D74A791390}" type="pres">
      <dgm:prSet presAssocID="{88F18352-8369-4E3B-B744-03EE1F340C4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81C74F2-50DE-42D4-B42A-55B8C0C0BBE4}" type="pres">
      <dgm:prSet presAssocID="{EF8D1DA1-EF5E-425E-AC6F-1AEB19DFD4C7}" presName="Name8" presStyleCnt="0"/>
      <dgm:spPr/>
    </dgm:pt>
    <dgm:pt modelId="{D6AFCF49-46E5-4F28-80FE-27E629132360}" type="pres">
      <dgm:prSet presAssocID="{EF8D1DA1-EF5E-425E-AC6F-1AEB19DFD4C7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09217D8-E1CD-4225-A6B5-93E686A45F24}" type="pres">
      <dgm:prSet presAssocID="{EF8D1DA1-EF5E-425E-AC6F-1AEB19DFD4C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7751207-B3CC-4287-A152-7F64F79FDF4B}" type="presOf" srcId="{747EA6AB-C3F6-4C49-96BA-53C7CA0C4BAD}" destId="{1CB31618-40D4-4437-A7CE-96F0E0BD500D}" srcOrd="0" destOrd="0" presId="urn:microsoft.com/office/officeart/2005/8/layout/pyramid1"/>
    <dgm:cxn modelId="{C0845A4B-C2EB-4E36-8D29-BBEA313358E4}" type="presOf" srcId="{5989EE6C-4EBE-44E7-AA4E-DAFD91BF9FFC}" destId="{375F9309-3370-4A23-AAF7-AE9623A5C27A}" srcOrd="0" destOrd="0" presId="urn:microsoft.com/office/officeart/2005/8/layout/pyramid1"/>
    <dgm:cxn modelId="{3C5A35BD-8B43-463F-A840-69072FA8A2FF}" type="presOf" srcId="{EF8D1DA1-EF5E-425E-AC6F-1AEB19DFD4C7}" destId="{E09217D8-E1CD-4225-A6B5-93E686A45F24}" srcOrd="1" destOrd="0" presId="urn:microsoft.com/office/officeart/2005/8/layout/pyramid1"/>
    <dgm:cxn modelId="{03CD82A0-BF3E-41D5-BFF7-026BC64B50C5}" srcId="{C5595795-1162-4E02-A29C-D5A1B4DD1D25}" destId="{5989EE6C-4EBE-44E7-AA4E-DAFD91BF9FFC}" srcOrd="0" destOrd="0" parTransId="{353BE76F-8627-4F09-A2E5-6C4B5C9633B4}" sibTransId="{1BCC468D-4326-49D0-BCD9-CF7818D9F6BF}"/>
    <dgm:cxn modelId="{AB988FC3-9CE3-4175-BAAE-854080000FFB}" type="presOf" srcId="{88F18352-8369-4E3B-B744-03EE1F340C45}" destId="{2196F907-DE56-4687-848D-8AA0BB73F714}" srcOrd="0" destOrd="0" presId="urn:microsoft.com/office/officeart/2005/8/layout/pyramid1"/>
    <dgm:cxn modelId="{34B99C53-C8A1-4386-AE58-DBD5E7C98E42}" type="presOf" srcId="{747EA6AB-C3F6-4C49-96BA-53C7CA0C4BAD}" destId="{E329D02C-0302-43F5-BCCD-78DE74A29AD8}" srcOrd="1" destOrd="0" presId="urn:microsoft.com/office/officeart/2005/8/layout/pyramid1"/>
    <dgm:cxn modelId="{656079CC-140D-4272-93D2-7753E9F07CF1}" type="presOf" srcId="{5989EE6C-4EBE-44E7-AA4E-DAFD91BF9FFC}" destId="{81FE3A84-55FA-4EA5-8FF0-7648299F4C9B}" srcOrd="1" destOrd="0" presId="urn:microsoft.com/office/officeart/2005/8/layout/pyramid1"/>
    <dgm:cxn modelId="{24634F15-E0A4-41FC-BEEE-4041497AB697}" srcId="{C5595795-1162-4E02-A29C-D5A1B4DD1D25}" destId="{88F18352-8369-4E3B-B744-03EE1F340C45}" srcOrd="3" destOrd="0" parTransId="{C06DE1C8-CBB6-4967-B5EE-D29B5DCABCC2}" sibTransId="{C628A8D5-62A6-4060-8035-6CEEB8E0CE92}"/>
    <dgm:cxn modelId="{92723B73-DD90-40B5-8FDB-254C313FEF50}" srcId="{C5595795-1162-4E02-A29C-D5A1B4DD1D25}" destId="{72D83721-D768-4F19-A74F-80D0ECF032EA}" srcOrd="2" destOrd="0" parTransId="{72BFFBA2-FF23-4ECB-AE0C-C41462E1761B}" sibTransId="{6D5275FF-424B-43D1-B531-EB77F43F04CF}"/>
    <dgm:cxn modelId="{A29C4308-BA5C-4899-A162-196D0059267C}" type="presOf" srcId="{EF8D1DA1-EF5E-425E-AC6F-1AEB19DFD4C7}" destId="{D6AFCF49-46E5-4F28-80FE-27E629132360}" srcOrd="0" destOrd="0" presId="urn:microsoft.com/office/officeart/2005/8/layout/pyramid1"/>
    <dgm:cxn modelId="{BC1742BD-15F8-44E6-ACC9-696817015AE7}" srcId="{C5595795-1162-4E02-A29C-D5A1B4DD1D25}" destId="{747EA6AB-C3F6-4C49-96BA-53C7CA0C4BAD}" srcOrd="1" destOrd="0" parTransId="{2D40B1DC-25BF-4FD2-83AB-BAA42FEC58C7}" sibTransId="{894FCDBE-1DE5-41FC-8976-A16FA220432A}"/>
    <dgm:cxn modelId="{067CEA83-474C-4C91-B452-7D47F5B0A958}" type="presOf" srcId="{C5595795-1162-4E02-A29C-D5A1B4DD1D25}" destId="{ABFFF144-71BC-4F2B-8D44-6271C8C00E83}" srcOrd="0" destOrd="0" presId="urn:microsoft.com/office/officeart/2005/8/layout/pyramid1"/>
    <dgm:cxn modelId="{04F14E6F-ACB9-475D-B8F8-026691409415}" type="presOf" srcId="{88F18352-8369-4E3B-B744-03EE1F340C45}" destId="{B762F0C6-7966-4EA7-8FD5-A1D74A791390}" srcOrd="1" destOrd="0" presId="urn:microsoft.com/office/officeart/2005/8/layout/pyramid1"/>
    <dgm:cxn modelId="{62024050-43E3-4253-A8E9-836AEDBA5310}" type="presOf" srcId="{72D83721-D768-4F19-A74F-80D0ECF032EA}" destId="{F54D3854-EEB6-4547-8240-AD474319EFBD}" srcOrd="1" destOrd="0" presId="urn:microsoft.com/office/officeart/2005/8/layout/pyramid1"/>
    <dgm:cxn modelId="{FD7B658B-CA2A-4776-875E-9682C1A729CC}" srcId="{C5595795-1162-4E02-A29C-D5A1B4DD1D25}" destId="{EF8D1DA1-EF5E-425E-AC6F-1AEB19DFD4C7}" srcOrd="4" destOrd="0" parTransId="{3A4844E1-2B29-4E94-B4A8-C334D815AE63}" sibTransId="{1EDFDAE8-3EE5-4EB8-BE29-85A370AC8D15}"/>
    <dgm:cxn modelId="{F6DA2E18-E0DB-409C-BE80-5EB1D03DA9D0}" type="presOf" srcId="{72D83721-D768-4F19-A74F-80D0ECF032EA}" destId="{89BE3D74-6938-41D5-8CD6-20E8AEE523EF}" srcOrd="0" destOrd="0" presId="urn:microsoft.com/office/officeart/2005/8/layout/pyramid1"/>
    <dgm:cxn modelId="{180E15D8-4D81-4C19-9F2B-5D829DAFF6F5}" type="presParOf" srcId="{ABFFF144-71BC-4F2B-8D44-6271C8C00E83}" destId="{ED3FA3A4-A088-4BC9-8761-0479547343AC}" srcOrd="0" destOrd="0" presId="urn:microsoft.com/office/officeart/2005/8/layout/pyramid1"/>
    <dgm:cxn modelId="{92CA59B5-36BE-4D7E-8558-7B63C18EBECD}" type="presParOf" srcId="{ED3FA3A4-A088-4BC9-8761-0479547343AC}" destId="{375F9309-3370-4A23-AAF7-AE9623A5C27A}" srcOrd="0" destOrd="0" presId="urn:microsoft.com/office/officeart/2005/8/layout/pyramid1"/>
    <dgm:cxn modelId="{A9700692-3B85-4030-B681-DFF4DBEDC0DB}" type="presParOf" srcId="{ED3FA3A4-A088-4BC9-8761-0479547343AC}" destId="{81FE3A84-55FA-4EA5-8FF0-7648299F4C9B}" srcOrd="1" destOrd="0" presId="urn:microsoft.com/office/officeart/2005/8/layout/pyramid1"/>
    <dgm:cxn modelId="{97AB44F7-8372-48E7-A884-3F1CD2A36BA7}" type="presParOf" srcId="{ABFFF144-71BC-4F2B-8D44-6271C8C00E83}" destId="{00966906-CC96-48B6-8920-B813C5435E5C}" srcOrd="1" destOrd="0" presId="urn:microsoft.com/office/officeart/2005/8/layout/pyramid1"/>
    <dgm:cxn modelId="{1FF8B417-4496-4CA6-BF4D-8E483FD12C8D}" type="presParOf" srcId="{00966906-CC96-48B6-8920-B813C5435E5C}" destId="{1CB31618-40D4-4437-A7CE-96F0E0BD500D}" srcOrd="0" destOrd="0" presId="urn:microsoft.com/office/officeart/2005/8/layout/pyramid1"/>
    <dgm:cxn modelId="{70AD764A-A8FF-4BC3-866A-155D04BE9C70}" type="presParOf" srcId="{00966906-CC96-48B6-8920-B813C5435E5C}" destId="{E329D02C-0302-43F5-BCCD-78DE74A29AD8}" srcOrd="1" destOrd="0" presId="urn:microsoft.com/office/officeart/2005/8/layout/pyramid1"/>
    <dgm:cxn modelId="{9BC41D14-BA87-47A2-844E-889F9D34D338}" type="presParOf" srcId="{ABFFF144-71BC-4F2B-8D44-6271C8C00E83}" destId="{C063BC8D-2393-4F96-B942-F82CB845E91C}" srcOrd="2" destOrd="0" presId="urn:microsoft.com/office/officeart/2005/8/layout/pyramid1"/>
    <dgm:cxn modelId="{432C09E4-9BD9-4BC7-84B7-FC3DA4942DEF}" type="presParOf" srcId="{C063BC8D-2393-4F96-B942-F82CB845E91C}" destId="{89BE3D74-6938-41D5-8CD6-20E8AEE523EF}" srcOrd="0" destOrd="0" presId="urn:microsoft.com/office/officeart/2005/8/layout/pyramid1"/>
    <dgm:cxn modelId="{FAED8E09-558F-47E8-A689-C793962A00B1}" type="presParOf" srcId="{C063BC8D-2393-4F96-B942-F82CB845E91C}" destId="{F54D3854-EEB6-4547-8240-AD474319EFBD}" srcOrd="1" destOrd="0" presId="urn:microsoft.com/office/officeart/2005/8/layout/pyramid1"/>
    <dgm:cxn modelId="{A11A500F-9CD6-4ECA-A902-99272B3F57A7}" type="presParOf" srcId="{ABFFF144-71BC-4F2B-8D44-6271C8C00E83}" destId="{671B0180-2F26-4DF9-A20A-C5BF8241F0C5}" srcOrd="3" destOrd="0" presId="urn:microsoft.com/office/officeart/2005/8/layout/pyramid1"/>
    <dgm:cxn modelId="{36A3ED1E-C863-44EB-9217-D1E16B6D5795}" type="presParOf" srcId="{671B0180-2F26-4DF9-A20A-C5BF8241F0C5}" destId="{2196F907-DE56-4687-848D-8AA0BB73F714}" srcOrd="0" destOrd="0" presId="urn:microsoft.com/office/officeart/2005/8/layout/pyramid1"/>
    <dgm:cxn modelId="{4025CEE7-472E-4E46-A2E3-4CB0ABCBFFB6}" type="presParOf" srcId="{671B0180-2F26-4DF9-A20A-C5BF8241F0C5}" destId="{B762F0C6-7966-4EA7-8FD5-A1D74A791390}" srcOrd="1" destOrd="0" presId="urn:microsoft.com/office/officeart/2005/8/layout/pyramid1"/>
    <dgm:cxn modelId="{20B8BF9F-D66F-4DCC-B9A5-6E0BE9F29D24}" type="presParOf" srcId="{ABFFF144-71BC-4F2B-8D44-6271C8C00E83}" destId="{C81C74F2-50DE-42D4-B42A-55B8C0C0BBE4}" srcOrd="4" destOrd="0" presId="urn:microsoft.com/office/officeart/2005/8/layout/pyramid1"/>
    <dgm:cxn modelId="{FF40CC29-C18B-4838-8652-82FD29797010}" type="presParOf" srcId="{C81C74F2-50DE-42D4-B42A-55B8C0C0BBE4}" destId="{D6AFCF49-46E5-4F28-80FE-27E629132360}" srcOrd="0" destOrd="0" presId="urn:microsoft.com/office/officeart/2005/8/layout/pyramid1"/>
    <dgm:cxn modelId="{088C5DB2-500A-4063-A1D8-2C430261043F}" type="presParOf" srcId="{C81C74F2-50DE-42D4-B42A-55B8C0C0BBE4}" destId="{E09217D8-E1CD-4225-A6B5-93E686A45F2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FBB40B-736B-4027-9F63-B38ABAD164BA}">
      <dsp:nvSpPr>
        <dsp:cNvPr id="0" name=""/>
        <dsp:cNvSpPr/>
      </dsp:nvSpPr>
      <dsp:spPr>
        <a:xfrm>
          <a:off x="2880319" y="450"/>
          <a:ext cx="4320480" cy="175514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Calibri" panose="020F0502020204030204" pitchFamily="34" charset="0"/>
            </a:rPr>
            <a:t>What is the CQC definition of ‘good’ ?</a:t>
          </a:r>
          <a:endParaRPr lang="en-GB" sz="1400" kern="1200" dirty="0">
            <a:latin typeface="Calibri" panose="020F05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Calibri" panose="020F0502020204030204" pitchFamily="34" charset="0"/>
            </a:rPr>
            <a:t>What do inspection reports from Nov 2016 (111) and Feb 2017 suggest are LAS gaps at corporate and core service level ?</a:t>
          </a:r>
          <a:endParaRPr lang="en-GB" sz="1400" kern="1200" dirty="0">
            <a:latin typeface="Calibri" panose="020F05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Calibri" panose="020F0502020204030204" pitchFamily="34" charset="0"/>
            </a:rPr>
            <a:t>What actions currently to address the gaps  in business plan and immediate CQC Action Plan</a:t>
          </a:r>
          <a:endParaRPr lang="en-GB" sz="1400" kern="1200" dirty="0">
            <a:latin typeface="Calibri" panose="020F0502020204030204" pitchFamily="34" charset="0"/>
          </a:endParaRPr>
        </a:p>
      </dsp:txBody>
      <dsp:txXfrm>
        <a:off x="2880319" y="219843"/>
        <a:ext cx="3662302" cy="1316356"/>
      </dsp:txXfrm>
    </dsp:sp>
    <dsp:sp modelId="{D8E1E820-89E9-4801-A79F-D427DD60FBDA}">
      <dsp:nvSpPr>
        <dsp:cNvPr id="0" name=""/>
        <dsp:cNvSpPr/>
      </dsp:nvSpPr>
      <dsp:spPr>
        <a:xfrm>
          <a:off x="0" y="0"/>
          <a:ext cx="2880320" cy="17551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>
              <a:latin typeface="Calibri" panose="020F0502020204030204" pitchFamily="34" charset="0"/>
            </a:rPr>
            <a:t>Existing KLOE</a:t>
          </a:r>
          <a:endParaRPr lang="en-GB" sz="3200" kern="1200" dirty="0">
            <a:latin typeface="Calibri" panose="020F0502020204030204" pitchFamily="34" charset="0"/>
          </a:endParaRPr>
        </a:p>
      </dsp:txBody>
      <dsp:txXfrm>
        <a:off x="85679" y="85679"/>
        <a:ext cx="2708962" cy="1583784"/>
      </dsp:txXfrm>
    </dsp:sp>
    <dsp:sp modelId="{02F1137D-2C09-408D-997C-86E078305306}">
      <dsp:nvSpPr>
        <dsp:cNvPr id="0" name=""/>
        <dsp:cNvSpPr/>
      </dsp:nvSpPr>
      <dsp:spPr>
        <a:xfrm>
          <a:off x="2880319" y="1931107"/>
          <a:ext cx="4320480" cy="175514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Calibri" panose="020F0502020204030204" pitchFamily="34" charset="0"/>
            </a:rPr>
            <a:t>What is the CQC definition of ‘good’ ?</a:t>
          </a:r>
          <a:endParaRPr lang="en-GB" sz="1400" kern="1200" dirty="0">
            <a:latin typeface="Calibri" panose="020F05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Calibri" panose="020F0502020204030204" pitchFamily="34" charset="0"/>
            </a:rPr>
            <a:t>How are LAS currently placed to meet the requirements?</a:t>
          </a:r>
          <a:endParaRPr lang="en-GB" sz="1400" kern="1200" dirty="0">
            <a:latin typeface="Calibri" panose="020F05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Calibri" panose="020F0502020204030204" pitchFamily="34" charset="0"/>
            </a:rPr>
            <a:t>What actions do we need to take to address any gaps at all levels in the Trust ?</a:t>
          </a:r>
          <a:endParaRPr lang="en-GB" sz="1400" kern="1200" dirty="0">
            <a:latin typeface="Calibri" panose="020F05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Calibri" panose="020F0502020204030204" pitchFamily="34" charset="0"/>
            </a:rPr>
            <a:t>Align to CQC Action Plan, Business Plan</a:t>
          </a:r>
          <a:endParaRPr lang="en-GB" sz="1400" kern="1200" dirty="0">
            <a:latin typeface="Calibri" panose="020F0502020204030204" pitchFamily="34" charset="0"/>
          </a:endParaRPr>
        </a:p>
      </dsp:txBody>
      <dsp:txXfrm>
        <a:off x="2880319" y="2150500"/>
        <a:ext cx="3662302" cy="1316356"/>
      </dsp:txXfrm>
    </dsp:sp>
    <dsp:sp modelId="{537310FA-9D2E-415B-8B8A-3E7E7BF03313}">
      <dsp:nvSpPr>
        <dsp:cNvPr id="0" name=""/>
        <dsp:cNvSpPr/>
      </dsp:nvSpPr>
      <dsp:spPr>
        <a:xfrm>
          <a:off x="0" y="1931107"/>
          <a:ext cx="2880320" cy="17551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>
              <a:latin typeface="Calibri" panose="020F0502020204030204" pitchFamily="34" charset="0"/>
            </a:rPr>
            <a:t>New / significantly changed KLOE</a:t>
          </a:r>
          <a:endParaRPr lang="en-GB" sz="3200" kern="1200" dirty="0">
            <a:latin typeface="Calibri" panose="020F0502020204030204" pitchFamily="34" charset="0"/>
          </a:endParaRPr>
        </a:p>
      </dsp:txBody>
      <dsp:txXfrm>
        <a:off x="85679" y="2016786"/>
        <a:ext cx="2708962" cy="15837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5F9309-3370-4A23-AAF7-AE9623A5C27A}">
      <dsp:nvSpPr>
        <dsp:cNvPr id="0" name=""/>
        <dsp:cNvSpPr/>
      </dsp:nvSpPr>
      <dsp:spPr>
        <a:xfrm>
          <a:off x="2485987" y="0"/>
          <a:ext cx="1691217" cy="768202"/>
        </a:xfrm>
        <a:prstGeom prst="trapezoid">
          <a:avLst>
            <a:gd name="adj" fmla="val 110076"/>
          </a:avLst>
        </a:prstGeom>
        <a:solidFill>
          <a:schemeClr val="tx2">
            <a:lumMod val="20000"/>
            <a:lumOff val="80000"/>
            <a:alpha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 dirty="0" smtClean="0">
            <a:solidFill>
              <a:schemeClr val="bg2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solidFill>
                <a:schemeClr val="bg2"/>
              </a:solidFill>
            </a:rPr>
            <a:t>PATIENT</a:t>
          </a:r>
          <a:endParaRPr lang="en-GB" sz="1400" b="1" kern="1200" dirty="0">
            <a:solidFill>
              <a:schemeClr val="bg2"/>
            </a:solidFill>
          </a:endParaRPr>
        </a:p>
      </dsp:txBody>
      <dsp:txXfrm>
        <a:off x="2485987" y="0"/>
        <a:ext cx="1691217" cy="768202"/>
      </dsp:txXfrm>
    </dsp:sp>
    <dsp:sp modelId="{1CB31618-40D4-4437-A7CE-96F0E0BD500D}">
      <dsp:nvSpPr>
        <dsp:cNvPr id="0" name=""/>
        <dsp:cNvSpPr/>
      </dsp:nvSpPr>
      <dsp:spPr>
        <a:xfrm>
          <a:off x="1864490" y="768202"/>
          <a:ext cx="2934211" cy="564606"/>
        </a:xfrm>
        <a:prstGeom prst="trapezoid">
          <a:avLst>
            <a:gd name="adj" fmla="val 110076"/>
          </a:avLst>
        </a:prstGeom>
        <a:solidFill>
          <a:schemeClr val="accent1">
            <a:alpha val="90000"/>
            <a:hueOff val="0"/>
            <a:satOff val="0"/>
            <a:lumOff val="0"/>
            <a:alphaOff val="-1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bg1"/>
              </a:solidFill>
            </a:rPr>
            <a:t>Vision</a:t>
          </a:r>
          <a:endParaRPr lang="en-GB" sz="1400" kern="1200" dirty="0">
            <a:solidFill>
              <a:schemeClr val="bg1"/>
            </a:solidFill>
          </a:endParaRPr>
        </a:p>
      </dsp:txBody>
      <dsp:txXfrm>
        <a:off x="2377977" y="768202"/>
        <a:ext cx="1907237" cy="564606"/>
      </dsp:txXfrm>
    </dsp:sp>
    <dsp:sp modelId="{89BE3D74-6938-41D5-8CD6-20E8AEE523EF}">
      <dsp:nvSpPr>
        <dsp:cNvPr id="0" name=""/>
        <dsp:cNvSpPr/>
      </dsp:nvSpPr>
      <dsp:spPr>
        <a:xfrm>
          <a:off x="1242993" y="1332808"/>
          <a:ext cx="4177205" cy="564606"/>
        </a:xfrm>
        <a:prstGeom prst="trapezoid">
          <a:avLst>
            <a:gd name="adj" fmla="val 110076"/>
          </a:avLst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bg1"/>
              </a:solidFill>
            </a:rPr>
            <a:t>Objectives: Deliver High Quality, Timely and Effective Care</a:t>
          </a:r>
          <a:endParaRPr lang="en-GB" sz="1400" kern="1200" dirty="0">
            <a:solidFill>
              <a:schemeClr val="bg1"/>
            </a:solidFill>
          </a:endParaRPr>
        </a:p>
      </dsp:txBody>
      <dsp:txXfrm>
        <a:off x="1974004" y="1332808"/>
        <a:ext cx="2715183" cy="564606"/>
      </dsp:txXfrm>
    </dsp:sp>
    <dsp:sp modelId="{2196F907-DE56-4687-848D-8AA0BB73F714}">
      <dsp:nvSpPr>
        <dsp:cNvPr id="0" name=""/>
        <dsp:cNvSpPr/>
      </dsp:nvSpPr>
      <dsp:spPr>
        <a:xfrm>
          <a:off x="621496" y="1897414"/>
          <a:ext cx="5420199" cy="564606"/>
        </a:xfrm>
        <a:prstGeom prst="trapezoid">
          <a:avLst>
            <a:gd name="adj" fmla="val 110076"/>
          </a:avLst>
        </a:prstGeom>
        <a:solidFill>
          <a:schemeClr val="accent1">
            <a:alpha val="90000"/>
            <a:hueOff val="0"/>
            <a:satOff val="0"/>
            <a:lumOff val="0"/>
            <a:alphaOff val="-3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bg1"/>
              </a:solidFill>
            </a:rPr>
            <a:t>Core Strategies: Quality, Clinical, Nursing</a:t>
          </a:r>
          <a:endParaRPr lang="en-GB" sz="1400" kern="1200" dirty="0">
            <a:solidFill>
              <a:schemeClr val="bg1"/>
            </a:solidFill>
          </a:endParaRPr>
        </a:p>
      </dsp:txBody>
      <dsp:txXfrm>
        <a:off x="1570031" y="1897414"/>
        <a:ext cx="3523129" cy="564606"/>
      </dsp:txXfrm>
    </dsp:sp>
    <dsp:sp modelId="{D6AFCF49-46E5-4F28-80FE-27E629132360}">
      <dsp:nvSpPr>
        <dsp:cNvPr id="0" name=""/>
        <dsp:cNvSpPr/>
      </dsp:nvSpPr>
      <dsp:spPr>
        <a:xfrm>
          <a:off x="0" y="2462020"/>
          <a:ext cx="6663192" cy="564606"/>
        </a:xfrm>
        <a:prstGeom prst="trapezoid">
          <a:avLst>
            <a:gd name="adj" fmla="val 110076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bg1"/>
              </a:solidFill>
            </a:rPr>
            <a:t>Supporting</a:t>
          </a:r>
          <a:r>
            <a:rPr lang="en-GB" sz="1400" kern="1200" baseline="0" dirty="0" smtClean="0">
              <a:solidFill>
                <a:schemeClr val="bg1"/>
              </a:solidFill>
            </a:rPr>
            <a:t> Strategies: IM&amp;T, CQC programme, Workforce, CQUIN, ( aligned  to  Business Plan)</a:t>
          </a:r>
          <a:endParaRPr lang="en-GB" sz="1400" kern="1200" dirty="0">
            <a:solidFill>
              <a:schemeClr val="bg1"/>
            </a:solidFill>
          </a:endParaRPr>
        </a:p>
      </dsp:txBody>
      <dsp:txXfrm>
        <a:off x="1166058" y="2462020"/>
        <a:ext cx="4331075" cy="5646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Genev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88B80B-993B-D04A-9E1A-061F772DA5B0}" type="datetimeFigureOut">
              <a:rPr lang="en-US"/>
              <a:pPr/>
              <a:t>10/07/17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Genev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D39A41-C371-4E46-B2BE-3F0637979B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619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Geneva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151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Geneva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57188" y="744538"/>
            <a:ext cx="59547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213" y="4715153"/>
            <a:ext cx="4890665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7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Geneva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151" y="9430307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A90374-5C9D-6747-A6A8-D40D772D8CF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593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1pPr>
    <a:lvl2pPr marL="45712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Geneva" charset="0"/>
        <a:cs typeface="Geneva" charset="0"/>
      </a:defRPr>
    </a:lvl2pPr>
    <a:lvl3pPr marL="91425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Geneva" charset="0"/>
        <a:cs typeface="Geneva" charset="0"/>
      </a:defRPr>
    </a:lvl3pPr>
    <a:lvl4pPr marL="137138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Geneva" charset="0"/>
        <a:cs typeface="Geneva" charset="0"/>
      </a:defRPr>
    </a:lvl4pPr>
    <a:lvl5pPr marL="182850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Geneva" charset="0"/>
        <a:cs typeface="Geneva" charset="0"/>
      </a:defRPr>
    </a:lvl5pPr>
    <a:lvl6pPr marL="2285635" algn="l" defTabSz="4571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62" algn="l" defTabSz="4571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89" algn="l" defTabSz="4571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16" algn="l" defTabSz="4571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Genev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Geneva" charset="0"/>
                <a:cs typeface="Geneva" charset="0"/>
              </a:defRPr>
            </a:lvl9pPr>
          </a:lstStyle>
          <a:p>
            <a:fld id="{EA76330E-A500-4E43-B0F4-1D68ED8F562C}" type="slidenum">
              <a:rPr lang="en-GB" sz="1200"/>
              <a:pPr/>
              <a:t>1</a:t>
            </a:fld>
            <a:endParaRPr lang="en-GB" sz="1200"/>
          </a:p>
        </p:txBody>
      </p:sp>
      <p:sp>
        <p:nvSpPr>
          <p:cNvPr id="522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57188" y="744538"/>
            <a:ext cx="5954712" cy="3722687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 smtClean="0">
              <a:ea typeface="Geneva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2104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GB" b="1" i="1" dirty="0" smtClean="0"/>
              <a:t>&lt;Copy and paste this slide for multi site trusts&gt;</a:t>
            </a:r>
            <a:endParaRPr lang="en-GB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77E219B4-928D-2342-937D-3FCD2B9F8D7A}" type="slidenum">
              <a:rPr lang="en-GB" altLang="x-none" sz="1200">
                <a:solidFill>
                  <a:srgbClr val="000000"/>
                </a:solidFill>
              </a:rPr>
              <a:pPr/>
              <a:t>3</a:t>
            </a:fld>
            <a:endParaRPr lang="en-GB" altLang="x-none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221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157984"/>
          </a:xfrm>
          <a:prstGeom prst="rect">
            <a:avLst/>
          </a:prstGeom>
        </p:spPr>
      </p:pic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3850" y="2857500"/>
            <a:ext cx="8382000" cy="1079500"/>
          </a:xfrm>
        </p:spPr>
        <p:txBody>
          <a:bodyPr/>
          <a:lstStyle>
            <a:lvl1pPr marL="0" indent="0">
              <a:defRPr sz="4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0825" y="1417340"/>
            <a:ext cx="8713788" cy="1390650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549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498865"/>
            <a:ext cx="3792538" cy="3598333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2639" y="1498865"/>
            <a:ext cx="3792537" cy="3598333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0C48C-0AEF-E246-8AE0-F5174ADFF5AE}" type="slidenum">
              <a:rPr lang="en-US" altLang="x-none"/>
              <a:pPr/>
              <a:t>‹#›</a:t>
            </a:fld>
            <a:endParaRPr lang="en-US" altLang="x-none" sz="1167">
              <a:solidFill>
                <a:srgbClr val="6D2E69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8DE58F-3D32-874B-886F-E0E44A9149F0}" type="slidenum">
              <a:rPr lang="en-US" altLang="x-none"/>
              <a:pPr/>
              <a:t>‹#›</a:t>
            </a:fld>
            <a:endParaRPr lang="en-US" altLang="x-none" sz="1167">
              <a:solidFill>
                <a:srgbClr val="6D2E69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7B7845-DDC2-E448-ABFE-9962CA13AB2A}" type="slidenum">
              <a:rPr lang="en-US" altLang="x-none"/>
              <a:pPr/>
              <a:t>‹#›</a:t>
            </a:fld>
            <a:endParaRPr lang="en-US" altLang="x-none" sz="1167">
              <a:solidFill>
                <a:srgbClr val="6D2E69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EFDE92-5DB6-5249-A22A-8F51EFD76DEA}" type="slidenum">
              <a:rPr lang="en-US" altLang="x-none"/>
              <a:pPr/>
              <a:t>‹#›</a:t>
            </a:fld>
            <a:endParaRPr lang="en-US" altLang="x-none" sz="1167">
              <a:solidFill>
                <a:srgbClr val="6D2E69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34E50A-4CD0-994C-95C3-362AB8C5D138}" type="slidenum">
              <a:rPr lang="en-US" altLang="x-none"/>
              <a:pPr/>
              <a:t>‹#›</a:t>
            </a:fld>
            <a:endParaRPr lang="en-US" altLang="x-none" sz="1167">
              <a:solidFill>
                <a:srgbClr val="6D2E69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3BFA11-437D-D549-BF1D-04F807ABA935}" type="slidenum">
              <a:rPr lang="en-US" altLang="x-none"/>
              <a:pPr/>
              <a:t>‹#›</a:t>
            </a:fld>
            <a:endParaRPr lang="en-US" altLang="x-none" sz="1167">
              <a:solidFill>
                <a:srgbClr val="6D2E69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6A6EE2-F532-D44A-A17B-7A241F43DAB0}" type="slidenum">
              <a:rPr lang="en-US" altLang="x-none"/>
              <a:pPr/>
              <a:t>‹#›</a:t>
            </a:fld>
            <a:endParaRPr lang="en-US" altLang="x-none" sz="1167">
              <a:solidFill>
                <a:srgbClr val="6D2E69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1601" y="404813"/>
            <a:ext cx="1933575" cy="4692386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7700" y="404813"/>
            <a:ext cx="5651500" cy="4692386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3E7D4-6BBF-D644-9C25-88F4BF845514}" type="slidenum">
              <a:rPr lang="en-US" altLang="x-none"/>
              <a:pPr/>
              <a:t>‹#›</a:t>
            </a:fld>
            <a:endParaRPr lang="en-US" altLang="x-none" sz="1167">
              <a:solidFill>
                <a:srgbClr val="6D2E69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entral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500"/>
            </a:lvl1pPr>
          </a:lstStyle>
          <a:p>
            <a:pPr algn="l">
              <a:defRPr/>
            </a:pPr>
            <a:r>
              <a:rPr lang="en-GB" dirty="0" smtClean="0"/>
              <a:t>London Ambulance Service NHS Trust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460432" y="5521796"/>
            <a:ext cx="576064" cy="187614"/>
          </a:xfrm>
        </p:spPr>
        <p:txBody>
          <a:bodyPr/>
          <a:lstStyle>
            <a:lvl1pPr>
              <a:defRPr/>
            </a:lvl1pPr>
          </a:lstStyle>
          <a:p>
            <a:pPr algn="ctr"/>
            <a:fld id="{3E6E790D-1350-CA49-9399-4ACF12563051}" type="slidenum">
              <a:rPr lang="en-GB" smtClean="0"/>
              <a:pPr algn="ctr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870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London Ambulance Service NHS Trust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4ECB1451-22BC-8C4F-AC82-7E523BB871FA}" type="slidenum">
              <a:rPr lang="en-GB" smtClean="0"/>
              <a:pPr algn="ctr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2385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London Ambulance Service NHS Trust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4ECB1451-22BC-8C4F-AC82-7E523BB871FA}" type="slidenum">
              <a:rPr lang="en-GB" smtClean="0"/>
              <a:pPr algn="ctr"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54262" y="1390650"/>
            <a:ext cx="8713415" cy="194359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8808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96574"/>
            <a:ext cx="8713788" cy="62706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587500"/>
            <a:ext cx="4114800" cy="34925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587500"/>
            <a:ext cx="4114800" cy="34925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GB" smtClean="0"/>
              <a:t>London Ambulance Service NHS Trust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/>
            <a:fld id="{537ACBCD-7269-F041-8C7B-8D53587BCD2E}" type="slidenum">
              <a:rPr lang="en-GB" smtClean="0"/>
              <a:pPr algn="ctr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4892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East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London Ambulance Service NHS Trust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CB1451-22BC-8C4F-AC82-7E523BB871FA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5" name="Picture 4" descr="PPT Greater London Skyline v1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06"/>
          <a:stretch/>
        </p:blipFill>
        <p:spPr>
          <a:xfrm>
            <a:off x="0" y="3982257"/>
            <a:ext cx="9144000" cy="1755567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587500"/>
            <a:ext cx="8382000" cy="34925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36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 flipV="1">
            <a:off x="449264" y="1273969"/>
            <a:ext cx="6118225" cy="1799167"/>
          </a:xfrm>
          <a:prstGeom prst="roundRect">
            <a:avLst>
              <a:gd name="adj" fmla="val 4407"/>
            </a:avLst>
          </a:prstGeom>
          <a:solidFill>
            <a:srgbClr val="5F28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endParaRPr lang="en-US" altLang="en-US" sz="2000" dirty="0" smtClean="0">
              <a:solidFill>
                <a:srgbClr val="000000"/>
              </a:solidFill>
              <a:cs typeface="ＭＳ Ｐゴシック"/>
            </a:endParaRPr>
          </a:p>
        </p:txBody>
      </p:sp>
      <p:pic>
        <p:nvPicPr>
          <p:cNvPr id="5" name="Picture 8" descr="CQC_logo_CMY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81000"/>
            <a:ext cx="2705100" cy="711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47700" y="1397000"/>
            <a:ext cx="5715000" cy="825500"/>
          </a:xfrm>
        </p:spPr>
        <p:txBody>
          <a:bodyPr anchor="t"/>
          <a:lstStyle>
            <a:lvl1pPr>
              <a:defRPr sz="2917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47700" y="2413000"/>
            <a:ext cx="3657600" cy="3175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420C88-9AD9-FF49-A714-DC291700958C}" type="slidenum">
              <a:rPr lang="en-US" altLang="x-none"/>
              <a:pPr/>
              <a:t>‹#›</a:t>
            </a:fld>
            <a:endParaRPr lang="en-US" altLang="x-none" sz="1167">
              <a:solidFill>
                <a:srgbClr val="6D2E69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3333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667"/>
            </a:lvl1pPr>
            <a:lvl2pPr marL="380985" indent="0">
              <a:buNone/>
              <a:defRPr sz="1500"/>
            </a:lvl2pPr>
            <a:lvl3pPr marL="761970" indent="0">
              <a:buNone/>
              <a:defRPr sz="1333"/>
            </a:lvl3pPr>
            <a:lvl4pPr marL="1142954" indent="0">
              <a:buNone/>
              <a:defRPr sz="1167"/>
            </a:lvl4pPr>
            <a:lvl5pPr marL="1523939" indent="0">
              <a:buNone/>
              <a:defRPr sz="1167"/>
            </a:lvl5pPr>
            <a:lvl6pPr marL="1904924" indent="0">
              <a:buNone/>
              <a:defRPr sz="1167"/>
            </a:lvl6pPr>
            <a:lvl7pPr marL="2285909" indent="0">
              <a:buNone/>
              <a:defRPr sz="1167"/>
            </a:lvl7pPr>
            <a:lvl8pPr marL="2666893" indent="0">
              <a:buNone/>
              <a:defRPr sz="1167"/>
            </a:lvl8pPr>
            <a:lvl9pPr marL="3047878" indent="0">
              <a:buNone/>
              <a:defRPr sz="1167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DF5225-F3BC-114D-9470-E44E0BA74751}" type="slidenum">
              <a:rPr lang="en-US" altLang="x-none"/>
              <a:pPr/>
              <a:t>‹#›</a:t>
            </a:fld>
            <a:endParaRPr lang="en-US" altLang="x-none" sz="1167">
              <a:solidFill>
                <a:srgbClr val="6D2E69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13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3.xml"/><Relationship Id="rId8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T Greater London Skyline v1.jp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6514"/>
            <a:ext cx="9144000" cy="888486"/>
          </a:xfrm>
          <a:prstGeom prst="rect">
            <a:avLst/>
          </a:prstGeom>
        </p:spPr>
      </p:pic>
      <p:sp>
        <p:nvSpPr>
          <p:cNvPr id="1027" name="Rectangle 3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304800" y="1587500"/>
            <a:ext cx="8382000" cy="349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Rectangle 2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250825" y="0"/>
            <a:ext cx="8713788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45712" rIns="91425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 userDrawn="1">
            <p:ph type="ftr" sz="quarter" idx="3"/>
          </p:nvPr>
        </p:nvSpPr>
        <p:spPr bwMode="auto">
          <a:xfrm>
            <a:off x="323528" y="5593804"/>
            <a:ext cx="2015703" cy="111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500" smtClean="0">
                <a:solidFill>
                  <a:srgbClr val="FFFFFF"/>
                </a:solidFill>
                <a:latin typeface="Arial"/>
                <a:ea typeface="Geneva" charset="0"/>
                <a:cs typeface="Arial"/>
              </a:defRPr>
            </a:lvl1pPr>
          </a:lstStyle>
          <a:p>
            <a:pPr algn="l">
              <a:defRPr/>
            </a:pPr>
            <a:r>
              <a:rPr lang="en-GB" dirty="0" smtClean="0"/>
              <a:t>London Ambulance Service NHS Trust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 userDrawn="1">
            <p:ph type="sldNum" sz="quarter" idx="4"/>
          </p:nvPr>
        </p:nvSpPr>
        <p:spPr bwMode="auto">
          <a:xfrm>
            <a:off x="8532440" y="5521796"/>
            <a:ext cx="431800" cy="187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45712" rIns="91425" bIns="45712" numCol="1" anchor="ctr" anchorCtr="0" compatLnSpc="1">
            <a:prstTxWarp prst="textNoShape">
              <a:avLst/>
            </a:prstTxWarp>
          </a:bodyPr>
          <a:lstStyle>
            <a:lvl1pPr algn="r">
              <a:defRPr sz="700">
                <a:solidFill>
                  <a:schemeClr val="bg1"/>
                </a:solidFill>
                <a:latin typeface="Arial" charset="0"/>
              </a:defRPr>
            </a:lvl1pPr>
          </a:lstStyle>
          <a:p>
            <a:pPr algn="ctr"/>
            <a:fld id="{4ECB1451-22BC-8C4F-AC82-7E523BB871FA}" type="slidenum">
              <a:rPr lang="en-GB" smtClean="0"/>
              <a:pPr algn="ctr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37" r:id="rId3"/>
    <p:sldLayoutId id="2147483738" r:id="rId4"/>
    <p:sldLayoutId id="2147483734" r:id="rId5"/>
    <p:sldLayoutId id="2147483759" r:id="rId6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72C6"/>
          </a:solidFill>
          <a:latin typeface="+mj-lt"/>
          <a:ea typeface="ＭＳ Ｐゴシック" charset="0"/>
          <a:cs typeface="Genev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72C6"/>
          </a:solidFill>
          <a:latin typeface="Arial" charset="0"/>
          <a:ea typeface="ＭＳ Ｐゴシック" charset="0"/>
          <a:cs typeface="Genev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72C6"/>
          </a:solidFill>
          <a:latin typeface="Arial" charset="0"/>
          <a:ea typeface="ＭＳ Ｐゴシック" charset="0"/>
          <a:cs typeface="Genev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72C6"/>
          </a:solidFill>
          <a:latin typeface="Arial" charset="0"/>
          <a:ea typeface="ＭＳ Ｐゴシック" charset="0"/>
          <a:cs typeface="Genev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72C6"/>
          </a:solidFill>
          <a:latin typeface="Arial" charset="0"/>
          <a:ea typeface="ＭＳ Ｐゴシック" charset="0"/>
          <a:cs typeface="Geneva" charset="0"/>
        </a:defRPr>
      </a:lvl5pPr>
      <a:lvl6pPr marL="457127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Geneva" charset="0"/>
        </a:defRPr>
      </a:lvl6pPr>
      <a:lvl7pPr marL="914254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Geneva" charset="0"/>
        </a:defRPr>
      </a:lvl7pPr>
      <a:lvl8pPr marL="1371381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Geneva" charset="0"/>
        </a:defRPr>
      </a:lvl8pPr>
      <a:lvl9pPr marL="1828508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Geneva" charset="0"/>
        </a:defRPr>
      </a:lvl9pPr>
    </p:titleStyle>
    <p:bodyStyle>
      <a:lvl1pPr marL="342845" indent="-342845" algn="l" rtl="0" eaLnBrk="0" fontAlgn="base" hangingPunct="0">
        <a:spcBef>
          <a:spcPct val="20000"/>
        </a:spcBef>
        <a:spcAft>
          <a:spcPct val="0"/>
        </a:spcAft>
        <a:defRPr sz="3200">
          <a:solidFill>
            <a:srgbClr val="0072C6"/>
          </a:solidFill>
          <a:latin typeface="+mn-lt"/>
          <a:ea typeface="ＭＳ Ｐゴシック" charset="0"/>
          <a:cs typeface="Geneva" charset="0"/>
        </a:defRPr>
      </a:lvl1pPr>
      <a:lvl2pPr marL="742831" indent="-285705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400">
          <a:solidFill>
            <a:srgbClr val="0072C6"/>
          </a:solidFill>
          <a:latin typeface="+mn-lt"/>
          <a:ea typeface="+mn-ea"/>
          <a:cs typeface="Geneva" charset="0"/>
        </a:defRPr>
      </a:lvl2pPr>
      <a:lvl3pPr marL="1142818" indent="-2285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72C6"/>
          </a:solidFill>
          <a:latin typeface="+mn-lt"/>
          <a:ea typeface="+mn-ea"/>
          <a:cs typeface="Geneva" charset="0"/>
        </a:defRPr>
      </a:lvl3pPr>
      <a:lvl4pPr marL="1599945" indent="-228563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1600">
          <a:solidFill>
            <a:srgbClr val="0072C6"/>
          </a:solidFill>
          <a:latin typeface="+mn-lt"/>
          <a:ea typeface="+mn-ea"/>
          <a:cs typeface="Geneva" charset="0"/>
        </a:defRPr>
      </a:lvl4pPr>
      <a:lvl5pPr marL="2057071" indent="-228563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72C6"/>
          </a:solidFill>
          <a:latin typeface="+mn-lt"/>
          <a:ea typeface="+mn-ea"/>
          <a:cs typeface="Geneva" charset="0"/>
        </a:defRPr>
      </a:lvl5pPr>
      <a:lvl6pPr marL="2514198" indent="-228563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6pPr>
      <a:lvl7pPr marL="2971326" indent="-228563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7pPr>
      <a:lvl8pPr marL="3428452" indent="-228563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8pPr>
      <a:lvl9pPr marL="3885579" indent="-228563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7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4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81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08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35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62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89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16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449264" y="374386"/>
            <a:ext cx="8277225" cy="825500"/>
          </a:xfrm>
          <a:prstGeom prst="roundRect">
            <a:avLst>
              <a:gd name="adj" fmla="val 7213"/>
            </a:avLst>
          </a:prstGeom>
          <a:solidFill>
            <a:srgbClr val="5F28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endParaRPr lang="en-US" altLang="en-US" sz="2000" dirty="0" smtClean="0">
              <a:solidFill>
                <a:srgbClr val="000000"/>
              </a:solidFill>
              <a:cs typeface="ＭＳ Ｐゴシック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47701" y="404813"/>
            <a:ext cx="5578475" cy="755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1" y="1498865"/>
            <a:ext cx="7737475" cy="3598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21488" y="520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750">
                <a:solidFill>
                  <a:srgbClr val="5F2861"/>
                </a:solidFill>
                <a:ea typeface="ＭＳ Ｐゴシック" charset="-128"/>
              </a:defRPr>
            </a:lvl1pPr>
          </a:lstStyle>
          <a:p>
            <a:fld id="{A301C518-92DE-524F-B85F-7AEE95C5EC4C}" type="slidenum">
              <a:rPr lang="en-US" altLang="x-none" smtClean="0">
                <a:latin typeface="Arial" charset="0"/>
                <a:cs typeface="ＭＳ Ｐゴシック"/>
              </a:rPr>
              <a:pPr/>
              <a:t>‹#›</a:t>
            </a:fld>
            <a:endParaRPr lang="en-US" altLang="x-none" sz="1167" smtClean="0">
              <a:solidFill>
                <a:srgbClr val="6D2E69"/>
              </a:solidFill>
              <a:latin typeface="Arial" charset="0"/>
              <a:cs typeface="ＭＳ Ｐゴシック"/>
            </a:endParaRP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 flipH="1">
            <a:off x="449264" y="5421313"/>
            <a:ext cx="8277225" cy="0"/>
          </a:xfrm>
          <a:prstGeom prst="line">
            <a:avLst/>
          </a:prstGeom>
          <a:noFill/>
          <a:ln w="12700">
            <a:solidFill>
              <a:srgbClr val="5F286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 smtClean="0">
              <a:solidFill>
                <a:srgbClr val="000000"/>
              </a:solidFill>
              <a:latin typeface="Arial" charset="0"/>
              <a:ea typeface="ヒラギノ角ゴ Pro W3" charset="-128"/>
              <a:cs typeface="ＭＳ Ｐゴシック"/>
            </a:endParaRPr>
          </a:p>
        </p:txBody>
      </p:sp>
      <p:pic>
        <p:nvPicPr>
          <p:cNvPr id="1031" name="Picture 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266"/>
          <a:stretch>
            <a:fillRect/>
          </a:stretch>
        </p:blipFill>
        <p:spPr bwMode="auto">
          <a:xfrm>
            <a:off x="6530976" y="517261"/>
            <a:ext cx="1997075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935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167">
          <a:solidFill>
            <a:schemeClr val="bg1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167">
          <a:solidFill>
            <a:schemeClr val="bg1"/>
          </a:solidFill>
          <a:latin typeface="Arial" charset="0"/>
          <a:ea typeface="ＭＳ Ｐゴシック" pitchFamily="34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167">
          <a:solidFill>
            <a:schemeClr val="bg1"/>
          </a:solidFill>
          <a:latin typeface="Arial" charset="0"/>
          <a:ea typeface="ＭＳ Ｐゴシック" pitchFamily="34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167">
          <a:solidFill>
            <a:schemeClr val="bg1"/>
          </a:solidFill>
          <a:latin typeface="Arial" charset="0"/>
          <a:ea typeface="ＭＳ Ｐゴシック" pitchFamily="34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167">
          <a:solidFill>
            <a:schemeClr val="bg1"/>
          </a:solidFill>
          <a:latin typeface="Arial" charset="0"/>
          <a:ea typeface="ＭＳ Ｐゴシック" pitchFamily="34" charset="-128"/>
          <a:cs typeface="ＭＳ Ｐゴシック" charset="0"/>
        </a:defRPr>
      </a:lvl5pPr>
      <a:lvl6pPr marL="380985" algn="l" rtl="0" fontAlgn="base">
        <a:lnSpc>
          <a:spcPct val="85000"/>
        </a:lnSpc>
        <a:spcBef>
          <a:spcPct val="0"/>
        </a:spcBef>
        <a:spcAft>
          <a:spcPct val="0"/>
        </a:spcAft>
        <a:defRPr sz="21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6pPr>
      <a:lvl7pPr marL="761970" algn="l" rtl="0" fontAlgn="base">
        <a:lnSpc>
          <a:spcPct val="85000"/>
        </a:lnSpc>
        <a:spcBef>
          <a:spcPct val="0"/>
        </a:spcBef>
        <a:spcAft>
          <a:spcPct val="0"/>
        </a:spcAft>
        <a:defRPr sz="21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7pPr>
      <a:lvl8pPr marL="1142954" algn="l" rtl="0" fontAlgn="base">
        <a:lnSpc>
          <a:spcPct val="85000"/>
        </a:lnSpc>
        <a:spcBef>
          <a:spcPct val="0"/>
        </a:spcBef>
        <a:spcAft>
          <a:spcPct val="0"/>
        </a:spcAft>
        <a:defRPr sz="21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8pPr>
      <a:lvl9pPr marL="1523939" algn="l" rtl="0" fontAlgn="base">
        <a:lnSpc>
          <a:spcPct val="85000"/>
        </a:lnSpc>
        <a:spcBef>
          <a:spcPct val="0"/>
        </a:spcBef>
        <a:spcAft>
          <a:spcPct val="0"/>
        </a:spcAft>
        <a:defRPr sz="21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285739" indent="-285739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5F2861"/>
        </a:buClr>
        <a:buSzPct val="120000"/>
        <a:tabLst>
          <a:tab pos="218273" algn="l"/>
        </a:tabLst>
        <a:defRPr sz="1667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583383" indent="-215627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5F2861"/>
        </a:buClr>
        <a:buSzPct val="120000"/>
        <a:buChar char="•"/>
        <a:tabLst>
          <a:tab pos="218273" algn="l"/>
        </a:tabLst>
        <a:defRPr sz="1667">
          <a:solidFill>
            <a:schemeClr val="tx1"/>
          </a:solidFill>
          <a:latin typeface="+mn-lt"/>
          <a:ea typeface="ＭＳ Ｐゴシック" pitchFamily="34" charset="-128"/>
        </a:defRPr>
      </a:lvl2pPr>
      <a:lvl3pPr marL="968336" indent="-23547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Font typeface="Arial" charset="0"/>
        <a:buChar char="-"/>
        <a:tabLst>
          <a:tab pos="218273" algn="l"/>
        </a:tabLst>
        <a:defRPr sz="1667">
          <a:solidFill>
            <a:schemeClr val="tx1"/>
          </a:solidFill>
          <a:latin typeface="+mn-lt"/>
          <a:ea typeface="ＭＳ Ｐゴシック" pitchFamily="34" charset="-128"/>
        </a:defRPr>
      </a:lvl3pPr>
      <a:lvl4pPr marL="1355936" indent="-238115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Font typeface="Wingdings 2" charset="2"/>
        <a:buChar char=""/>
        <a:tabLst>
          <a:tab pos="218273" algn="l"/>
        </a:tabLst>
        <a:defRPr sz="1667">
          <a:solidFill>
            <a:schemeClr val="tx1"/>
          </a:solidFill>
          <a:latin typeface="+mn-lt"/>
          <a:ea typeface="ＭＳ Ｐゴシック" pitchFamily="34" charset="-128"/>
        </a:defRPr>
      </a:lvl4pPr>
      <a:lvl5pPr marL="1739566" indent="-234147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Font typeface="Wingdings 2" charset="2"/>
        <a:buChar char=""/>
        <a:tabLst>
          <a:tab pos="218273" algn="l"/>
        </a:tabLst>
        <a:defRPr sz="1667">
          <a:solidFill>
            <a:schemeClr val="tx1"/>
          </a:solidFill>
          <a:latin typeface="+mn-lt"/>
          <a:ea typeface="ＭＳ Ｐゴシック" pitchFamily="34" charset="-128"/>
        </a:defRPr>
      </a:lvl5pPr>
      <a:lvl6pPr marL="2120551" indent="-234147" algn="l" rtl="0" fontAlgn="base">
        <a:lnSpc>
          <a:spcPct val="90000"/>
        </a:lnSpc>
        <a:spcBef>
          <a:spcPct val="50000"/>
        </a:spcBef>
        <a:spcAft>
          <a:spcPct val="0"/>
        </a:spcAft>
        <a:buFont typeface="Wingdings 2" charset="0"/>
        <a:buChar char=""/>
        <a:tabLst>
          <a:tab pos="218273" algn="l"/>
        </a:tabLst>
        <a:defRPr sz="1667">
          <a:solidFill>
            <a:schemeClr val="tx1"/>
          </a:solidFill>
          <a:latin typeface="+mn-lt"/>
          <a:ea typeface="+mn-ea"/>
        </a:defRPr>
      </a:lvl6pPr>
      <a:lvl7pPr marL="2501536" indent="-234147" algn="l" rtl="0" fontAlgn="base">
        <a:lnSpc>
          <a:spcPct val="90000"/>
        </a:lnSpc>
        <a:spcBef>
          <a:spcPct val="50000"/>
        </a:spcBef>
        <a:spcAft>
          <a:spcPct val="0"/>
        </a:spcAft>
        <a:buFont typeface="Wingdings 2" charset="0"/>
        <a:buChar char=""/>
        <a:tabLst>
          <a:tab pos="218273" algn="l"/>
        </a:tabLst>
        <a:defRPr sz="1667">
          <a:solidFill>
            <a:schemeClr val="tx1"/>
          </a:solidFill>
          <a:latin typeface="+mn-lt"/>
          <a:ea typeface="+mn-ea"/>
        </a:defRPr>
      </a:lvl7pPr>
      <a:lvl8pPr marL="2882521" indent="-234147" algn="l" rtl="0" fontAlgn="base">
        <a:lnSpc>
          <a:spcPct val="90000"/>
        </a:lnSpc>
        <a:spcBef>
          <a:spcPct val="50000"/>
        </a:spcBef>
        <a:spcAft>
          <a:spcPct val="0"/>
        </a:spcAft>
        <a:buFont typeface="Wingdings 2" charset="0"/>
        <a:buChar char=""/>
        <a:tabLst>
          <a:tab pos="218273" algn="l"/>
        </a:tabLst>
        <a:defRPr sz="1667">
          <a:solidFill>
            <a:schemeClr val="tx1"/>
          </a:solidFill>
          <a:latin typeface="+mn-lt"/>
          <a:ea typeface="+mn-ea"/>
        </a:defRPr>
      </a:lvl8pPr>
      <a:lvl9pPr marL="3263505" indent="-234147" algn="l" rtl="0" fontAlgn="base">
        <a:lnSpc>
          <a:spcPct val="90000"/>
        </a:lnSpc>
        <a:spcBef>
          <a:spcPct val="50000"/>
        </a:spcBef>
        <a:spcAft>
          <a:spcPct val="0"/>
        </a:spcAft>
        <a:buFont typeface="Wingdings 2" charset="0"/>
        <a:buChar char=""/>
        <a:tabLst>
          <a:tab pos="218273" algn="l"/>
        </a:tabLst>
        <a:defRPr sz="1667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3850" y="2337048"/>
            <a:ext cx="8382000" cy="952500"/>
          </a:xfrm>
        </p:spPr>
        <p:txBody>
          <a:bodyPr/>
          <a:lstStyle/>
          <a:p>
            <a:pPr eaLnBrk="1" hangingPunct="1">
              <a:defRPr/>
            </a:pPr>
            <a:r>
              <a:rPr lang="en-GB" sz="3600" dirty="0" smtClean="0">
                <a:latin typeface="Calibri" panose="020F0502020204030204" pitchFamily="34" charset="0"/>
              </a:rPr>
              <a:t>‘Patients first’</a:t>
            </a:r>
            <a:endParaRPr lang="en-GB" sz="3600" dirty="0"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721596"/>
            <a:ext cx="8382000" cy="1079500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dirty="0" smtClean="0">
                <a:latin typeface="Calibri" panose="020F0502020204030204" pitchFamily="34" charset="0"/>
                <a:ea typeface="+mn-ea"/>
                <a:cs typeface="+mn-cs"/>
              </a:rPr>
              <a:t>Garrett Emmerson, Chief Executive Officer</a:t>
            </a:r>
          </a:p>
          <a:p>
            <a:pPr eaLnBrk="1" hangingPunct="1">
              <a:defRPr/>
            </a:pPr>
            <a:r>
              <a:rPr lang="en-GB" sz="2400" dirty="0">
                <a:latin typeface="Calibri" panose="020F0502020204030204" pitchFamily="34" charset="0"/>
              </a:rPr>
              <a:t>29 June 2017</a:t>
            </a:r>
          </a:p>
          <a:p>
            <a:pPr eaLnBrk="1" hangingPunct="1">
              <a:defRPr/>
            </a:pPr>
            <a:endParaRPr lang="en-GB" sz="2400" dirty="0" smtClean="0"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3939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0825" y="0"/>
            <a:ext cx="8641655" cy="697260"/>
          </a:xfrm>
        </p:spPr>
        <p:txBody>
          <a:bodyPr/>
          <a:lstStyle/>
          <a:p>
            <a:r>
              <a:rPr lang="en-GB" sz="3200" dirty="0" smtClean="0">
                <a:latin typeface="Calibri" panose="020F0502020204030204" pitchFamily="34" charset="0"/>
              </a:rPr>
              <a:t>Going forward on safety, we are committed to: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41276"/>
            <a:ext cx="8382000" cy="387868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Calibri" panose="020F0502020204030204" pitchFamily="34" charset="0"/>
              </a:rPr>
              <a:t>Further improving mandatory and statutory training rates across the Trust, protected time for training, supported by reliable and accurate reporting mechanisms – providing assurance that all staff have the skills to do their job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Calibri" panose="020F0502020204030204" pitchFamily="34" charset="0"/>
              </a:rPr>
              <a:t>Ensuring staff are aware of the requirements to report all incidents, to enable continuous learning and improvements for patients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Calibri" panose="020F0502020204030204" pitchFamily="34" charset="0"/>
              </a:rPr>
              <a:t>Continue to strengthen medicines management by introducing secure drug rooms to improve security across sectors – making sure medicines are always available for our patients when they are needed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Calibri" panose="020F0502020204030204" pitchFamily="34" charset="0"/>
              </a:rPr>
              <a:t>Providing staff with handheld devices to enable real-time audits of essential equipment on vehicles to ensure ready availability when treating patients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Calibri" panose="020F0502020204030204" pitchFamily="34" charset="0"/>
              </a:rPr>
              <a:t>Continuing to work with NHS partners to reduce delays in hospital handovers to reduce demand and speedier access to care for patients.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/>
              <a:pPr algn="ctr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4931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0825" y="0"/>
            <a:ext cx="8713788" cy="697260"/>
          </a:xfrm>
        </p:spPr>
        <p:txBody>
          <a:bodyPr/>
          <a:lstStyle/>
          <a:p>
            <a:r>
              <a:rPr lang="en-GB" sz="3200" dirty="0" smtClean="0">
                <a:latin typeface="Calibri" panose="020F0502020204030204" pitchFamily="34" charset="0"/>
              </a:rPr>
              <a:t>2. Effective Domain</a:t>
            </a:r>
            <a:endParaRPr lang="en-GB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/>
              <a:pPr algn="ctr"/>
              <a:t>11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50825" y="985292"/>
            <a:ext cx="3816746" cy="403244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400" b="1" kern="1200" dirty="0">
                <a:solidFill>
                  <a:srgbClr val="606060"/>
                </a:solidFill>
                <a:latin typeface="Calibri" panose="020F0502020204030204" pitchFamily="34" charset="0"/>
                <a:ea typeface="Geneva"/>
                <a:cs typeface="+mn-cs"/>
              </a:rPr>
              <a:t>Since </a:t>
            </a:r>
            <a:r>
              <a:rPr lang="en-GB" sz="2400" b="1" kern="1200" dirty="0" smtClean="0">
                <a:solidFill>
                  <a:srgbClr val="606060"/>
                </a:solidFill>
                <a:latin typeface="Calibri" panose="020F0502020204030204" pitchFamily="34" charset="0"/>
                <a:ea typeface="Geneva"/>
                <a:cs typeface="+mn-cs"/>
              </a:rPr>
              <a:t>February, we have:</a:t>
            </a:r>
            <a:endParaRPr lang="en-GB" sz="2400" dirty="0" smtClean="0">
              <a:latin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endParaRPr lang="en-GB" sz="1600" dirty="0">
              <a:latin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>
                <a:latin typeface="Calibri" panose="020F0502020204030204" pitchFamily="34" charset="0"/>
              </a:rPr>
              <a:t>Performance targets</a:t>
            </a:r>
            <a:endParaRPr lang="en-GB" sz="2000" dirty="0" smtClean="0">
              <a:latin typeface="Calibri" panose="020F050202020403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 smtClean="0">
              <a:latin typeface="Calibri" panose="020F050202020403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Calibri" panose="020F0502020204030204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4067944" y="409228"/>
            <a:ext cx="4896296" cy="4547914"/>
          </a:xfrm>
          <a:prstGeom prst="wedgeRoundRectCallout">
            <a:avLst>
              <a:gd name="adj1" fmla="val -44672"/>
              <a:gd name="adj2" fmla="val -42053"/>
              <a:gd name="adj3" fmla="val 16667"/>
            </a:avLst>
          </a:prstGeom>
          <a:ln>
            <a:noFill/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Improved performance and are currently responding to 71.9% of (A8) emergency calls within target timescales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sz="800" b="0" i="0" u="none" strike="noStrike" cap="none" normalizeH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latin typeface="Calibri" panose="020F0502020204030204" pitchFamily="34" charset="0"/>
              <a:ea typeface="Geneva" charset="0"/>
            </a:endParaRP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Trajectories in place to hit 75% by October 2017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sz="800" dirty="0" smtClean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Geneva" charset="0"/>
            </a:endParaRP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Taken forward innovative pilot projects, including: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sz="8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Geneva" charset="0"/>
            </a:endParaRPr>
          </a:p>
          <a:p>
            <a:pPr marL="742877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A</a:t>
            </a: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mbulance ‘tethering’ project in North Central Sector</a:t>
            </a:r>
          </a:p>
          <a:p>
            <a:pPr lvl="1"/>
            <a:endParaRPr lang="en-GB" sz="800" dirty="0" smtClean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Geneva" charset="0"/>
            </a:endParaRPr>
          </a:p>
          <a:p>
            <a:pPr marL="742877" lvl="1" indent="-285750">
              <a:buFont typeface="Arial" panose="020B0604020202020204" pitchFamily="34" charset="0"/>
              <a:buChar char="•"/>
            </a:pPr>
            <a:r>
              <a:rPr kumimoji="0" lang="en-GB" sz="1600" b="0" i="0" u="none" strike="noStrike" cap="none" normalizeH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Geneva" charset="0"/>
              </a:rPr>
              <a:t>Fast Response Unit (FRU) end of shift pilot in South West Sector</a:t>
            </a:r>
          </a:p>
          <a:p>
            <a:pPr marL="742877" lvl="1" indent="-285750">
              <a:buFont typeface="Arial" panose="020B0604020202020204" pitchFamily="34" charset="0"/>
              <a:buChar char="•"/>
            </a:pPr>
            <a:endParaRPr kumimoji="0" lang="en-GB" sz="800" b="0" i="0" u="none" strike="noStrike" cap="none" normalizeH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latin typeface="Calibri" panose="020F0502020204030204" pitchFamily="34" charset="0"/>
              <a:ea typeface="Geneva" charset="0"/>
            </a:endParaRPr>
          </a:p>
          <a:p>
            <a:pPr lvl="1"/>
            <a:endParaRPr kumimoji="0" lang="en-GB" sz="800" b="0" i="0" u="none" strike="noStrike" cap="none" normalizeH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latin typeface="Calibri" panose="020F0502020204030204" pitchFamily="34" charset="0"/>
              <a:ea typeface="Geneva" charset="0"/>
            </a:endParaRP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sz="1600" dirty="0" smtClean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Geneva" charset="0"/>
            </a:endParaRPr>
          </a:p>
          <a:p>
            <a:pPr marL="742877" lvl="1" indent="-285750">
              <a:buFont typeface="Arial" panose="020B0604020202020204" pitchFamily="34" charset="0"/>
              <a:buChar char="•"/>
            </a:pPr>
            <a:endParaRPr kumimoji="0" lang="en-GB" sz="1600" b="0" i="0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ea typeface="Geneva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08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0825" y="0"/>
            <a:ext cx="8713788" cy="697260"/>
          </a:xfrm>
        </p:spPr>
        <p:txBody>
          <a:bodyPr/>
          <a:lstStyle/>
          <a:p>
            <a:r>
              <a:rPr lang="en-GB" sz="3200" dirty="0" smtClean="0">
                <a:latin typeface="Calibri" panose="020F0502020204030204" pitchFamily="34" charset="0"/>
              </a:rPr>
              <a:t>2. Effective Domain</a:t>
            </a:r>
            <a:endParaRPr lang="en-GB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/>
              <a:pPr algn="ctr"/>
              <a:t>12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50825" y="985292"/>
            <a:ext cx="3816746" cy="403244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400" b="1" kern="1200" dirty="0">
                <a:solidFill>
                  <a:srgbClr val="606060"/>
                </a:solidFill>
                <a:latin typeface="Calibri" panose="020F0502020204030204" pitchFamily="34" charset="0"/>
                <a:ea typeface="Geneva"/>
                <a:cs typeface="+mn-cs"/>
              </a:rPr>
              <a:t>Since </a:t>
            </a:r>
            <a:r>
              <a:rPr lang="en-GB" sz="2400" b="1" kern="1200" dirty="0" smtClean="0">
                <a:solidFill>
                  <a:srgbClr val="606060"/>
                </a:solidFill>
                <a:latin typeface="Calibri" panose="020F0502020204030204" pitchFamily="34" charset="0"/>
                <a:ea typeface="Geneva"/>
                <a:cs typeface="+mn-cs"/>
              </a:rPr>
              <a:t>February, we have:</a:t>
            </a:r>
            <a:endParaRPr lang="en-GB" sz="2400" dirty="0" smtClean="0">
              <a:latin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endParaRPr lang="en-GB" sz="1600" dirty="0">
              <a:latin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Performance targets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r>
              <a:rPr lang="en-GB" sz="1600" dirty="0">
                <a:latin typeface="Calibri" panose="020F0502020204030204" pitchFamily="34" charset="0"/>
              </a:rPr>
              <a:t>Mental </a:t>
            </a:r>
            <a:r>
              <a:rPr lang="en-GB" sz="1600" dirty="0" smtClean="0">
                <a:latin typeface="Calibri" panose="020F0502020204030204" pitchFamily="34" charset="0"/>
              </a:rPr>
              <a:t>Health</a:t>
            </a:r>
            <a:endParaRPr lang="en-GB" sz="1600" dirty="0">
              <a:latin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endParaRPr lang="en-GB" sz="1600" dirty="0" smtClean="0">
              <a:latin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endParaRPr lang="en-GB" sz="2000" dirty="0" smtClean="0">
              <a:latin typeface="Calibri" panose="020F050202020403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 smtClean="0">
              <a:latin typeface="Calibri" panose="020F050202020403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Calibri" panose="020F0502020204030204" pitchFamily="34" charset="0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4086947" y="1057300"/>
            <a:ext cx="4661517" cy="3384376"/>
          </a:xfrm>
          <a:prstGeom prst="wedgeRoundRectCallout">
            <a:avLst>
              <a:gd name="adj1" fmla="val -24027"/>
              <a:gd name="adj2" fmla="val 44459"/>
              <a:gd name="adj3" fmla="val 16667"/>
            </a:avLst>
          </a:prstGeom>
          <a:ln>
            <a:noFill/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latin typeface="Calibri" panose="020F0502020204030204" pitchFamily="34" charset="0"/>
              <a:ea typeface="Geneva" charset="0"/>
            </a:endParaRP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Geneva" charset="0"/>
              </a:rPr>
              <a:t>Mental Health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Geneva" charset="0"/>
              </a:rPr>
              <a:t> Nurses in place, continuing to deliver bespoke training to staff across the Trust, with 230 trained to date to increase understanding of Mental </a:t>
            </a:r>
            <a:r>
              <a:rPr lang="en-GB" sz="16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H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Geneva" charset="0"/>
              </a:rPr>
              <a:t>ealth Act and how to support patients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sz="1600" b="0" i="0" u="none" strike="noStrike" cap="none" normalizeH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latin typeface="Calibri" panose="020F0502020204030204" pitchFamily="34" charset="0"/>
              <a:ea typeface="Geneva" charset="0"/>
            </a:endParaRP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sz="1600" b="0" i="0" u="none" strike="noStrike" cap="none" normalizeH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Geneva" charset="0"/>
              </a:rPr>
              <a:t>Increased the number of Mental Health Nurses in </a:t>
            </a: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the Emergency Operations Centre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Geneva" charset="0"/>
              </a:rPr>
              <a:t> by 3 to 6  to increase the support to frontline staff in managin</a:t>
            </a: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g patients with mental health concerns</a:t>
            </a:r>
            <a:endParaRPr kumimoji="0" lang="en-GB" sz="1600" b="0" i="0" u="none" strike="noStrike" cap="none" normalizeH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latin typeface="Calibri" panose="020F0502020204030204" pitchFamily="34" charset="0"/>
              <a:ea typeface="Geneva" charset="0"/>
            </a:endParaRP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sz="1600" b="0" i="0" u="none" strike="noStrike" cap="none" normalizeH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latin typeface="Calibri" panose="020F0502020204030204" pitchFamily="34" charset="0"/>
              <a:ea typeface="Geneva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187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0824" y="56999"/>
            <a:ext cx="8641655" cy="697260"/>
          </a:xfrm>
        </p:spPr>
        <p:txBody>
          <a:bodyPr/>
          <a:lstStyle/>
          <a:p>
            <a:r>
              <a:rPr lang="en-GB" sz="3200" dirty="0" smtClean="0">
                <a:latin typeface="Calibri" panose="020F0502020204030204" pitchFamily="34" charset="0"/>
              </a:rPr>
              <a:t>Going forward for effective, we are committed to: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0824" y="1201316"/>
            <a:ext cx="8641655" cy="3492500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alibri" panose="020F0502020204030204" pitchFamily="34" charset="0"/>
              </a:rPr>
              <a:t>Reducing our Job </a:t>
            </a:r>
            <a:r>
              <a:rPr lang="en-GB" sz="2000" dirty="0">
                <a:latin typeface="Calibri" panose="020F0502020204030204" pitchFamily="34" charset="0"/>
              </a:rPr>
              <a:t>C</a:t>
            </a:r>
            <a:r>
              <a:rPr lang="en-GB" sz="2000" dirty="0" smtClean="0">
                <a:latin typeface="Calibri" panose="020F0502020204030204" pitchFamily="34" charset="0"/>
              </a:rPr>
              <a:t>ycle </a:t>
            </a:r>
            <a:r>
              <a:rPr lang="en-GB" sz="2000" dirty="0">
                <a:latin typeface="Calibri" panose="020F0502020204030204" pitchFamily="34" charset="0"/>
              </a:rPr>
              <a:t>T</a:t>
            </a:r>
            <a:r>
              <a:rPr lang="en-GB" sz="2000" dirty="0" smtClean="0">
                <a:latin typeface="Calibri" panose="020F0502020204030204" pitchFamily="34" charset="0"/>
              </a:rPr>
              <a:t>ime (JCT) by 7 minutes </a:t>
            </a:r>
            <a:r>
              <a:rPr lang="en-GB" sz="20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by end of March 2018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</a:rPr>
              <a:t>Implementing a new </a:t>
            </a:r>
            <a:r>
              <a:rPr lang="en-GB" sz="2000" dirty="0" smtClean="0">
                <a:latin typeface="Calibri" panose="020F0502020204030204" pitchFamily="34" charset="0"/>
              </a:rPr>
              <a:t>system to improve number of rest </a:t>
            </a:r>
            <a:r>
              <a:rPr lang="en-GB" sz="2000" dirty="0">
                <a:latin typeface="Calibri" panose="020F0502020204030204" pitchFamily="34" charset="0"/>
              </a:rPr>
              <a:t>breaks </a:t>
            </a:r>
            <a:r>
              <a:rPr lang="en-GB" sz="2000" dirty="0" smtClean="0">
                <a:latin typeface="Calibri" panose="020F0502020204030204" pitchFamily="34" charset="0"/>
              </a:rPr>
              <a:t>given from July 2017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</a:rPr>
              <a:t>Working </a:t>
            </a:r>
            <a:r>
              <a:rPr lang="en-GB" sz="2000" dirty="0" smtClean="0">
                <a:latin typeface="Calibri" panose="020F0502020204030204" pitchFamily="34" charset="0"/>
              </a:rPr>
              <a:t> jointly with </a:t>
            </a:r>
            <a:r>
              <a:rPr lang="en-GB" sz="2000" dirty="0">
                <a:latin typeface="Calibri" panose="020F0502020204030204" pitchFamily="34" charset="0"/>
              </a:rPr>
              <a:t>the Commissioners and </a:t>
            </a:r>
            <a:r>
              <a:rPr lang="en-GB" sz="2000" dirty="0" smtClean="0">
                <a:latin typeface="Calibri" panose="020F0502020204030204" pitchFamily="34" charset="0"/>
              </a:rPr>
              <a:t>STPs </a:t>
            </a:r>
            <a:r>
              <a:rPr lang="en-GB" sz="2000" dirty="0">
                <a:latin typeface="Calibri" panose="020F0502020204030204" pitchFamily="34" charset="0"/>
              </a:rPr>
              <a:t>to deliver the 2% reduction in </a:t>
            </a:r>
            <a:r>
              <a:rPr lang="en-GB" sz="2000" dirty="0" smtClean="0">
                <a:latin typeface="Calibri" panose="020F0502020204030204" pitchFamily="34" charset="0"/>
              </a:rPr>
              <a:t>demand</a:t>
            </a:r>
            <a:endParaRPr lang="en-GB" sz="2000" dirty="0">
              <a:latin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alibri" panose="020F0502020204030204" pitchFamily="34" charset="0"/>
              </a:rPr>
              <a:t>Planning and preparing for the changes to national standards for the ambulance service to further improve the response to our sickest patients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alibri" panose="020F0502020204030204" pitchFamily="34" charset="0"/>
              </a:rPr>
              <a:t>Improving our approach to managing the health and wellbeing of our staff across all areas of the Trust, which is fair consistent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endParaRPr lang="en-GB" sz="180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>
                <a:solidFill>
                  <a:srgbClr val="FFFFFF"/>
                </a:solidFill>
              </a:rPr>
              <a:pPr algn="ctr"/>
              <a:t>13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71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0452" y="0"/>
            <a:ext cx="8713788" cy="697260"/>
          </a:xfrm>
        </p:spPr>
        <p:txBody>
          <a:bodyPr/>
          <a:lstStyle/>
          <a:p>
            <a:r>
              <a:rPr lang="en-GB" sz="3200" dirty="0" smtClean="0">
                <a:latin typeface="Calibri" panose="020F0502020204030204" pitchFamily="34" charset="0"/>
              </a:rPr>
              <a:t>3. Caring Domain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/>
              <a:pPr algn="ctr"/>
              <a:t>14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50453" y="1057300"/>
            <a:ext cx="4033515" cy="396044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</a:pPr>
            <a:r>
              <a:rPr lang="en-GB" sz="2000" i="1" dirty="0" smtClean="0">
                <a:latin typeface="Calibri" panose="020F0502020204030204" pitchFamily="34" charset="0"/>
              </a:rPr>
              <a:t>We are pleased that our staff have been recognised as being outstanding for the care they provide for our patients.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endParaRPr lang="en-GB" sz="800" i="1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400" b="1" kern="1200" dirty="0">
                <a:solidFill>
                  <a:srgbClr val="606060"/>
                </a:solidFill>
                <a:latin typeface="Calibri" panose="020F0502020204030204" pitchFamily="34" charset="0"/>
                <a:ea typeface="Geneva"/>
                <a:cs typeface="+mn-cs"/>
              </a:rPr>
              <a:t>Since </a:t>
            </a:r>
            <a:r>
              <a:rPr lang="en-GB" sz="2400" b="1" kern="1200" dirty="0" smtClean="0">
                <a:solidFill>
                  <a:srgbClr val="606060"/>
                </a:solidFill>
                <a:latin typeface="Calibri" panose="020F0502020204030204" pitchFamily="34" charset="0"/>
                <a:ea typeface="Geneva"/>
                <a:cs typeface="+mn-cs"/>
              </a:rPr>
              <a:t>February, </a:t>
            </a:r>
            <a:r>
              <a:rPr lang="en-GB" sz="2400" b="1" kern="1200" dirty="0">
                <a:solidFill>
                  <a:srgbClr val="606060"/>
                </a:solidFill>
                <a:latin typeface="Calibri" panose="020F0502020204030204" pitchFamily="34" charset="0"/>
                <a:ea typeface="Geneva"/>
                <a:cs typeface="+mn-cs"/>
              </a:rPr>
              <a:t>we have</a:t>
            </a:r>
            <a:r>
              <a:rPr lang="en-GB" sz="2400" b="1" kern="1200" dirty="0" smtClean="0">
                <a:solidFill>
                  <a:srgbClr val="606060"/>
                </a:solidFill>
                <a:latin typeface="Calibri" panose="020F0502020204030204" pitchFamily="34" charset="0"/>
                <a:ea typeface="Geneva"/>
                <a:cs typeface="+mn-cs"/>
              </a:rPr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1600" kern="1200" dirty="0" smtClean="0">
              <a:solidFill>
                <a:srgbClr val="606060"/>
              </a:solidFill>
              <a:latin typeface="Calibri" panose="020F0502020204030204" pitchFamily="34" charset="0"/>
              <a:ea typeface="Geneva"/>
              <a:cs typeface="+mn-cs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600" kern="1200" dirty="0" smtClean="0">
                <a:solidFill>
                  <a:schemeClr val="accent1"/>
                </a:solidFill>
                <a:latin typeface="Calibri" panose="020F0502020204030204" pitchFamily="34" charset="0"/>
                <a:ea typeface="Geneva"/>
                <a:cs typeface="+mn-cs"/>
              </a:rPr>
              <a:t>Further improving patient focus </a:t>
            </a:r>
            <a:r>
              <a:rPr lang="en-GB" sz="2400" kern="1200" dirty="0" smtClean="0">
                <a:solidFill>
                  <a:schemeClr val="accent1"/>
                </a:solidFill>
                <a:latin typeface="Calibri" panose="020F0502020204030204" pitchFamily="34" charset="0"/>
                <a:ea typeface="Geneva"/>
                <a:cs typeface="+mn-cs"/>
              </a:rPr>
              <a:t> </a:t>
            </a:r>
            <a:endParaRPr lang="en-GB" sz="2400" dirty="0">
              <a:solidFill>
                <a:schemeClr val="accent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r>
              <a:rPr lang="en-GB" sz="2000" i="1" dirty="0" smtClean="0">
                <a:latin typeface="Calibri" panose="020F0502020204030204" pitchFamily="34" charset="0"/>
              </a:rPr>
              <a:t> </a:t>
            </a:r>
            <a:endParaRPr lang="en-GB" sz="2000" dirty="0" smtClean="0">
              <a:latin typeface="Calibri" panose="020F050202020403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 smtClean="0">
              <a:latin typeface="Calibri" panose="020F050202020403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Calibri" panose="020F0502020204030204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4355976" y="1070502"/>
            <a:ext cx="4539739" cy="3731214"/>
          </a:xfrm>
          <a:prstGeom prst="wedgeRoundRectCallout">
            <a:avLst>
              <a:gd name="adj1" fmla="val -19773"/>
              <a:gd name="adj2" fmla="val 47496"/>
              <a:gd name="adj3" fmla="val 16667"/>
            </a:avLst>
          </a:prstGeom>
          <a:ln>
            <a:noFill/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Improved care given to patients in cardiac arrests with reductions in associated serious incidents from seven to zero currently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sz="800" dirty="0" smtClean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Geneva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Worked to increase our focus on patients </a:t>
            </a:r>
            <a:r>
              <a:rPr lang="en-GB" sz="16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‘from Trust Board to Frontline’ </a:t>
            </a: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by, for example, re-introducing Patient Stories </a:t>
            </a:r>
            <a:r>
              <a:rPr lang="en-GB" sz="16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at the </a:t>
            </a: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Board</a:t>
            </a:r>
          </a:p>
          <a:p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Introduced a new sector specific feedback mechanism for patients to increase responses and identify improvements</a:t>
            </a:r>
          </a:p>
          <a:p>
            <a:endParaRPr lang="en-GB" sz="800" dirty="0" smtClean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rPr>
              <a:t>Committed to working more closely with the Patients’ Forum to improve our feedback from complaints</a:t>
            </a:r>
            <a:endParaRPr lang="en-GB" sz="16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096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0452" y="0"/>
            <a:ext cx="8713788" cy="697260"/>
          </a:xfrm>
        </p:spPr>
        <p:txBody>
          <a:bodyPr/>
          <a:lstStyle/>
          <a:p>
            <a:r>
              <a:rPr lang="en-GB" sz="3200" dirty="0" smtClean="0">
                <a:latin typeface="Calibri" panose="020F0502020204030204" pitchFamily="34" charset="0"/>
              </a:rPr>
              <a:t>3. Caring Domain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/>
              <a:pPr algn="ctr"/>
              <a:t>15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50453" y="1057300"/>
            <a:ext cx="4033515" cy="396044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</a:pPr>
            <a:r>
              <a:rPr lang="en-GB" sz="2000" i="1" dirty="0" smtClean="0">
                <a:latin typeface="Calibri" panose="020F0502020204030204" pitchFamily="34" charset="0"/>
              </a:rPr>
              <a:t>We are pleased that our staff have been recognised as being outstanding for the care they provide for our patients.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endParaRPr lang="en-GB" sz="800" i="1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400" b="1" kern="1200" dirty="0">
                <a:solidFill>
                  <a:srgbClr val="606060"/>
                </a:solidFill>
                <a:latin typeface="Calibri" panose="020F0502020204030204" pitchFamily="34" charset="0"/>
                <a:ea typeface="Geneva"/>
                <a:cs typeface="+mn-cs"/>
              </a:rPr>
              <a:t>Since </a:t>
            </a:r>
            <a:r>
              <a:rPr lang="en-GB" sz="2400" b="1" kern="1200" dirty="0" smtClean="0">
                <a:solidFill>
                  <a:srgbClr val="606060"/>
                </a:solidFill>
                <a:latin typeface="Calibri" panose="020F0502020204030204" pitchFamily="34" charset="0"/>
                <a:ea typeface="Geneva"/>
                <a:cs typeface="+mn-cs"/>
              </a:rPr>
              <a:t>February, </a:t>
            </a:r>
            <a:r>
              <a:rPr lang="en-GB" sz="2400" b="1" kern="1200" dirty="0">
                <a:solidFill>
                  <a:srgbClr val="606060"/>
                </a:solidFill>
                <a:latin typeface="Calibri" panose="020F0502020204030204" pitchFamily="34" charset="0"/>
                <a:ea typeface="Geneva"/>
                <a:cs typeface="+mn-cs"/>
              </a:rPr>
              <a:t>we have</a:t>
            </a:r>
            <a:r>
              <a:rPr lang="en-GB" sz="2400" b="1" kern="1200" dirty="0" smtClean="0">
                <a:solidFill>
                  <a:srgbClr val="606060"/>
                </a:solidFill>
                <a:latin typeface="Calibri" panose="020F0502020204030204" pitchFamily="34" charset="0"/>
                <a:ea typeface="Geneva"/>
                <a:cs typeface="+mn-cs"/>
              </a:rPr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1600" kern="1200" dirty="0" smtClean="0">
              <a:solidFill>
                <a:srgbClr val="606060"/>
              </a:solidFill>
              <a:latin typeface="Calibri" panose="020F0502020204030204" pitchFamily="34" charset="0"/>
              <a:ea typeface="Geneva"/>
              <a:cs typeface="+mn-cs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6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+mn-cs"/>
              </a:rPr>
              <a:t>Further improving patient focus</a:t>
            </a:r>
            <a:endParaRPr lang="en-GB" sz="1600" kern="1200" dirty="0">
              <a:solidFill>
                <a:schemeClr val="tx1"/>
              </a:solidFill>
              <a:latin typeface="Calibri" panose="020F0502020204030204" pitchFamily="34" charset="0"/>
              <a:ea typeface="Geneva"/>
              <a:cs typeface="+mn-cs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600" kern="1200" dirty="0" smtClean="0">
                <a:solidFill>
                  <a:schemeClr val="accent1"/>
                </a:solidFill>
                <a:latin typeface="Calibri" panose="020F0502020204030204" pitchFamily="34" charset="0"/>
                <a:ea typeface="Geneva"/>
                <a:cs typeface="+mn-cs"/>
              </a:rPr>
              <a:t>Supporting our staff </a:t>
            </a:r>
            <a:r>
              <a:rPr lang="en-GB" sz="2400" kern="1200" dirty="0" smtClean="0">
                <a:solidFill>
                  <a:schemeClr val="accent1"/>
                </a:solidFill>
                <a:latin typeface="Calibri" panose="020F0502020204030204" pitchFamily="34" charset="0"/>
                <a:ea typeface="Geneva"/>
                <a:cs typeface="+mn-cs"/>
              </a:rPr>
              <a:t> </a:t>
            </a:r>
            <a:endParaRPr lang="en-GB" sz="2400" dirty="0">
              <a:solidFill>
                <a:schemeClr val="accent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r>
              <a:rPr lang="en-GB" sz="2000" i="1" dirty="0" smtClean="0">
                <a:latin typeface="Calibri" panose="020F0502020204030204" pitchFamily="34" charset="0"/>
              </a:rPr>
              <a:t> </a:t>
            </a:r>
            <a:endParaRPr lang="en-GB" sz="2000" dirty="0" smtClean="0">
              <a:latin typeface="Calibri" panose="020F050202020403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 smtClean="0">
              <a:latin typeface="Calibri" panose="020F050202020403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Calibri" panose="020F0502020204030204" pitchFamily="34" charset="0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4355976" y="913284"/>
            <a:ext cx="4293458" cy="3600400"/>
          </a:xfrm>
          <a:prstGeom prst="wedgeRoundRectCallout">
            <a:avLst>
              <a:gd name="adj1" fmla="val -21506"/>
              <a:gd name="adj2" fmla="val 50482"/>
              <a:gd name="adj3" fmla="val 16667"/>
            </a:avLst>
          </a:prstGeom>
          <a:ln>
            <a:noFill/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L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Geneva" charset="0"/>
              </a:rPr>
              <a:t>aunched the ‘RU OK?’ programme to </a:t>
            </a: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encourage staff to seek support and care for each other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sz="800" baseline="0" dirty="0" smtClean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Geneva" charset="0"/>
            </a:endParaRP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Geneva" charset="0"/>
              </a:rPr>
              <a:t>Provided specific support to staff involved in recent major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Geneva" charset="0"/>
              </a:rPr>
              <a:t> incidents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latin typeface="Calibri" panose="020F0502020204030204" pitchFamily="34" charset="0"/>
              <a:ea typeface="Geneva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Launched the third year of Mind’s mental health programme to support the emergency services consistently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800" dirty="0" smtClean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Geneva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P</a:t>
            </a: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rocured a new occupational health service to support the health and well-being of all of our staff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820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9535" y="121196"/>
            <a:ext cx="8632945" cy="697260"/>
          </a:xfrm>
        </p:spPr>
        <p:txBody>
          <a:bodyPr/>
          <a:lstStyle/>
          <a:p>
            <a:r>
              <a:rPr lang="en-GB" sz="3200" dirty="0" smtClean="0">
                <a:latin typeface="Calibri" panose="020F0502020204030204" pitchFamily="34" charset="0"/>
              </a:rPr>
              <a:t>Going forward for caring, we are committed to: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>
                <a:solidFill>
                  <a:srgbClr val="FFFFFF"/>
                </a:solidFill>
              </a:rPr>
              <a:pPr algn="ctr"/>
              <a:t>16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59534" y="1237208"/>
            <a:ext cx="8632946" cy="3492500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alibri" panose="020F0502020204030204" pitchFamily="34" charset="0"/>
              </a:rPr>
              <a:t>Continuing to build a culture of putting ‘Patients First’ by increasing the involvement of patients in the development of our services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alibri" panose="020F0502020204030204" pitchFamily="34" charset="0"/>
              </a:rPr>
              <a:t>Continuing to develop our ‘See and Treat’ and ‘Hear and Treat’ services to further improve the response and timeliness of treatment for our patients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alibri" panose="020F0502020204030204" pitchFamily="34" charset="0"/>
              </a:rPr>
              <a:t>Sharing our expertise in delivering outstanding care in the development of future Integrated Care Services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</a:rPr>
              <a:t>P</a:t>
            </a:r>
            <a:r>
              <a:rPr lang="en-GB" sz="2000" dirty="0" smtClean="0">
                <a:latin typeface="Calibri" panose="020F0502020204030204" pitchFamily="34" charset="0"/>
              </a:rPr>
              <a:t>laying a pro-active role in the further development of integrated urgent care across the capital, as </a:t>
            </a:r>
            <a:r>
              <a:rPr lang="en-GB" sz="2000" dirty="0">
                <a:latin typeface="Calibri" panose="020F0502020204030204" pitchFamily="34" charset="0"/>
              </a:rPr>
              <a:t>the only pan London NHS </a:t>
            </a:r>
            <a:r>
              <a:rPr lang="en-GB" sz="2000" dirty="0" smtClean="0">
                <a:latin typeface="Calibri" panose="020F0502020204030204" pitchFamily="34" charset="0"/>
              </a:rPr>
              <a:t>Trust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5814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0825" y="0"/>
            <a:ext cx="8713788" cy="697260"/>
          </a:xfrm>
        </p:spPr>
        <p:txBody>
          <a:bodyPr/>
          <a:lstStyle/>
          <a:p>
            <a:r>
              <a:rPr lang="en-GB" sz="3200" dirty="0" smtClean="0">
                <a:latin typeface="Calibri" panose="020F0502020204030204" pitchFamily="34" charset="0"/>
              </a:rPr>
              <a:t>4. Responsive Domain</a:t>
            </a:r>
            <a:endParaRPr lang="en-GB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/>
              <a:pPr algn="ctr"/>
              <a:t>17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50825" y="985292"/>
            <a:ext cx="4249167" cy="403244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400" b="1" kern="1200" dirty="0">
                <a:solidFill>
                  <a:srgbClr val="606060"/>
                </a:solidFill>
                <a:latin typeface="Calibri" panose="020F0502020204030204" pitchFamily="34" charset="0"/>
                <a:ea typeface="Geneva"/>
                <a:cs typeface="+mn-cs"/>
              </a:rPr>
              <a:t>Since </a:t>
            </a:r>
            <a:r>
              <a:rPr lang="en-GB" sz="2400" b="1" kern="1200" dirty="0" smtClean="0">
                <a:solidFill>
                  <a:srgbClr val="606060"/>
                </a:solidFill>
                <a:latin typeface="Calibri" panose="020F0502020204030204" pitchFamily="34" charset="0"/>
                <a:ea typeface="Geneva"/>
                <a:cs typeface="+mn-cs"/>
              </a:rPr>
              <a:t>February, we have:</a:t>
            </a:r>
            <a:endParaRPr lang="en-GB" sz="2400" b="1" dirty="0" smtClean="0">
              <a:latin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endParaRPr lang="en-GB" sz="1600" dirty="0">
              <a:latin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>
                <a:latin typeface="Calibri" panose="020F0502020204030204" pitchFamily="34" charset="0"/>
              </a:rPr>
              <a:t>Equality and Inclusion</a:t>
            </a:r>
            <a:endParaRPr lang="en-GB" sz="2000" dirty="0">
              <a:latin typeface="Calibri" panose="020F0502020204030204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4366925" y="553244"/>
            <a:ext cx="4597315" cy="4104456"/>
          </a:xfrm>
          <a:prstGeom prst="wedgeRoundRectCallout">
            <a:avLst>
              <a:gd name="adj1" fmla="val -40910"/>
              <a:gd name="adj2" fmla="val -48639"/>
              <a:gd name="adj3" fmla="val 16667"/>
            </a:avLst>
          </a:prstGeom>
          <a:ln>
            <a:noFill/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Held a solutions workshop with over 50 people from the Trust to refresh the Workforce Race Equality Standard (WRES) Action Plan 2017/18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Held listening events with the Chairman with over 50 staff to understand the BME experience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Proactively engaged in a ‘blue light’ collaboration project on inclusivity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Had our LGBT Forum Chair win NHS Inclusive Leader of the Year Award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Been cited in NHE journal March 2017 for best practice in relation to bullying and harassment</a:t>
            </a:r>
          </a:p>
        </p:txBody>
      </p:sp>
    </p:spTree>
    <p:extLst>
      <p:ext uri="{BB962C8B-B14F-4D97-AF65-F5344CB8AC3E}">
        <p14:creationId xmlns:p14="http://schemas.microsoft.com/office/powerpoint/2010/main" val="93299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0825" y="0"/>
            <a:ext cx="8713788" cy="697260"/>
          </a:xfrm>
        </p:spPr>
        <p:txBody>
          <a:bodyPr/>
          <a:lstStyle/>
          <a:p>
            <a:r>
              <a:rPr lang="en-GB" sz="3200" dirty="0" smtClean="0">
                <a:latin typeface="Calibri" panose="020F0502020204030204" pitchFamily="34" charset="0"/>
              </a:rPr>
              <a:t>4. Responsive Domain</a:t>
            </a:r>
            <a:endParaRPr lang="en-GB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/>
              <a:pPr algn="ctr"/>
              <a:t>18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50825" y="985292"/>
            <a:ext cx="4249167" cy="403244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400" b="1" kern="1200" dirty="0">
                <a:solidFill>
                  <a:srgbClr val="606060"/>
                </a:solidFill>
                <a:latin typeface="Calibri" panose="020F0502020204030204" pitchFamily="34" charset="0"/>
                <a:ea typeface="Geneva"/>
                <a:cs typeface="+mn-cs"/>
              </a:rPr>
              <a:t>Since </a:t>
            </a:r>
            <a:r>
              <a:rPr lang="en-GB" sz="2400" b="1" kern="1200" dirty="0" smtClean="0">
                <a:solidFill>
                  <a:srgbClr val="606060"/>
                </a:solidFill>
                <a:latin typeface="Calibri" panose="020F0502020204030204" pitchFamily="34" charset="0"/>
                <a:ea typeface="Geneva"/>
                <a:cs typeface="+mn-cs"/>
              </a:rPr>
              <a:t>February, we have:</a:t>
            </a:r>
            <a:endParaRPr lang="en-GB" sz="2400" b="1" dirty="0" smtClean="0">
              <a:latin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endParaRPr lang="en-GB" sz="1600" dirty="0">
              <a:latin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Equality and Inclusion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>
                <a:latin typeface="Calibri" panose="020F0502020204030204" pitchFamily="34" charset="0"/>
              </a:rPr>
              <a:t>Business Continuity</a:t>
            </a:r>
            <a:endParaRPr lang="en-GB" sz="2000" dirty="0">
              <a:latin typeface="Calibri" panose="020F0502020204030204" pitchFamily="34" charset="0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4283968" y="553244"/>
            <a:ext cx="4734153" cy="4032448"/>
          </a:xfrm>
          <a:prstGeom prst="wedgeRoundRectCallout">
            <a:avLst>
              <a:gd name="adj1" fmla="val -20178"/>
              <a:gd name="adj2" fmla="val 50188"/>
              <a:gd name="adj3" fmla="val 16667"/>
            </a:avLst>
          </a:prstGeom>
          <a:ln>
            <a:noFill/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Geneva" charset="0"/>
              </a:rPr>
              <a:t>Completed a review of CAD and begun</a:t>
            </a:r>
            <a:r>
              <a:rPr kumimoji="0" lang="en-GB" sz="1800" b="0" i="0" u="none" strike="noStrike" cap="none" normalizeH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Geneva" charset="0"/>
              </a:rPr>
              <a:t> implementing actions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sz="800" b="0" i="0" u="none" strike="noStrike" cap="none" normalizeH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latin typeface="Calibri" panose="020F0502020204030204" pitchFamily="34" charset="0"/>
              <a:ea typeface="Geneva" charset="0"/>
            </a:endParaRP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Geneva" charset="0"/>
              </a:rPr>
              <a:t>Completed initial Business Impact Assessments for all Directorates within the Trust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latin typeface="Calibri" panose="020F0502020204030204" pitchFamily="34" charset="0"/>
              <a:ea typeface="Geneva" charset="0"/>
            </a:endParaRP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18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Established a steering group to drive forward Business Continuity across the Trust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sz="800" dirty="0" smtClean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Geneva" charset="0"/>
            </a:endParaRPr>
          </a:p>
          <a:p>
            <a:pPr marL="283464" indent="-283464"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en-GB" sz="1800" dirty="0" smtClean="0">
                <a:solidFill>
                  <a:srgbClr val="606060"/>
                </a:solidFill>
                <a:latin typeface="Calibri"/>
              </a:rPr>
              <a:t>Undertaken, in light of recent events, a review of security and further strengthened arrangements at Waterloo </a:t>
            </a:r>
            <a:r>
              <a:rPr lang="en-GB" sz="1800" dirty="0">
                <a:solidFill>
                  <a:srgbClr val="606060"/>
                </a:solidFill>
                <a:latin typeface="Calibri"/>
              </a:rPr>
              <a:t>and </a:t>
            </a:r>
            <a:r>
              <a:rPr lang="en-GB" sz="1800" dirty="0" smtClean="0">
                <a:solidFill>
                  <a:srgbClr val="606060"/>
                </a:solidFill>
                <a:latin typeface="Calibri"/>
              </a:rPr>
              <a:t>Bow</a:t>
            </a:r>
            <a:endParaRPr lang="en-GB" sz="1800" dirty="0"/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sz="1600" b="0" i="0" u="none" strike="noStrike" cap="none" normalizeH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latin typeface="Calibri" panose="020F0502020204030204" pitchFamily="34" charset="0"/>
              <a:ea typeface="Geneva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494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3508" y="180020"/>
            <a:ext cx="8856984" cy="697260"/>
          </a:xfrm>
        </p:spPr>
        <p:txBody>
          <a:bodyPr/>
          <a:lstStyle/>
          <a:p>
            <a:r>
              <a:rPr lang="en-GB" sz="3200" dirty="0" smtClean="0">
                <a:latin typeface="Calibri" panose="020F0502020204030204" pitchFamily="34" charset="0"/>
              </a:rPr>
              <a:t>Going forward </a:t>
            </a:r>
            <a:r>
              <a:rPr lang="en-GB" sz="3200" smtClean="0">
                <a:latin typeface="Calibri" panose="020F0502020204030204" pitchFamily="34" charset="0"/>
              </a:rPr>
              <a:t>for responsive, </a:t>
            </a:r>
            <a:r>
              <a:rPr lang="en-GB" sz="3200" dirty="0" smtClean="0">
                <a:latin typeface="Calibri" panose="020F0502020204030204" pitchFamily="34" charset="0"/>
              </a:rPr>
              <a:t>we are committed to: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417340"/>
            <a:ext cx="8640960" cy="3024336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alibri" panose="020F0502020204030204" pitchFamily="34" charset="0"/>
              </a:rPr>
              <a:t>Ensuring that our workforce is truly representative of the community we serve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alibri" panose="020F0502020204030204" pitchFamily="34" charset="0"/>
              </a:rPr>
              <a:t>Increasing our recruitment across all London boroughs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alibri" panose="020F0502020204030204" pitchFamily="34" charset="0"/>
              </a:rPr>
              <a:t>Ensuring a consistent pan London Alternative Care Pathway platform exists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alibri" panose="020F0502020204030204" pitchFamily="34" charset="0"/>
              </a:rPr>
              <a:t>Using patient experience data to inform core skills training and service developments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alibri" panose="020F0502020204030204" pitchFamily="34" charset="0"/>
              </a:rPr>
              <a:t>Developing pan London pathways for specific patient groups; fallers, patients with mental </a:t>
            </a:r>
            <a:r>
              <a:rPr lang="en-GB" sz="2000" dirty="0">
                <a:latin typeface="Calibri" panose="020F0502020204030204" pitchFamily="34" charset="0"/>
              </a:rPr>
              <a:t>h</a:t>
            </a:r>
            <a:r>
              <a:rPr lang="en-GB" sz="2000" dirty="0" smtClean="0">
                <a:latin typeface="Calibri" panose="020F0502020204030204" pitchFamily="34" charset="0"/>
              </a:rPr>
              <a:t>ealth needs, urgent care referrals and end of life care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>
                <a:solidFill>
                  <a:srgbClr val="FFFFFF"/>
                </a:solidFill>
              </a:rPr>
              <a:pPr algn="ctr"/>
              <a:t>19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643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43451"/>
            <a:ext cx="8641655" cy="769833"/>
          </a:xfrm>
        </p:spPr>
        <p:txBody>
          <a:bodyPr/>
          <a:lstStyle/>
          <a:p>
            <a:r>
              <a:rPr lang="en-GB" sz="3200" dirty="0" smtClean="0">
                <a:latin typeface="Calibri" panose="020F0502020204030204" pitchFamily="34" charset="0"/>
              </a:rPr>
              <a:t>Our Care Quality </a:t>
            </a:r>
            <a:r>
              <a:rPr lang="en-GB" sz="3200" dirty="0">
                <a:latin typeface="Calibri" panose="020F0502020204030204" pitchFamily="34" charset="0"/>
              </a:rPr>
              <a:t>J</a:t>
            </a:r>
            <a:r>
              <a:rPr lang="en-GB" sz="3200" dirty="0" smtClean="0">
                <a:latin typeface="Calibri" panose="020F0502020204030204" pitchFamily="34" charset="0"/>
              </a:rPr>
              <a:t>ourney since 2015 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/>
              <a:pPr algn="ctr"/>
              <a:t>2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605421"/>
              </p:ext>
            </p:extLst>
          </p:nvPr>
        </p:nvGraphicFramePr>
        <p:xfrm>
          <a:off x="323528" y="1406801"/>
          <a:ext cx="8599050" cy="314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175"/>
                <a:gridCol w="1433175"/>
                <a:gridCol w="1433175"/>
                <a:gridCol w="1433175"/>
                <a:gridCol w="1433175"/>
                <a:gridCol w="1433175"/>
              </a:tblGrid>
              <a:tr h="57606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alibri" panose="020F0502020204030204" pitchFamily="34" charset="0"/>
                        </a:rPr>
                        <a:t>Safe</a:t>
                      </a:r>
                      <a:endParaRPr lang="en-GB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alibri" panose="020F0502020204030204" pitchFamily="34" charset="0"/>
                        </a:rPr>
                        <a:t>Caring</a:t>
                      </a:r>
                      <a:endParaRPr lang="en-GB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alibri" panose="020F0502020204030204" pitchFamily="34" charset="0"/>
                        </a:rPr>
                        <a:t>Effective</a:t>
                      </a:r>
                      <a:endParaRPr lang="en-GB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alibri" panose="020F0502020204030204" pitchFamily="34" charset="0"/>
                        </a:rPr>
                        <a:t>Responsive</a:t>
                      </a:r>
                      <a:endParaRPr lang="en-GB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Calibri" panose="020F0502020204030204" pitchFamily="34" charset="0"/>
                        </a:rPr>
                        <a:t>Well Led</a:t>
                      </a:r>
                      <a:endParaRPr lang="en-GB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641354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bg2"/>
                          </a:solidFill>
                          <a:latin typeface="Calibri" panose="020F0502020204030204" pitchFamily="34" charset="0"/>
                        </a:rPr>
                        <a:t>Outstanding</a:t>
                      </a:r>
                      <a:endParaRPr lang="en-GB" sz="1200" b="1" dirty="0">
                        <a:solidFill>
                          <a:schemeClr val="bg2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41354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bg2"/>
                          </a:solidFill>
                          <a:latin typeface="Calibri" panose="020F0502020204030204" pitchFamily="34" charset="0"/>
                        </a:rPr>
                        <a:t>Good</a:t>
                      </a:r>
                      <a:endParaRPr lang="en-GB" sz="1200" b="1" dirty="0">
                        <a:solidFill>
                          <a:schemeClr val="bg2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641354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bg2"/>
                          </a:solidFill>
                          <a:latin typeface="Calibri" panose="020F0502020204030204" pitchFamily="34" charset="0"/>
                        </a:rPr>
                        <a:t>Requires Improvement</a:t>
                      </a:r>
                      <a:endParaRPr lang="en-GB" sz="1200" b="1" dirty="0">
                        <a:solidFill>
                          <a:schemeClr val="bg2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41354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bg2"/>
                          </a:solidFill>
                          <a:latin typeface="Calibri" panose="020F0502020204030204" pitchFamily="34" charset="0"/>
                        </a:rPr>
                        <a:t>Inadequate</a:t>
                      </a:r>
                      <a:endParaRPr lang="en-GB" sz="1200" b="1" dirty="0">
                        <a:solidFill>
                          <a:schemeClr val="bg2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Oval 22"/>
          <p:cNvSpPr/>
          <p:nvPr/>
        </p:nvSpPr>
        <p:spPr>
          <a:xfrm>
            <a:off x="5082376" y="3367792"/>
            <a:ext cx="432000" cy="432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24" name="Oval 23"/>
          <p:cNvSpPr/>
          <p:nvPr/>
        </p:nvSpPr>
        <p:spPr>
          <a:xfrm>
            <a:off x="2195784" y="3361556"/>
            <a:ext cx="432000" cy="432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25" name="Oval 24"/>
          <p:cNvSpPr/>
          <p:nvPr/>
        </p:nvSpPr>
        <p:spPr>
          <a:xfrm>
            <a:off x="6520396" y="3364921"/>
            <a:ext cx="432000" cy="432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26" name="Oval 25"/>
          <p:cNvSpPr/>
          <p:nvPr/>
        </p:nvSpPr>
        <p:spPr>
          <a:xfrm>
            <a:off x="7958416" y="3361556"/>
            <a:ext cx="432000" cy="432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27" name="Oval 26"/>
          <p:cNvSpPr/>
          <p:nvPr/>
        </p:nvSpPr>
        <p:spPr>
          <a:xfrm>
            <a:off x="5082376" y="2713532"/>
            <a:ext cx="432000" cy="43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28" name="Oval 27"/>
          <p:cNvSpPr/>
          <p:nvPr/>
        </p:nvSpPr>
        <p:spPr>
          <a:xfrm>
            <a:off x="6520396" y="2714516"/>
            <a:ext cx="432000" cy="43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29" name="Oval 28"/>
          <p:cNvSpPr/>
          <p:nvPr/>
        </p:nvSpPr>
        <p:spPr>
          <a:xfrm>
            <a:off x="2195784" y="3993418"/>
            <a:ext cx="432000" cy="43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30" name="Oval 29"/>
          <p:cNvSpPr/>
          <p:nvPr/>
        </p:nvSpPr>
        <p:spPr>
          <a:xfrm>
            <a:off x="7958416" y="3993418"/>
            <a:ext cx="432000" cy="43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31" name="Oval 30"/>
          <p:cNvSpPr/>
          <p:nvPr/>
        </p:nvSpPr>
        <p:spPr>
          <a:xfrm>
            <a:off x="3633391" y="2716446"/>
            <a:ext cx="432000" cy="432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/>
          </a:p>
        </p:txBody>
      </p:sp>
      <p:sp>
        <p:nvSpPr>
          <p:cNvPr id="32" name="5-Point Star 31"/>
          <p:cNvSpPr/>
          <p:nvPr/>
        </p:nvSpPr>
        <p:spPr bwMode="auto">
          <a:xfrm>
            <a:off x="3563888" y="2030138"/>
            <a:ext cx="586944" cy="520080"/>
          </a:xfrm>
          <a:prstGeom prst="star5">
            <a:avLst>
              <a:gd name="adj" fmla="val 21019"/>
              <a:gd name="hf" fmla="val 105146"/>
              <a:gd name="vf" fmla="val 110557"/>
            </a:avLst>
          </a:prstGeom>
          <a:ln>
            <a:solidFill>
              <a:schemeClr val="tx2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Geneva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2843808" y="3577556"/>
            <a:ext cx="0" cy="63186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 flipV="1">
            <a:off x="4283968" y="2343126"/>
            <a:ext cx="0" cy="63186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/>
          <p:nvPr/>
        </p:nvCxnSpPr>
        <p:spPr bwMode="auto">
          <a:xfrm flipV="1">
            <a:off x="5724128" y="2929532"/>
            <a:ext cx="0" cy="63186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" name="Straight Arrow Connector 35"/>
          <p:cNvCxnSpPr/>
          <p:nvPr/>
        </p:nvCxnSpPr>
        <p:spPr bwMode="auto">
          <a:xfrm flipV="1">
            <a:off x="7164288" y="2945694"/>
            <a:ext cx="0" cy="63186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" name="Straight Arrow Connector 36"/>
          <p:cNvCxnSpPr/>
          <p:nvPr/>
        </p:nvCxnSpPr>
        <p:spPr bwMode="auto">
          <a:xfrm flipV="1">
            <a:off x="8604448" y="3603761"/>
            <a:ext cx="0" cy="63186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8" name="TextBox 37"/>
          <p:cNvSpPr txBox="1"/>
          <p:nvPr/>
        </p:nvSpPr>
        <p:spPr>
          <a:xfrm>
            <a:off x="3614111" y="2158342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2017</a:t>
            </a:r>
            <a:endParaRPr lang="en-GB" sz="12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164819" y="4071351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2015</a:t>
            </a:r>
            <a:endParaRPr lang="en-GB" sz="12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925411" y="407091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2015</a:t>
            </a:r>
            <a:endParaRPr lang="en-GB" sz="12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46348" y="3439056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2015</a:t>
            </a:r>
            <a:endParaRPr lang="en-GB" sz="12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486507" y="3439055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2015</a:t>
            </a:r>
            <a:endParaRPr lang="en-GB" sz="12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606213" y="2775561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2015</a:t>
            </a:r>
            <a:endParaRPr lang="en-GB" sz="12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70000" y="3441684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2017</a:t>
            </a:r>
            <a:endParaRPr lang="en-GB" sz="12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918752" y="3445292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2017</a:t>
            </a:r>
            <a:endParaRPr lang="en-GB" sz="12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059696" y="2791032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2017</a:t>
            </a:r>
            <a:endParaRPr lang="en-GB" sz="12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478515" y="2787816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2017</a:t>
            </a:r>
            <a:endParaRPr lang="en-GB" sz="12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864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4" grpId="0" animBg="1"/>
      <p:bldP spid="26" grpId="0" animBg="1"/>
      <p:bldP spid="27" grpId="0" animBg="1"/>
      <p:bldP spid="28" grpId="0" animBg="1"/>
      <p:bldP spid="32" grpId="0" animBg="1"/>
      <p:bldP spid="38" grpId="0"/>
      <p:bldP spid="44" grpId="0"/>
      <p:bldP spid="45" grpId="0"/>
      <p:bldP spid="46" grpId="0"/>
      <p:bldP spid="4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0825" y="1935"/>
            <a:ext cx="8641655" cy="695325"/>
          </a:xfrm>
        </p:spPr>
        <p:txBody>
          <a:bodyPr/>
          <a:lstStyle/>
          <a:p>
            <a:r>
              <a:rPr lang="en-GB" sz="3200" dirty="0" smtClean="0">
                <a:latin typeface="Calibri" panose="020F0502020204030204" pitchFamily="34" charset="0"/>
              </a:rPr>
              <a:t>5. Well Led Domain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/>
              <a:pPr algn="ctr"/>
              <a:t>20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51520" y="625252"/>
            <a:ext cx="8641655" cy="424847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400" b="1" kern="1200" dirty="0">
                <a:solidFill>
                  <a:srgbClr val="606060"/>
                </a:solidFill>
                <a:latin typeface="Calibri" panose="020F0502020204030204" pitchFamily="34" charset="0"/>
                <a:ea typeface="Geneva"/>
                <a:cs typeface="+mn-cs"/>
              </a:rPr>
              <a:t>Since </a:t>
            </a:r>
            <a:r>
              <a:rPr lang="en-GB" sz="2400" b="1" kern="1200" dirty="0" smtClean="0">
                <a:solidFill>
                  <a:srgbClr val="606060"/>
                </a:solidFill>
                <a:latin typeface="Calibri" panose="020F0502020204030204" pitchFamily="34" charset="0"/>
                <a:ea typeface="Geneva"/>
                <a:cs typeface="+mn-cs"/>
              </a:rPr>
              <a:t>February, </a:t>
            </a:r>
            <a:r>
              <a:rPr lang="en-GB" sz="2400" b="1" kern="1200" dirty="0">
                <a:solidFill>
                  <a:srgbClr val="606060"/>
                </a:solidFill>
                <a:latin typeface="Calibri" panose="020F0502020204030204" pitchFamily="34" charset="0"/>
                <a:ea typeface="Geneva"/>
                <a:cs typeface="+mn-cs"/>
              </a:rPr>
              <a:t>we have: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Appointed to key Executive posts and re-aligned executive portfolios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SzPts val="2000"/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alibri" panose="020F0502020204030204" pitchFamily="34" charset="0"/>
                <a:ea typeface="Geneva"/>
                <a:cs typeface="Geneva"/>
              </a:rPr>
              <a:t>Completed </a:t>
            </a:r>
            <a:r>
              <a:rPr lang="en-GB" sz="2000" dirty="0">
                <a:latin typeface="Calibri" panose="020F0502020204030204" pitchFamily="34" charset="0"/>
                <a:ea typeface="Geneva"/>
                <a:cs typeface="Geneva"/>
              </a:rPr>
              <a:t>an independent review into Well-Led</a:t>
            </a:r>
            <a:endParaRPr lang="en-GB" sz="2000" dirty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Introduced monthly sector performance meetings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Revised the clinical governance framework and aligned reports to CQC Key Lines Of Enquiry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Signed off the Trust 2017 Business Plan with four overarching goals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  <a:latin typeface="Calibri" panose="020F0502020204030204" pitchFamily="34" charset="0"/>
                <a:ea typeface="Geneva" charset="0"/>
              </a:rPr>
              <a:t>Begun </a:t>
            </a:r>
            <a:r>
              <a:rPr lang="en-GB" sz="2000" dirty="0" smtClean="0">
                <a:solidFill>
                  <a:schemeClr val="accent1"/>
                </a:solidFill>
                <a:latin typeface="Calibri" panose="020F0502020204030204" pitchFamily="34" charset="0"/>
                <a:ea typeface="Geneva" charset="0"/>
              </a:rPr>
              <a:t>the process of refreshing the </a:t>
            </a:r>
            <a:r>
              <a:rPr lang="en-GB" sz="2000" dirty="0">
                <a:solidFill>
                  <a:schemeClr val="accent1"/>
                </a:solidFill>
                <a:latin typeface="Calibri" panose="020F0502020204030204" pitchFamily="34" charset="0"/>
                <a:ea typeface="Geneva" charset="0"/>
              </a:rPr>
              <a:t>five year </a:t>
            </a:r>
            <a:r>
              <a:rPr lang="en-GB" sz="2000" dirty="0" smtClean="0">
                <a:solidFill>
                  <a:schemeClr val="accent1"/>
                </a:solidFill>
                <a:latin typeface="Calibri" panose="020F0502020204030204" pitchFamily="34" charset="0"/>
                <a:ea typeface="Geneva" charset="0"/>
              </a:rPr>
              <a:t>strategy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1"/>
                </a:solidFill>
                <a:latin typeface="Calibri" panose="020F0502020204030204" pitchFamily="34" charset="0"/>
                <a:ea typeface="Geneva" charset="0"/>
              </a:rPr>
              <a:t>Commissioned NHS Elect to design and deliver Leadership and Management Training courses across the Trust</a:t>
            </a:r>
            <a:endParaRPr lang="en-GB" sz="2000" dirty="0" smtClean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Geneva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 smtClean="0">
              <a:latin typeface="Calibri" panose="020F050202020403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62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>
                <a:latin typeface="Calibri" panose="020F0502020204030204" pitchFamily="34" charset="0"/>
              </a:rPr>
              <a:t>London Ambulance Service NHS Trust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>
                <a:latin typeface="Calibri" panose="020F0502020204030204" pitchFamily="34" charset="0"/>
              </a:rPr>
              <a:pPr algn="ctr"/>
              <a:t>21</a:t>
            </a:fld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971228" y="1057300"/>
            <a:ext cx="7261179" cy="1943596"/>
          </a:xfrm>
        </p:spPr>
        <p:txBody>
          <a:bodyPr/>
          <a:lstStyle/>
          <a:p>
            <a:endParaRPr lang="en-GB" dirty="0">
              <a:latin typeface="Calibri" panose="020F0502020204030204" pitchFamily="34" charset="0"/>
            </a:endParaRPr>
          </a:p>
        </p:txBody>
      </p:sp>
      <p:graphicFrame>
        <p:nvGraphicFramePr>
          <p:cNvPr id="8" name="Diagram 7"/>
          <p:cNvGraphicFramePr/>
          <p:nvPr>
            <p:extLst/>
          </p:nvPr>
        </p:nvGraphicFramePr>
        <p:xfrm>
          <a:off x="1031607" y="1177313"/>
          <a:ext cx="7200800" cy="3686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3"/>
          <p:cNvSpPr txBox="1">
            <a:spLocks/>
          </p:cNvSpPr>
          <p:nvPr/>
        </p:nvSpPr>
        <p:spPr bwMode="auto">
          <a:xfrm>
            <a:off x="971021" y="0"/>
            <a:ext cx="7261490" cy="10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76188" tIns="38093" rIns="76188" bIns="38093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2C6"/>
                </a:solidFill>
                <a:latin typeface="+mj-lt"/>
                <a:ea typeface="ＭＳ Ｐゴシック" charset="0"/>
                <a:cs typeface="Geneva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2C6"/>
                </a:solidFill>
                <a:latin typeface="Arial" charset="0"/>
                <a:ea typeface="ＭＳ Ｐゴシック" charset="0"/>
                <a:cs typeface="Geneva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2C6"/>
                </a:solidFill>
                <a:latin typeface="Arial" charset="0"/>
                <a:ea typeface="ＭＳ Ｐゴシック" charset="0"/>
                <a:cs typeface="Geneva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2C6"/>
                </a:solidFill>
                <a:latin typeface="Arial" charset="0"/>
                <a:ea typeface="ＭＳ Ｐゴシック" charset="0"/>
                <a:cs typeface="Geneva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2C6"/>
                </a:solidFill>
                <a:latin typeface="Arial" charset="0"/>
                <a:ea typeface="ＭＳ Ｐゴシック" charset="0"/>
                <a:cs typeface="Geneva" charset="0"/>
              </a:defRPr>
            </a:lvl5pPr>
            <a:lvl6pPr marL="457127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  <a:ea typeface="Geneva" charset="0"/>
              </a:defRPr>
            </a:lvl6pPr>
            <a:lvl7pPr marL="914254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  <a:ea typeface="Geneva" charset="0"/>
              </a:defRPr>
            </a:lvl7pPr>
            <a:lvl8pPr marL="1371381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  <a:ea typeface="Geneva" charset="0"/>
              </a:defRPr>
            </a:lvl8pPr>
            <a:lvl9pPr marL="1828508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  <a:ea typeface="Geneva" charset="0"/>
              </a:defRPr>
            </a:lvl9pPr>
          </a:lstStyle>
          <a:p>
            <a:r>
              <a:rPr lang="en-GB" sz="3000" dirty="0" smtClean="0">
                <a:latin typeface="Calibri" panose="020F0502020204030204" pitchFamily="34" charset="0"/>
              </a:rPr>
              <a:t>LAS </a:t>
            </a:r>
            <a:r>
              <a:rPr lang="en-GB" sz="3000" dirty="0">
                <a:latin typeface="Calibri" panose="020F0502020204030204" pitchFamily="34" charset="0"/>
              </a:rPr>
              <a:t>Gap Analysis </a:t>
            </a:r>
            <a:r>
              <a:rPr lang="en-GB" sz="3000" dirty="0" smtClean="0">
                <a:latin typeface="Calibri" panose="020F0502020204030204" pitchFamily="34" charset="0"/>
              </a:rPr>
              <a:t>: Moving to outstanding </a:t>
            </a:r>
            <a:endParaRPr lang="en-GB" sz="3000" dirty="0">
              <a:solidFill>
                <a:srgbClr val="0070C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93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>
                <a:latin typeface="Calibri" panose="020F0502020204030204" pitchFamily="34" charset="0"/>
              </a:rPr>
              <a:t>London Ambulance Service NHS Trust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>
                <a:latin typeface="Calibri" panose="020F0502020204030204" pitchFamily="34" charset="0"/>
              </a:rPr>
              <a:pPr algn="ctr"/>
              <a:t>22</a:t>
            </a:fld>
            <a:endParaRPr lang="en-GB" dirty="0">
              <a:latin typeface="Calibri" panose="020F0502020204030204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/>
          </p:nvPr>
        </p:nvGraphicFramePr>
        <p:xfrm>
          <a:off x="1233550" y="1390650"/>
          <a:ext cx="6663193" cy="30266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3"/>
          <p:cNvSpPr txBox="1">
            <a:spLocks/>
          </p:cNvSpPr>
          <p:nvPr/>
        </p:nvSpPr>
        <p:spPr bwMode="auto">
          <a:xfrm>
            <a:off x="941255" y="-94828"/>
            <a:ext cx="7261490" cy="10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76188" tIns="38093" rIns="76188" bIns="38093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2C6"/>
                </a:solidFill>
                <a:latin typeface="+mj-lt"/>
                <a:ea typeface="ＭＳ Ｐゴシック" charset="0"/>
                <a:cs typeface="Geneva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2C6"/>
                </a:solidFill>
                <a:latin typeface="Arial" charset="0"/>
                <a:ea typeface="ＭＳ Ｐゴシック" charset="0"/>
                <a:cs typeface="Geneva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2C6"/>
                </a:solidFill>
                <a:latin typeface="Arial" charset="0"/>
                <a:ea typeface="ＭＳ Ｐゴシック" charset="0"/>
                <a:cs typeface="Geneva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2C6"/>
                </a:solidFill>
                <a:latin typeface="Arial" charset="0"/>
                <a:ea typeface="ＭＳ Ｐゴシック" charset="0"/>
                <a:cs typeface="Geneva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2C6"/>
                </a:solidFill>
                <a:latin typeface="Arial" charset="0"/>
                <a:ea typeface="ＭＳ Ｐゴシック" charset="0"/>
                <a:cs typeface="Geneva" charset="0"/>
              </a:defRPr>
            </a:lvl5pPr>
            <a:lvl6pPr marL="457127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  <a:ea typeface="Geneva" charset="0"/>
              </a:defRPr>
            </a:lvl6pPr>
            <a:lvl7pPr marL="914254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  <a:ea typeface="Geneva" charset="0"/>
              </a:defRPr>
            </a:lvl7pPr>
            <a:lvl8pPr marL="1371381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  <a:ea typeface="Geneva" charset="0"/>
              </a:defRPr>
            </a:lvl8pPr>
            <a:lvl9pPr marL="1828508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  <a:ea typeface="Geneva" charset="0"/>
              </a:defRPr>
            </a:lvl9pPr>
          </a:lstStyle>
          <a:p>
            <a:r>
              <a:rPr lang="en-GB" sz="3000" dirty="0">
                <a:latin typeface="Calibri" panose="020F0502020204030204" pitchFamily="34" charset="0"/>
              </a:rPr>
              <a:t>Alignment to strategic </a:t>
            </a:r>
            <a:r>
              <a:rPr lang="en-GB" sz="3000" dirty="0" smtClean="0">
                <a:latin typeface="Calibri" panose="020F0502020204030204" pitchFamily="34" charset="0"/>
              </a:rPr>
              <a:t>vision:</a:t>
            </a:r>
            <a:endParaRPr lang="en-GB" sz="3000" dirty="0">
              <a:solidFill>
                <a:srgbClr val="0070C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98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London Ambulance Service NHS Trust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CB1451-22BC-8C4F-AC82-7E523BB871FA}" type="slidenum">
              <a:rPr lang="en-GB" smtClean="0">
                <a:solidFill>
                  <a:srgbClr val="FFFFFF"/>
                </a:solidFill>
              </a:rPr>
              <a:pPr/>
              <a:t>23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4" name="Title 3"/>
          <p:cNvSpPr txBox="1">
            <a:spLocks/>
          </p:cNvSpPr>
          <p:nvPr/>
        </p:nvSpPr>
        <p:spPr bwMode="auto">
          <a:xfrm>
            <a:off x="323528" y="0"/>
            <a:ext cx="8640712" cy="10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76188" tIns="38093" rIns="76188" bIns="38093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2C6"/>
                </a:solidFill>
                <a:latin typeface="+mj-lt"/>
                <a:ea typeface="ＭＳ Ｐゴシック" charset="0"/>
                <a:cs typeface="Geneva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2C6"/>
                </a:solidFill>
                <a:latin typeface="Arial" charset="0"/>
                <a:ea typeface="ＭＳ Ｐゴシック" charset="0"/>
                <a:cs typeface="Geneva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2C6"/>
                </a:solidFill>
                <a:latin typeface="Arial" charset="0"/>
                <a:ea typeface="ＭＳ Ｐゴシック" charset="0"/>
                <a:cs typeface="Geneva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2C6"/>
                </a:solidFill>
                <a:latin typeface="Arial" charset="0"/>
                <a:ea typeface="ＭＳ Ｐゴシック" charset="0"/>
                <a:cs typeface="Geneva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2C6"/>
                </a:solidFill>
                <a:latin typeface="Arial" charset="0"/>
                <a:ea typeface="ＭＳ Ｐゴシック" charset="0"/>
                <a:cs typeface="Geneva" charset="0"/>
              </a:defRPr>
            </a:lvl5pPr>
            <a:lvl6pPr marL="457127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  <a:ea typeface="Geneva" charset="0"/>
              </a:defRPr>
            </a:lvl6pPr>
            <a:lvl7pPr marL="914254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  <a:ea typeface="Geneva" charset="0"/>
              </a:defRPr>
            </a:lvl7pPr>
            <a:lvl8pPr marL="1371381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  <a:ea typeface="Geneva" charset="0"/>
              </a:defRPr>
            </a:lvl8pPr>
            <a:lvl9pPr marL="1828508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  <a:ea typeface="Geneva" charset="0"/>
              </a:defRPr>
            </a:lvl9pPr>
          </a:lstStyle>
          <a:p>
            <a:r>
              <a:rPr lang="en-GB" sz="3000" dirty="0" smtClean="0">
                <a:latin typeface="Calibri" panose="020F0502020204030204" pitchFamily="34" charset="0"/>
              </a:rPr>
              <a:t>‘Business as Usual’ </a:t>
            </a:r>
            <a:r>
              <a:rPr lang="en-GB" sz="3000" dirty="0">
                <a:latin typeface="Calibri" panose="020F0502020204030204" pitchFamily="34" charset="0"/>
              </a:rPr>
              <a:t>Organisational Structures and Support</a:t>
            </a:r>
            <a:endParaRPr lang="en-GB" sz="3000" dirty="0">
              <a:solidFill>
                <a:srgbClr val="0070C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63" t="1701" r="20304" b="52100"/>
          <a:stretch/>
        </p:blipFill>
        <p:spPr>
          <a:xfrm>
            <a:off x="2555776" y="913284"/>
            <a:ext cx="3660407" cy="366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221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579" y="72008"/>
            <a:ext cx="8655901" cy="553244"/>
          </a:xfrm>
        </p:spPr>
        <p:txBody>
          <a:bodyPr/>
          <a:lstStyle/>
          <a:p>
            <a:r>
              <a:rPr lang="en-GB" sz="3200" dirty="0" smtClean="0">
                <a:latin typeface="Calibri" panose="020F0502020204030204" pitchFamily="34" charset="0"/>
              </a:rPr>
              <a:t>Going forward for Well-Led, we are committed to: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579" y="985292"/>
            <a:ext cx="8655901" cy="3744416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alibri" panose="020F0502020204030204" pitchFamily="34" charset="0"/>
              </a:rPr>
              <a:t>Developing a robust performance and risk management framework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alibri" panose="020F0502020204030204" pitchFamily="34" charset="0"/>
              </a:rPr>
              <a:t>Ensuring a comprehensive </a:t>
            </a:r>
            <a:r>
              <a:rPr lang="en-GB" sz="2000" dirty="0">
                <a:latin typeface="Calibri" panose="020F0502020204030204" pitchFamily="34" charset="0"/>
              </a:rPr>
              <a:t>w</a:t>
            </a:r>
            <a:r>
              <a:rPr lang="en-GB" sz="2000" dirty="0" smtClean="0">
                <a:latin typeface="Calibri" panose="020F0502020204030204" pitchFamily="34" charset="0"/>
              </a:rPr>
              <a:t>orkforce </a:t>
            </a:r>
            <a:r>
              <a:rPr lang="en-GB" sz="2000" dirty="0">
                <a:latin typeface="Calibri" panose="020F0502020204030204" pitchFamily="34" charset="0"/>
              </a:rPr>
              <a:t>p</a:t>
            </a:r>
            <a:r>
              <a:rPr lang="en-GB" sz="2000" dirty="0" smtClean="0">
                <a:latin typeface="Calibri" panose="020F0502020204030204" pitchFamily="34" charset="0"/>
              </a:rPr>
              <a:t>lan is in place</a:t>
            </a:r>
          </a:p>
          <a:p>
            <a:pPr marL="347472" indent="-347472">
              <a:spcBef>
                <a:spcPts val="600"/>
              </a:spcBef>
              <a:spcAft>
                <a:spcPts val="600"/>
              </a:spcAft>
              <a:buSzPts val="2000"/>
              <a:buFont typeface="Arial"/>
              <a:buChar char="•"/>
            </a:pPr>
            <a:r>
              <a:rPr lang="en-GB" sz="2000" dirty="0">
                <a:latin typeface="Calibri"/>
                <a:ea typeface="ＭＳ Ｐゴシック"/>
                <a:cs typeface="Geneva"/>
              </a:rPr>
              <a:t>Ensure robust a</a:t>
            </a:r>
            <a:r>
              <a:rPr lang="en-GB" sz="2000" dirty="0" smtClean="0">
                <a:latin typeface="Calibri"/>
                <a:ea typeface="ＭＳ Ｐゴシック"/>
                <a:cs typeface="Geneva"/>
              </a:rPr>
              <a:t>sset </a:t>
            </a:r>
            <a:r>
              <a:rPr lang="en-GB" sz="2000" dirty="0">
                <a:latin typeface="Calibri"/>
                <a:ea typeface="ＭＳ Ｐゴシック"/>
                <a:cs typeface="Geneva"/>
              </a:rPr>
              <a:t>m</a:t>
            </a:r>
            <a:r>
              <a:rPr lang="en-GB" sz="2000" dirty="0" smtClean="0">
                <a:latin typeface="Calibri"/>
                <a:ea typeface="ＭＳ Ｐゴシック"/>
                <a:cs typeface="Geneva"/>
              </a:rPr>
              <a:t>anagement </a:t>
            </a:r>
            <a:r>
              <a:rPr lang="en-GB" sz="2000" dirty="0">
                <a:latin typeface="Calibri"/>
                <a:ea typeface="ＭＳ Ｐゴシック"/>
                <a:cs typeface="Geneva"/>
              </a:rPr>
              <a:t>p</a:t>
            </a:r>
            <a:r>
              <a:rPr lang="en-GB" sz="2000" dirty="0" smtClean="0">
                <a:latin typeface="Calibri"/>
                <a:ea typeface="ＭＳ Ｐゴシック"/>
                <a:cs typeface="Geneva"/>
              </a:rPr>
              <a:t>lanning </a:t>
            </a:r>
            <a:r>
              <a:rPr lang="en-GB" sz="2000" dirty="0">
                <a:latin typeface="Calibri"/>
                <a:ea typeface="ＭＳ Ｐゴシック"/>
                <a:cs typeface="Geneva"/>
              </a:rPr>
              <a:t>for </a:t>
            </a:r>
            <a:r>
              <a:rPr lang="en-GB" sz="2000" dirty="0" smtClean="0">
                <a:latin typeface="Calibri"/>
                <a:ea typeface="ＭＳ Ｐゴシック"/>
                <a:cs typeface="Geneva"/>
              </a:rPr>
              <a:t>fleet</a:t>
            </a:r>
            <a:r>
              <a:rPr lang="en-GB" sz="2000" dirty="0">
                <a:latin typeface="Calibri"/>
                <a:ea typeface="ＭＳ Ｐゴシック"/>
                <a:cs typeface="Geneva"/>
              </a:rPr>
              <a:t>, </a:t>
            </a:r>
            <a:r>
              <a:rPr lang="en-GB" sz="2000" dirty="0" smtClean="0">
                <a:latin typeface="Calibri"/>
                <a:ea typeface="ＭＳ Ｐゴシック"/>
                <a:cs typeface="Geneva"/>
              </a:rPr>
              <a:t>equipment </a:t>
            </a:r>
            <a:r>
              <a:rPr lang="en-GB" sz="2000" dirty="0">
                <a:latin typeface="Calibri"/>
                <a:ea typeface="ＭＳ Ｐゴシック"/>
                <a:cs typeface="Geneva"/>
              </a:rPr>
              <a:t>and </a:t>
            </a:r>
            <a:r>
              <a:rPr lang="en-GB" sz="2000" dirty="0" smtClean="0">
                <a:latin typeface="Calibri"/>
                <a:ea typeface="ＭＳ Ｐゴシック"/>
                <a:cs typeface="Geneva"/>
              </a:rPr>
              <a:t>estates</a:t>
            </a:r>
            <a:endParaRPr lang="en-GB" sz="20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alibri" panose="020F0502020204030204" pitchFamily="34" charset="0"/>
              </a:rPr>
              <a:t>Improving and strengthening our strategic planning capabilities</a:t>
            </a:r>
            <a:endParaRPr lang="en-GB" sz="2000" dirty="0">
              <a:latin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</a:rPr>
              <a:t>Improving our Stakeholder </a:t>
            </a:r>
            <a:r>
              <a:rPr lang="en-GB" sz="2000" dirty="0" smtClean="0">
                <a:latin typeface="Calibri" panose="020F0502020204030204" pitchFamily="34" charset="0"/>
              </a:rPr>
              <a:t>and Staff engagement</a:t>
            </a:r>
            <a:endParaRPr lang="en-GB" sz="2000" dirty="0">
              <a:latin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</a:rPr>
              <a:t>Developing a new </a:t>
            </a:r>
            <a:r>
              <a:rPr lang="en-GB" sz="2000" dirty="0" smtClean="0">
                <a:latin typeface="Calibri" panose="020F0502020204030204" pitchFamily="34" charset="0"/>
              </a:rPr>
              <a:t>long term vision </a:t>
            </a:r>
            <a:r>
              <a:rPr lang="en-GB" sz="2000" dirty="0">
                <a:latin typeface="Calibri" panose="020F0502020204030204" pitchFamily="34" charset="0"/>
              </a:rPr>
              <a:t>for </a:t>
            </a:r>
            <a:r>
              <a:rPr lang="en-GB" sz="2000" dirty="0" smtClean="0">
                <a:latin typeface="Calibri" panose="020F0502020204030204" pitchFamily="34" charset="0"/>
              </a:rPr>
              <a:t>LAS - at the heart of Integrated </a:t>
            </a:r>
            <a:r>
              <a:rPr lang="en-GB" sz="2000" dirty="0">
                <a:latin typeface="Calibri" panose="020F0502020204030204" pitchFamily="34" charset="0"/>
              </a:rPr>
              <a:t>Urgent Care </a:t>
            </a:r>
            <a:r>
              <a:rPr lang="en-GB" sz="2000" dirty="0" smtClean="0">
                <a:latin typeface="Calibri" panose="020F0502020204030204" pitchFamily="34" charset="0"/>
              </a:rPr>
              <a:t> </a:t>
            </a:r>
            <a:endParaRPr lang="en-GB" sz="2000" dirty="0">
              <a:latin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</a:rPr>
              <a:t>Developing a </a:t>
            </a:r>
            <a:r>
              <a:rPr lang="en-GB" sz="2000" dirty="0" smtClean="0">
                <a:latin typeface="Calibri" panose="020F0502020204030204" pitchFamily="34" charset="0"/>
              </a:rPr>
              <a:t>5 year strategy to deliver that vision </a:t>
            </a:r>
            <a:endParaRPr lang="en-GB" sz="200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/>
              <a:pPr algn="ctr"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779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ea typeface="ＭＳ Ｐゴシック" charset="-128"/>
              </a:rPr>
              <a:t>Ratings: London Ambulance Service</a:t>
            </a: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619100" indent="-238115"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952462" indent="-190492"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333447" indent="-190492"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1714431" indent="-190492"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095416" indent="-19049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476401" indent="-19049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2857386" indent="-19049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238370" indent="-190492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4EA1ADF0-1132-A64C-B3CE-D7EEC77ABE05}" type="slidenum">
              <a:rPr lang="en-US" altLang="en-US" sz="750">
                <a:solidFill>
                  <a:srgbClr val="5F2861"/>
                </a:solidFill>
                <a:ea typeface="ＭＳ Ｐゴシック" charset="-128"/>
              </a:rPr>
              <a:pPr/>
              <a:t>3</a:t>
            </a:fld>
            <a:endParaRPr lang="en-US" altLang="en-US" sz="1167">
              <a:solidFill>
                <a:srgbClr val="6D2E69"/>
              </a:solidFill>
              <a:ea typeface="ＭＳ Ｐゴシック" charset="-128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2013479" y="2137834"/>
            <a:ext cx="6000750" cy="660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>
                <a:srgbClr val="5F2861"/>
              </a:buClr>
              <a:buSzPct val="120000"/>
              <a:tabLst>
                <a:tab pos="261938" algn="l"/>
              </a:tabLst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700088" indent="-258763"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5F2861"/>
              </a:buClr>
              <a:buSzPct val="120000"/>
              <a:buChar char="•"/>
              <a:tabLst>
                <a:tab pos="261938" algn="l"/>
              </a:tabLst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162050" indent="-282575"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-"/>
              <a:tabLst>
                <a:tab pos="261938" algn="l"/>
              </a:tabLst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627188" indent="-285750"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 typeface="Wingdings 2" pitchFamily="18" charset="2"/>
              <a:buChar char=""/>
              <a:tabLst>
                <a:tab pos="261938" algn="l"/>
              </a:tabLst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087563" indent="-280988"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 typeface="Wingdings 2" pitchFamily="18" charset="2"/>
              <a:buChar char=""/>
              <a:tabLst>
                <a:tab pos="261938" algn="l"/>
              </a:tabLst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44763" indent="-280988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 typeface="Wingdings 2" charset="0"/>
              <a:buChar char=""/>
              <a:tabLst>
                <a:tab pos="261938" algn="l"/>
              </a:tabLst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001963" indent="-280988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 typeface="Wingdings 2" charset="0"/>
              <a:buChar char=""/>
              <a:tabLst>
                <a:tab pos="261938" algn="l"/>
              </a:tabLst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59163" indent="-280988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 typeface="Wingdings 2" charset="0"/>
              <a:buChar char=""/>
              <a:tabLst>
                <a:tab pos="261938" algn="l"/>
              </a:tabLst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916363" indent="-280988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 typeface="Wingdings 2" charset="0"/>
              <a:buChar char=""/>
              <a:tabLst>
                <a:tab pos="261938" algn="l"/>
              </a:tabLst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defRPr/>
            </a:pPr>
            <a:endParaRPr lang="en-GB" altLang="en-US" sz="1500" kern="0" dirty="0">
              <a:solidFill>
                <a:srgbClr val="000000"/>
              </a:solidFill>
            </a:endParaRPr>
          </a:p>
          <a:p>
            <a:pPr>
              <a:buFontTx/>
              <a:buChar char="•"/>
              <a:defRPr/>
            </a:pPr>
            <a:endParaRPr lang="en-GB" altLang="en-US" sz="1500" b="1" kern="0" dirty="0">
              <a:solidFill>
                <a:srgbClr val="000000"/>
              </a:solidFill>
            </a:endParaRPr>
          </a:p>
        </p:txBody>
      </p:sp>
      <p:pic>
        <p:nvPicPr>
          <p:cNvPr id="1024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2553" y="1346729"/>
            <a:ext cx="3907896" cy="373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1371866"/>
            <a:ext cx="2820458" cy="3600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3222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452" y="337220"/>
            <a:ext cx="8713788" cy="697260"/>
          </a:xfrm>
        </p:spPr>
        <p:txBody>
          <a:bodyPr/>
          <a:lstStyle/>
          <a:p>
            <a:r>
              <a:rPr lang="en-GB" sz="3200" dirty="0" smtClean="0">
                <a:latin typeface="Calibri" panose="020F0502020204030204" pitchFamily="34" charset="0"/>
              </a:rPr>
              <a:t>What have we done?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London Ambulance Service NHS Trust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4ECB1451-22BC-8C4F-AC82-7E523BB871FA}" type="slidenum">
              <a:rPr lang="en-GB" smtClean="0"/>
              <a:pPr algn="ctr"/>
              <a:t>4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331379" y="1921396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Since February 2017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Our plans going forward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331379" y="4153644"/>
            <a:ext cx="6208599" cy="697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45712" rIns="91425" bIns="45712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2C6"/>
                </a:solidFill>
                <a:latin typeface="+mj-lt"/>
                <a:ea typeface="ＭＳ Ｐゴシック" charset="0"/>
                <a:cs typeface="Geneva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2C6"/>
                </a:solidFill>
                <a:latin typeface="Arial" charset="0"/>
                <a:ea typeface="ＭＳ Ｐゴシック" charset="0"/>
                <a:cs typeface="Geneva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2C6"/>
                </a:solidFill>
                <a:latin typeface="Arial" charset="0"/>
                <a:ea typeface="ＭＳ Ｐゴシック" charset="0"/>
                <a:cs typeface="Geneva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2C6"/>
                </a:solidFill>
                <a:latin typeface="Arial" charset="0"/>
                <a:ea typeface="ＭＳ Ｐゴシック" charset="0"/>
                <a:cs typeface="Geneva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2C6"/>
                </a:solidFill>
                <a:latin typeface="Arial" charset="0"/>
                <a:ea typeface="ＭＳ Ｐゴシック" charset="0"/>
                <a:cs typeface="Geneva" charset="0"/>
              </a:defRPr>
            </a:lvl5pPr>
            <a:lvl6pPr marL="457127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  <a:ea typeface="Geneva" charset="0"/>
              </a:defRPr>
            </a:lvl6pPr>
            <a:lvl7pPr marL="914254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  <a:ea typeface="Geneva" charset="0"/>
              </a:defRPr>
            </a:lvl7pPr>
            <a:lvl8pPr marL="1371381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  <a:ea typeface="Geneva" charset="0"/>
              </a:defRPr>
            </a:lvl8pPr>
            <a:lvl9pPr marL="1828508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" charset="0"/>
                <a:ea typeface="Geneva" charset="0"/>
              </a:defRPr>
            </a:lvl9pPr>
          </a:lstStyle>
          <a:p>
            <a:pPr algn="ctr"/>
            <a:r>
              <a:rPr lang="en-GB" kern="0" dirty="0" smtClean="0">
                <a:latin typeface="Calibri" panose="020F0502020204030204" pitchFamily="34" charset="0"/>
              </a:rPr>
              <a:t>Across the five domains…</a:t>
            </a:r>
            <a:endParaRPr lang="en-GB" kern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486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7220" y="38822"/>
            <a:ext cx="8713788" cy="627063"/>
          </a:xfrm>
        </p:spPr>
        <p:txBody>
          <a:bodyPr/>
          <a:lstStyle/>
          <a:p>
            <a:r>
              <a:rPr lang="en-GB" sz="3200" dirty="0" smtClean="0">
                <a:latin typeface="Calibri" panose="020F0502020204030204" pitchFamily="34" charset="0"/>
              </a:rPr>
              <a:t>1. Safety Domain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"/>
          </p:nvPr>
        </p:nvSpPr>
        <p:spPr>
          <a:xfrm>
            <a:off x="323528" y="955526"/>
            <a:ext cx="3744416" cy="34925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400" b="1" kern="1200" dirty="0">
                <a:solidFill>
                  <a:srgbClr val="606060"/>
                </a:solidFill>
                <a:latin typeface="Calibri" panose="020F0502020204030204" pitchFamily="34" charset="0"/>
                <a:ea typeface="Geneva"/>
                <a:cs typeface="+mn-cs"/>
              </a:rPr>
              <a:t>Since </a:t>
            </a:r>
            <a:r>
              <a:rPr lang="en-GB" sz="2400" b="1" kern="1200" dirty="0" smtClean="0">
                <a:solidFill>
                  <a:srgbClr val="606060"/>
                </a:solidFill>
                <a:latin typeface="Calibri" panose="020F0502020204030204" pitchFamily="34" charset="0"/>
                <a:ea typeface="Geneva"/>
                <a:cs typeface="+mn-cs"/>
              </a:rPr>
              <a:t>February, we have:</a:t>
            </a:r>
            <a:endParaRPr lang="en-GB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Geneva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2200"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Mandatory and 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S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tatutory 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T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raining (MAST)</a:t>
            </a:r>
            <a:endParaRPr lang="en-GB" sz="1600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GB" sz="19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/>
              <a:pPr algn="ctr"/>
              <a:t>5</a:t>
            </a:fld>
            <a:endParaRPr lang="en-GB" dirty="0"/>
          </a:p>
        </p:txBody>
      </p:sp>
      <p:sp>
        <p:nvSpPr>
          <p:cNvPr id="2" name="Rounded Rectangle 1"/>
          <p:cNvSpPr/>
          <p:nvPr/>
        </p:nvSpPr>
        <p:spPr bwMode="auto">
          <a:xfrm>
            <a:off x="4211959" y="841276"/>
            <a:ext cx="4752447" cy="3888432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Reviewed our training </a:t>
            </a:r>
            <a:r>
              <a:rPr lang="en-GB" sz="18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data </a:t>
            </a:r>
            <a:r>
              <a:rPr lang="en-GB" sz="18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making sure it accurately reflects compliance and ensures all staff are properly trained</a:t>
            </a:r>
          </a:p>
          <a:p>
            <a:endParaRPr lang="en-GB" sz="8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Geneva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Produced monthly training dashboard for all managers to highlight actions needed</a:t>
            </a:r>
          </a:p>
          <a:p>
            <a:endParaRPr lang="en-GB" sz="800" dirty="0" smtClean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Geneva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Enabled access to over 500 e-learning packages for staff to make compliance easier</a:t>
            </a:r>
          </a:p>
          <a:p>
            <a:endParaRPr lang="en-GB" sz="8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Geneva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Developed and agreed a comprehensive action plan to address all identified issues from the CQC inspection</a:t>
            </a:r>
            <a:endParaRPr lang="en-GB" sz="18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Geneva" charset="0"/>
            </a:endParaRPr>
          </a:p>
          <a:p>
            <a:pPr lvl="1"/>
            <a:endParaRPr lang="en-GB" sz="1800" dirty="0">
              <a:solidFill>
                <a:srgbClr val="000000"/>
              </a:solidFill>
              <a:latin typeface="Calibri" panose="020F0502020204030204" pitchFamily="34" charset="0"/>
              <a:ea typeface="Geneva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612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7220" y="38822"/>
            <a:ext cx="8713788" cy="627063"/>
          </a:xfrm>
        </p:spPr>
        <p:txBody>
          <a:bodyPr/>
          <a:lstStyle/>
          <a:p>
            <a:r>
              <a:rPr lang="en-GB" sz="3200" dirty="0" smtClean="0">
                <a:latin typeface="Calibri" panose="020F0502020204030204" pitchFamily="34" charset="0"/>
              </a:rPr>
              <a:t>1. Safety Domain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"/>
          </p:nvPr>
        </p:nvSpPr>
        <p:spPr>
          <a:xfrm>
            <a:off x="323528" y="955526"/>
            <a:ext cx="3744416" cy="34925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400" b="1" kern="1200" dirty="0">
                <a:solidFill>
                  <a:srgbClr val="606060"/>
                </a:solidFill>
                <a:latin typeface="Calibri" panose="020F0502020204030204" pitchFamily="34" charset="0"/>
                <a:ea typeface="Geneva"/>
                <a:cs typeface="+mn-cs"/>
              </a:rPr>
              <a:t>Since </a:t>
            </a:r>
            <a:r>
              <a:rPr lang="en-GB" sz="2400" b="1" kern="1200" dirty="0" smtClean="0">
                <a:solidFill>
                  <a:srgbClr val="606060"/>
                </a:solidFill>
                <a:latin typeface="Calibri" panose="020F0502020204030204" pitchFamily="34" charset="0"/>
                <a:ea typeface="Geneva"/>
                <a:cs typeface="+mn-cs"/>
              </a:rPr>
              <a:t>February, we have:</a:t>
            </a:r>
            <a:endParaRPr lang="en-GB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Geneva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2200"/>
            </a:pPr>
            <a:r>
              <a:rPr lang="en-GB" sz="16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Mandatory and </a:t>
            </a:r>
            <a:r>
              <a:rPr lang="en-GB" sz="1600" dirty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S</a:t>
            </a:r>
            <a:r>
              <a:rPr lang="en-GB" sz="16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tatutory </a:t>
            </a:r>
            <a:r>
              <a:rPr lang="en-GB" sz="1600" dirty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T</a:t>
            </a:r>
            <a:r>
              <a:rPr lang="en-GB" sz="16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raining (MAST)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2200"/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Incident reporting and learning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2200"/>
            </a:pPr>
            <a:endParaRPr lang="en-GB" sz="1600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GB" sz="19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/>
              <a:pPr algn="ctr"/>
              <a:t>6</a:t>
            </a:fld>
            <a:endParaRPr lang="en-GB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4121176" y="409228"/>
            <a:ext cx="4843064" cy="4392488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Introduced daily incident &amp; complaint reviews to identify issues earlier and act on them</a:t>
            </a:r>
          </a:p>
          <a:p>
            <a:endParaRPr lang="en-GB" sz="800" dirty="0" smtClean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Geneva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Set local stretch target of 40 days instead of 60 day national target to complete serious </a:t>
            </a:r>
            <a:r>
              <a:rPr lang="en-GB" sz="16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incident investigations </a:t>
            </a: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– accelerate learning and reduce risk to patients</a:t>
            </a:r>
          </a:p>
          <a:p>
            <a:endParaRPr lang="en-GB" sz="800" dirty="0" smtClean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Geneva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R</a:t>
            </a: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educed 60 day breaches from 25 to 4</a:t>
            </a:r>
          </a:p>
          <a:p>
            <a:endParaRPr lang="en-GB" sz="8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Geneva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Introduced a programme </a:t>
            </a:r>
            <a:r>
              <a:rPr lang="en-GB" sz="16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of </a:t>
            </a: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16 risk based </a:t>
            </a:r>
            <a:r>
              <a:rPr lang="en-GB" sz="16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“deep dive” inspections to identify </a:t>
            </a: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improvements </a:t>
            </a:r>
            <a:r>
              <a:rPr lang="en-GB" sz="16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and </a:t>
            </a: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learning </a:t>
            </a:r>
            <a:r>
              <a:rPr lang="en-GB" sz="12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(for example: hospital handovers)</a:t>
            </a:r>
          </a:p>
          <a:p>
            <a:endParaRPr lang="en-GB" sz="8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Geneva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Begun the process of recruiting 4 full-time posts to provide dedicated capacity to oversee patient </a:t>
            </a:r>
            <a:r>
              <a:rPr lang="en-GB" sz="16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safety </a:t>
            </a: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and support quality agenda </a:t>
            </a:r>
            <a:r>
              <a:rPr lang="en-GB" sz="16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‘from Trust Board to Frontline’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28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7220" y="38822"/>
            <a:ext cx="8713788" cy="627063"/>
          </a:xfrm>
        </p:spPr>
        <p:txBody>
          <a:bodyPr/>
          <a:lstStyle/>
          <a:p>
            <a:r>
              <a:rPr lang="en-GB" sz="3200" dirty="0" smtClean="0">
                <a:latin typeface="Calibri" panose="020F0502020204030204" pitchFamily="34" charset="0"/>
              </a:rPr>
              <a:t>1. Safety Domain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"/>
          </p:nvPr>
        </p:nvSpPr>
        <p:spPr>
          <a:xfrm>
            <a:off x="323528" y="955526"/>
            <a:ext cx="3744416" cy="34925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400" b="1" kern="1200" dirty="0">
                <a:solidFill>
                  <a:srgbClr val="606060"/>
                </a:solidFill>
                <a:latin typeface="Calibri" panose="020F0502020204030204" pitchFamily="34" charset="0"/>
                <a:ea typeface="Geneva"/>
                <a:cs typeface="+mn-cs"/>
              </a:rPr>
              <a:t>Since </a:t>
            </a:r>
            <a:r>
              <a:rPr lang="en-GB" sz="2400" b="1" kern="1200" dirty="0" smtClean="0">
                <a:solidFill>
                  <a:srgbClr val="606060"/>
                </a:solidFill>
                <a:latin typeface="Calibri" panose="020F0502020204030204" pitchFamily="34" charset="0"/>
                <a:ea typeface="Geneva"/>
                <a:cs typeface="+mn-cs"/>
              </a:rPr>
              <a:t>February, we have:</a:t>
            </a:r>
            <a:endParaRPr lang="en-GB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Geneva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2200"/>
            </a:pPr>
            <a:r>
              <a:rPr lang="en-GB" sz="16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Mandatory and </a:t>
            </a:r>
            <a:r>
              <a:rPr lang="en-GB" sz="1600" dirty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S</a:t>
            </a:r>
            <a:r>
              <a:rPr lang="en-GB" sz="16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tatutory </a:t>
            </a:r>
            <a:r>
              <a:rPr lang="en-GB" sz="1600" dirty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T</a:t>
            </a:r>
            <a:r>
              <a:rPr lang="en-GB" sz="16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raining (MAST)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2200"/>
            </a:pPr>
            <a:r>
              <a:rPr lang="en-GB" sz="1600" dirty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Incident reporting and learning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2200"/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Infection </a:t>
            </a: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Prevention 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and Control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2200"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 </a:t>
            </a:r>
            <a:endParaRPr lang="en-GB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Geneva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2200"/>
            </a:pPr>
            <a:endParaRPr lang="en-GB" sz="1600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GB" sz="19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/>
              <a:pPr algn="ctr"/>
              <a:t>7</a:t>
            </a:fld>
            <a:endParaRPr lang="en-GB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4067944" y="670669"/>
            <a:ext cx="4896296" cy="4062214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Geneva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Increased </a:t>
            </a:r>
            <a:r>
              <a:rPr lang="en-GB" sz="16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the </a:t>
            </a: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Infection </a:t>
            </a:r>
            <a:r>
              <a:rPr lang="en-GB" sz="16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Prevention and Control (IPC</a:t>
            </a: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) team by 4 posts, including: 2 Business </a:t>
            </a:r>
            <a:r>
              <a:rPr lang="en-GB" sz="16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P</a:t>
            </a: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artners, 1 Administrator and 1 part-time  Micro-Biologist</a:t>
            </a:r>
          </a:p>
          <a:p>
            <a:endParaRPr lang="en-GB" sz="16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Geneva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Appointed 29 </a:t>
            </a:r>
            <a:r>
              <a:rPr lang="en-GB" sz="16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Infection Control Champions </a:t>
            </a: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and </a:t>
            </a:r>
            <a:r>
              <a:rPr lang="en-GB" sz="16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trained </a:t>
            </a: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them to </a:t>
            </a:r>
            <a:r>
              <a:rPr lang="en-GB" sz="16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support </a:t>
            </a: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compliance across the sectors</a:t>
            </a:r>
          </a:p>
          <a:p>
            <a:endParaRPr lang="en-GB" sz="16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Geneva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Rolled out Vehicle </a:t>
            </a:r>
            <a:r>
              <a:rPr lang="en-GB" sz="16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“make ready” </a:t>
            </a: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services to </a:t>
            </a:r>
            <a:r>
              <a:rPr lang="en-GB" sz="16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a further 6 </a:t>
            </a: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sites, </a:t>
            </a:r>
            <a:r>
              <a:rPr lang="en-GB" sz="16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taking the total to 11 new hubs </a:t>
            </a: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(out </a:t>
            </a:r>
            <a:r>
              <a:rPr lang="en-GB" sz="16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of 14 </a:t>
            </a: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planned) to increase standards of  hygiene on vehicles</a:t>
            </a:r>
            <a:endParaRPr lang="en-GB" sz="16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Geneva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16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7220" y="38822"/>
            <a:ext cx="8713788" cy="627063"/>
          </a:xfrm>
        </p:spPr>
        <p:txBody>
          <a:bodyPr/>
          <a:lstStyle/>
          <a:p>
            <a:r>
              <a:rPr lang="en-GB" sz="3200" dirty="0" smtClean="0">
                <a:latin typeface="Calibri" panose="020F0502020204030204" pitchFamily="34" charset="0"/>
              </a:rPr>
              <a:t>1. Safety Domain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"/>
          </p:nvPr>
        </p:nvSpPr>
        <p:spPr>
          <a:xfrm>
            <a:off x="323528" y="955526"/>
            <a:ext cx="3744416" cy="34925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400" b="1" kern="1200" dirty="0">
                <a:solidFill>
                  <a:srgbClr val="606060"/>
                </a:solidFill>
                <a:latin typeface="Calibri" panose="020F0502020204030204" pitchFamily="34" charset="0"/>
                <a:ea typeface="Geneva"/>
                <a:cs typeface="+mn-cs"/>
              </a:rPr>
              <a:t>Since </a:t>
            </a:r>
            <a:r>
              <a:rPr lang="en-GB" sz="2400" b="1" kern="1200" dirty="0" smtClean="0">
                <a:solidFill>
                  <a:srgbClr val="606060"/>
                </a:solidFill>
                <a:latin typeface="Calibri" panose="020F0502020204030204" pitchFamily="34" charset="0"/>
                <a:ea typeface="Geneva"/>
                <a:cs typeface="+mn-cs"/>
              </a:rPr>
              <a:t>February, we have:</a:t>
            </a:r>
            <a:endParaRPr lang="en-GB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Geneva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2200"/>
            </a:pPr>
            <a:r>
              <a:rPr lang="en-GB" sz="16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Mandatory and </a:t>
            </a:r>
            <a:r>
              <a:rPr lang="en-GB" sz="1600" dirty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S</a:t>
            </a:r>
            <a:r>
              <a:rPr lang="en-GB" sz="16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tatutory </a:t>
            </a:r>
            <a:r>
              <a:rPr lang="en-GB" sz="1600" dirty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T</a:t>
            </a:r>
            <a:r>
              <a:rPr lang="en-GB" sz="16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raining (MAST)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2200"/>
            </a:pPr>
            <a:r>
              <a:rPr lang="en-GB" sz="1600" dirty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Incident reporting and </a:t>
            </a:r>
            <a:r>
              <a:rPr lang="en-GB" sz="16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learning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2200"/>
            </a:pPr>
            <a:r>
              <a:rPr lang="en-GB" sz="1600" dirty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Infection </a:t>
            </a:r>
            <a:r>
              <a:rPr lang="en-GB" sz="16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Prevention </a:t>
            </a:r>
            <a:r>
              <a:rPr lang="en-GB" sz="1600" dirty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and </a:t>
            </a:r>
            <a:r>
              <a:rPr lang="en-GB" sz="16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Control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2200"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Vehicle 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quality and availability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2200"/>
            </a:pPr>
            <a:endParaRPr lang="en-GB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Geneva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2200"/>
            </a:pPr>
            <a:endParaRPr lang="en-GB" sz="1600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GB" sz="19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/>
              <a:pPr algn="ctr"/>
              <a:t>8</a:t>
            </a:fld>
            <a:endParaRPr lang="en-GB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3995936" y="656907"/>
            <a:ext cx="5022674" cy="4062214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Geneva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Begun rolling </a:t>
            </a:r>
            <a:r>
              <a:rPr lang="en-GB" sz="16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out </a:t>
            </a: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“</a:t>
            </a:r>
            <a:r>
              <a:rPr lang="en-GB" sz="16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make ready” </a:t>
            </a: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hubs – reducing time crews spend at beginning of shifts on vehicle checks</a:t>
            </a:r>
          </a:p>
          <a:p>
            <a:endParaRPr lang="en-GB" sz="1600" dirty="0" smtClean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Geneva" charset="0"/>
            </a:endParaRPr>
          </a:p>
          <a:p>
            <a:pPr marL="347472" indent="-347472"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en-GB" sz="1600" dirty="0">
                <a:solidFill>
                  <a:srgbClr val="606060"/>
                </a:solidFill>
                <a:latin typeface="Calibri"/>
              </a:rPr>
              <a:t>8 new HART vehicles delivered and currently being made ready to ensure more vehicles on the roads to provide more timely </a:t>
            </a:r>
            <a:r>
              <a:rPr lang="en-GB" sz="1600" dirty="0" smtClean="0">
                <a:solidFill>
                  <a:srgbClr val="606060"/>
                </a:solidFill>
                <a:latin typeface="Calibri"/>
              </a:rPr>
              <a:t>response to patients</a:t>
            </a:r>
            <a:endParaRPr lang="en-GB" sz="1600" dirty="0"/>
          </a:p>
          <a:p>
            <a:endParaRPr lang="en-GB" sz="16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Geneva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Improved </a:t>
            </a: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vehicle preparation and equipment </a:t>
            </a:r>
            <a:r>
              <a:rPr lang="en-GB" sz="16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on </a:t>
            </a: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vehicles, unlocking an extra 5,765 patient facing vehicle hours through a reduction in time off the road – reducing delays for patients</a:t>
            </a:r>
          </a:p>
          <a:p>
            <a:endParaRPr lang="en-GB" sz="1600" dirty="0" smtClean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Geneva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101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7220" y="38822"/>
            <a:ext cx="8713788" cy="627063"/>
          </a:xfrm>
        </p:spPr>
        <p:txBody>
          <a:bodyPr/>
          <a:lstStyle/>
          <a:p>
            <a:r>
              <a:rPr lang="en-GB" sz="3200" dirty="0" smtClean="0">
                <a:latin typeface="Calibri" panose="020F0502020204030204" pitchFamily="34" charset="0"/>
              </a:rPr>
              <a:t>1. Safety Domain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"/>
          </p:nvPr>
        </p:nvSpPr>
        <p:spPr>
          <a:xfrm>
            <a:off x="323528" y="955526"/>
            <a:ext cx="3744416" cy="34925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400" b="1" kern="1200" dirty="0">
                <a:solidFill>
                  <a:srgbClr val="606060"/>
                </a:solidFill>
                <a:latin typeface="Calibri" panose="020F0502020204030204" pitchFamily="34" charset="0"/>
                <a:ea typeface="Geneva"/>
                <a:cs typeface="+mn-cs"/>
              </a:rPr>
              <a:t>Since </a:t>
            </a:r>
            <a:r>
              <a:rPr lang="en-GB" sz="2400" b="1" kern="1200" dirty="0" smtClean="0">
                <a:solidFill>
                  <a:srgbClr val="606060"/>
                </a:solidFill>
                <a:latin typeface="Calibri" panose="020F0502020204030204" pitchFamily="34" charset="0"/>
                <a:ea typeface="Geneva"/>
                <a:cs typeface="+mn-cs"/>
              </a:rPr>
              <a:t>February, we have:</a:t>
            </a:r>
            <a:endParaRPr lang="en-GB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Geneva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2200"/>
            </a:pPr>
            <a:r>
              <a:rPr lang="en-GB" sz="16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Mandatory and </a:t>
            </a:r>
            <a:r>
              <a:rPr lang="en-GB" sz="1600" dirty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S</a:t>
            </a:r>
            <a:r>
              <a:rPr lang="en-GB" sz="16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tatutory </a:t>
            </a:r>
            <a:r>
              <a:rPr lang="en-GB" sz="1600" dirty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T</a:t>
            </a:r>
            <a:r>
              <a:rPr lang="en-GB" sz="16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raining (MAST)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2200"/>
            </a:pPr>
            <a:r>
              <a:rPr lang="en-GB" sz="1600" dirty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Incident reporting and </a:t>
            </a:r>
            <a:r>
              <a:rPr lang="en-GB" sz="16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learning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2200"/>
            </a:pPr>
            <a:r>
              <a:rPr lang="en-GB" sz="1600" dirty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Infection  Prevention and </a:t>
            </a:r>
            <a:r>
              <a:rPr lang="en-GB" sz="16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Control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2200"/>
            </a:pPr>
            <a:r>
              <a:rPr lang="en-GB" sz="16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Vehicle </a:t>
            </a:r>
            <a:r>
              <a:rPr lang="en-GB" sz="1600" dirty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quality and </a:t>
            </a:r>
            <a:r>
              <a:rPr lang="en-GB" sz="16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availability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2200"/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/>
              </a:rPr>
              <a:t>Frontline staffing</a:t>
            </a:r>
            <a:endParaRPr lang="en-GB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Geneva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2200"/>
            </a:pPr>
            <a:endParaRPr lang="en-GB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Geneva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2200"/>
            </a:pPr>
            <a:endParaRPr lang="en-GB" sz="1600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GB" sz="19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/>
              <a:pPr algn="ctr"/>
              <a:t>9</a:t>
            </a:fld>
            <a:endParaRPr lang="en-GB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4248374" y="665884"/>
            <a:ext cx="4662634" cy="3991815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R</a:t>
            </a: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ecruited a further 151 </a:t>
            </a:r>
            <a:r>
              <a:rPr lang="en-GB" sz="16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new frontline </a:t>
            </a: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staff</a:t>
            </a:r>
          </a:p>
          <a:p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 </a:t>
            </a:r>
            <a:endParaRPr lang="en-GB" sz="16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Geneva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Strengthened our Paramedic Pathway </a:t>
            </a: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by:</a:t>
            </a:r>
          </a:p>
          <a:p>
            <a:pPr lvl="1"/>
            <a:endParaRPr lang="en-GB" sz="1600" dirty="0" smtClean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Geneva" charset="0"/>
            </a:endParaRPr>
          </a:p>
          <a:p>
            <a:pPr marL="742877" lvl="1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Currently training 76 apprentice paramedics (due to graduate in July)</a:t>
            </a:r>
          </a:p>
          <a:p>
            <a:pPr marL="742877" lvl="1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Committed to a further 72 </a:t>
            </a:r>
            <a:r>
              <a:rPr lang="en-GB" sz="16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staff to go through the LAS </a:t>
            </a: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Academy to degree qualified paramedic</a:t>
            </a:r>
          </a:p>
          <a:p>
            <a:pPr lvl="1"/>
            <a:endParaRPr lang="en-GB" sz="16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Geneva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Geneva" charset="0"/>
              </a:rPr>
              <a:t>On-going engagement through school and college, job fairs with over 500 expressions of interest in working for LAS this year</a:t>
            </a:r>
            <a:endParaRPr lang="en-GB" sz="16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Geneva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30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808080"/>
      </a:dk1>
      <a:lt1>
        <a:srgbClr val="FFFFFF"/>
      </a:lt1>
      <a:dk2>
        <a:srgbClr val="008040"/>
      </a:dk2>
      <a:lt2>
        <a:srgbClr val="000000"/>
      </a:lt2>
      <a:accent1>
        <a:srgbClr val="0072C6"/>
      </a:accent1>
      <a:accent2>
        <a:srgbClr val="333399"/>
      </a:accent2>
      <a:accent3>
        <a:srgbClr val="AAC0AF"/>
      </a:accent3>
      <a:accent4>
        <a:srgbClr val="DADADA"/>
      </a:accent4>
      <a:accent5>
        <a:srgbClr val="AABCDF"/>
      </a:accent5>
      <a:accent6>
        <a:srgbClr val="2D2D8A"/>
      </a:accent6>
      <a:hlink>
        <a:srgbClr val="5096C8"/>
      </a:hlink>
      <a:folHlink>
        <a:srgbClr val="99CC00"/>
      </a:folHlink>
    </a:clrScheme>
    <a:fontScheme name="Blank Presentation">
      <a:majorFont>
        <a:latin typeface="Arial"/>
        <a:ea typeface="Geneva"/>
        <a:cs typeface=""/>
      </a:majorFont>
      <a:minorFont>
        <a:latin typeface="Arial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Geneva" charset="0"/>
          </a:defRPr>
        </a:defPPr>
      </a:lstStyle>
    </a:lnDef>
  </a:objectDefaults>
  <a:extraClrSchemeLst>
    <a:extraClrScheme>
      <a:clrScheme name="Blank Presentation 1">
        <a:dk1>
          <a:srgbClr val="808080"/>
        </a:dk1>
        <a:lt1>
          <a:srgbClr val="FFFFFF"/>
        </a:lt1>
        <a:dk2>
          <a:srgbClr val="0072C6"/>
        </a:dk2>
        <a:lt2>
          <a:srgbClr val="000000"/>
        </a:lt2>
        <a:accent1>
          <a:srgbClr val="0072C6"/>
        </a:accent1>
        <a:accent2>
          <a:srgbClr val="333399"/>
        </a:accent2>
        <a:accent3>
          <a:srgbClr val="AABCDF"/>
        </a:accent3>
        <a:accent4>
          <a:srgbClr val="DADADA"/>
        </a:accent4>
        <a:accent5>
          <a:srgbClr val="AABCDF"/>
        </a:accent5>
        <a:accent6>
          <a:srgbClr val="2D2D8A"/>
        </a:accent6>
        <a:hlink>
          <a:srgbClr val="5096C8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0205_CQC_Template">
  <a:themeElements>
    <a:clrScheme name="20205_CQC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205_CQC_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lnDef>
  </a:objectDefaults>
  <a:extraClrSchemeLst>
    <a:extraClrScheme>
      <a:clrScheme name="20205_CQC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05_CQC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05_CQC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05_CQC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05_CQC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05_CQC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05_CQC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05_CQC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05_CQC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05_CQC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05_CQC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05_CQC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4228</TotalTime>
  <Words>1977</Words>
  <Application>Microsoft Macintosh PowerPoint</Application>
  <PresentationFormat>On-screen Show (16:10)</PresentationFormat>
  <Paragraphs>275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Blank Presentation</vt:lpstr>
      <vt:lpstr>20205_CQC_Template</vt:lpstr>
      <vt:lpstr>‘Patients first’</vt:lpstr>
      <vt:lpstr>Our Care Quality Journey since 2015 </vt:lpstr>
      <vt:lpstr>Ratings: London Ambulance Service</vt:lpstr>
      <vt:lpstr>What have we done?</vt:lpstr>
      <vt:lpstr>1. Safety Domain</vt:lpstr>
      <vt:lpstr>1. Safety Domain</vt:lpstr>
      <vt:lpstr>1. Safety Domain</vt:lpstr>
      <vt:lpstr>1. Safety Domain</vt:lpstr>
      <vt:lpstr>1. Safety Domain</vt:lpstr>
      <vt:lpstr>Going forward on safety, we are committed to:</vt:lpstr>
      <vt:lpstr>2. Effective Domain</vt:lpstr>
      <vt:lpstr>2. Effective Domain</vt:lpstr>
      <vt:lpstr>Going forward for effective, we are committed to:</vt:lpstr>
      <vt:lpstr>3. Caring Domain</vt:lpstr>
      <vt:lpstr>3. Caring Domain</vt:lpstr>
      <vt:lpstr>Going forward for caring, we are committed to:</vt:lpstr>
      <vt:lpstr>4. Responsive Domain</vt:lpstr>
      <vt:lpstr>4. Responsive Domain</vt:lpstr>
      <vt:lpstr>Going forward for responsive, we are committed to:</vt:lpstr>
      <vt:lpstr>5. Well Led Domain</vt:lpstr>
      <vt:lpstr>PowerPoint Presentation</vt:lpstr>
      <vt:lpstr>PowerPoint Presentation</vt:lpstr>
      <vt:lpstr>PowerPoint Presentation</vt:lpstr>
      <vt:lpstr>Going forward for Well-Led, we are committed to:</vt:lpstr>
    </vt:vector>
  </TitlesOfParts>
  <Company>London Ambulance Service NHS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template</dc:title>
  <dc:subject>Guidelines</dc:subject>
  <dc:creator>Communications Department</dc:creator>
  <cp:lastModifiedBy>Polly Healy</cp:lastModifiedBy>
  <cp:revision>360</cp:revision>
  <cp:lastPrinted>2017-06-26T13:18:38Z</cp:lastPrinted>
  <dcterms:created xsi:type="dcterms:W3CDTF">2006-02-07T13:07:40Z</dcterms:created>
  <dcterms:modified xsi:type="dcterms:W3CDTF">2017-07-10T14:06:33Z</dcterms:modified>
</cp:coreProperties>
</file>