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3" r:id="rId3"/>
  </p:sldMasterIdLst>
  <p:notesMasterIdLst>
    <p:notesMasterId r:id="rId41"/>
  </p:notesMasterIdLst>
  <p:sldIdLst>
    <p:sldId id="256" r:id="rId4"/>
    <p:sldId id="257" r:id="rId5"/>
    <p:sldId id="305" r:id="rId6"/>
    <p:sldId id="262" r:id="rId7"/>
    <p:sldId id="303" r:id="rId8"/>
    <p:sldId id="263" r:id="rId9"/>
    <p:sldId id="264" r:id="rId10"/>
    <p:sldId id="265" r:id="rId11"/>
    <p:sldId id="266" r:id="rId12"/>
    <p:sldId id="268" r:id="rId13"/>
    <p:sldId id="272" r:id="rId14"/>
    <p:sldId id="294" r:id="rId15"/>
    <p:sldId id="295" r:id="rId16"/>
    <p:sldId id="302" r:id="rId17"/>
    <p:sldId id="306" r:id="rId18"/>
    <p:sldId id="269" r:id="rId19"/>
    <p:sldId id="270" r:id="rId20"/>
    <p:sldId id="271" r:id="rId21"/>
    <p:sldId id="283" r:id="rId22"/>
    <p:sldId id="284" r:id="rId23"/>
    <p:sldId id="300" r:id="rId24"/>
    <p:sldId id="288" r:id="rId25"/>
    <p:sldId id="285" r:id="rId26"/>
    <p:sldId id="273" r:id="rId27"/>
    <p:sldId id="275" r:id="rId28"/>
    <p:sldId id="276" r:id="rId29"/>
    <p:sldId id="308" r:id="rId30"/>
    <p:sldId id="309" r:id="rId31"/>
    <p:sldId id="310" r:id="rId32"/>
    <p:sldId id="312" r:id="rId33"/>
    <p:sldId id="313" r:id="rId34"/>
    <p:sldId id="293" r:id="rId35"/>
    <p:sldId id="304" r:id="rId36"/>
    <p:sldId id="301" r:id="rId37"/>
    <p:sldId id="299" r:id="rId38"/>
    <p:sldId id="307" r:id="rId39"/>
    <p:sldId id="26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C597A-8F8D-4613-AD30-E8276EE2234B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E8D8B-C2DA-46B8-A867-A612FCEECF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513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93AA73-27E6-474D-8A10-14440153BC71}" type="slidenum">
              <a:rPr lang="en-US"/>
              <a:pPr/>
              <a:t>13</a:t>
            </a:fld>
            <a:endParaRPr lang="en-US"/>
          </a:p>
        </p:txBody>
      </p:sp>
      <p:sp>
        <p:nvSpPr>
          <p:cNvPr id="1771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0B8C5013-20C7-4EC5-9D6A-4D8D63C98C5B}" type="slidenum">
              <a:rPr lang="en-GB" sz="1200"/>
              <a:pPr algn="r" eaLnBrk="1" hangingPunct="1"/>
              <a:t>13</a:t>
            </a:fld>
            <a:endParaRPr lang="en-GB" sz="120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354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AA540-975D-4F66-F3F4-3C29322F8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A14D74-E9A1-5C72-55D7-CFC8A989E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D60FE-82C9-B6A2-3100-7A05282BA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07201-6C4F-6801-3734-126329DF7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35C2A-3955-48F6-E9F0-5B709318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AF4F1-4A97-8DFB-FB71-417DD8BCF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993E6-90FB-87ED-BF2A-A7462B390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41440-0DE3-9AB9-1D5F-C4034DA5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FF6D2-44C4-E7C2-8DED-EF6243AB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46538-7BA5-8E8C-13AC-C4A8E769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889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606491-DE6B-9010-E83B-ED500887B5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A3061-2ABA-A14D-5645-A746804A8E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C793D-DCDD-0120-63D2-15EDDAAD6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CA51E-F952-BBFE-9067-81C392C45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DA93F-4371-2E57-E008-A386F8D3B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34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B39E3-FA5D-529F-D907-5BC7A2338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BAFBE-5272-A0EA-AFC5-FCFB01E56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4CF42-680F-715A-E55F-2584F7024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EDF3-3EF6-2BE4-8DBB-1AC579BDA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62FFF-91B8-1C41-DC3E-F83895851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63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6DD93-54EA-C406-EDB9-401F82DD8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C7F55-24C3-72AC-3D2A-0ACC698C4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7775F-6C45-71E3-96C4-FA2A5223C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9A85D-9D20-436F-58B2-18FC2DF7D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D453B-2941-3208-7177-DF4A4A22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370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EE061-B17D-3C8B-27EA-EDCB162BA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F7A9C-7E8E-67B5-5163-44FC943DB4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11CC6-5675-E5B1-D9B3-FD96442D0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0E803-1940-1247-290C-618F2B6F3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28FC7-0E4A-9075-5D98-54A213825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B6A5-0F96-B0F7-A63C-EDCA4254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14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88CD6-E6DA-808A-271F-A9DBE347C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9E79A-D1C3-D4C3-A1FC-4A9DEA4C4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2B09B-6ECB-2D80-54B5-0D13CFE25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35DE3-E5D7-9806-7CFF-AB3B24843B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E27B7C-E2A9-D6D8-45BF-EE63F1715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71E531-89FF-BAC4-99DD-78B9352C9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91EEF8-3EF3-DA61-A734-C6447EA54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68233-4959-B8B8-6165-35BCA5DD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35576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BE5F4-A983-66D5-4049-6B5873F65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592013-EC2E-D558-3C23-7DDBCB50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0B5670-603C-5023-C128-831098CA6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6E159-CE6B-12F9-1141-11D74C6D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01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49B00F-FD2C-0AB2-DF03-DE8642353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082CC5-5885-B472-2D79-A35134653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8C22E-AAD8-07D7-32C7-B3B49F51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276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FB2B3-B226-B2CF-20B6-091F0ACDE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76E6E-E475-B1B6-2939-8299E9445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613DE-80BD-1CE7-5A85-00C8E6AF3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38E7D-CE88-3D81-6525-F38AA9A9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11355-1072-1BBF-A093-6B84889BE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5FB6EF-F6CB-3720-2A56-C9241B0A6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05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1ABB7-57B3-5CDF-BBBC-5C404AAF1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840CEE-FED5-6DE7-5E62-267F4ADAA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9517F-2CCB-383A-BC9A-8B73DAF8B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14F58C-31E2-B904-E2DF-EC81C827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0B689-350D-3D6F-C3FA-2480D28EC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E4A5E-2678-FFCB-3DF4-60B894B1C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1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5CF213-8320-F080-64A3-FD4E4F794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BC1D8-9AE4-A45D-16D9-3E020CA5B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6340C-CBE8-079E-5B89-06EA1B502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3F0AD-F13E-8067-3CB7-7F6FC370E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9D87F-EB6A-BC6D-7459-445D3BA42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66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609600"/>
            <a:ext cx="8825658" cy="3329581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The view from here</a:t>
            </a:r>
            <a:br>
              <a:rPr lang="en-GB" dirty="0"/>
            </a:br>
            <a:r>
              <a:rPr lang="en-GB" sz="4400" dirty="0"/>
              <a:t>looking backwards, looking forwards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485708"/>
            <a:ext cx="8825658" cy="1762692"/>
          </a:xfrm>
        </p:spPr>
        <p:txBody>
          <a:bodyPr>
            <a:normAutofit/>
          </a:bodyPr>
          <a:lstStyle/>
          <a:p>
            <a:r>
              <a:rPr lang="en-GB" sz="2400" b="1" dirty="0"/>
              <a:t>A personal reflection</a:t>
            </a:r>
          </a:p>
          <a:p>
            <a:endParaRPr lang="en-GB" sz="2400" b="1" dirty="0"/>
          </a:p>
          <a:p>
            <a:r>
              <a:rPr lang="en-GB" sz="2400" b="1" dirty="0"/>
              <a:t>Fionna Moore, MBE, QAM, FRCS, </a:t>
            </a:r>
            <a:r>
              <a:rPr lang="en-GB" sz="2400" b="1" dirty="0" err="1"/>
              <a:t>FRCSEd</a:t>
            </a:r>
            <a:r>
              <a:rPr lang="en-GB" sz="2400" b="1" dirty="0"/>
              <a:t>, FRCEM, FIMC</a:t>
            </a:r>
          </a:p>
        </p:txBody>
      </p:sp>
    </p:spTree>
    <p:extLst>
      <p:ext uri="{BB962C8B-B14F-4D97-AF65-F5344CB8AC3E}">
        <p14:creationId xmlns:p14="http://schemas.microsoft.com/office/powerpoint/2010/main" val="2138868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8" y="5441891"/>
            <a:ext cx="9404723" cy="1400530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Successes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7611" y="283111"/>
            <a:ext cx="2569647" cy="2783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65" y="199896"/>
            <a:ext cx="2156640" cy="3240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878" y="2930891"/>
            <a:ext cx="4049772" cy="2694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7519" y="275479"/>
            <a:ext cx="3134016" cy="2085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650" y="465051"/>
            <a:ext cx="2552700" cy="1790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4596" y="4440833"/>
            <a:ext cx="3728108" cy="2327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5943" y="255908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10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207" y="-594"/>
            <a:ext cx="9144793" cy="68585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57470"/>
            <a:ext cx="9404723" cy="1400530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July 2005</a:t>
            </a:r>
          </a:p>
        </p:txBody>
      </p:sp>
    </p:spTree>
    <p:extLst>
      <p:ext uri="{BB962C8B-B14F-4D97-AF65-F5344CB8AC3E}">
        <p14:creationId xmlns:p14="http://schemas.microsoft.com/office/powerpoint/2010/main" val="794429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155" y="113044"/>
            <a:ext cx="8812405" cy="660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67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0021" y="72411"/>
            <a:ext cx="8229600" cy="576064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b="1" dirty="0">
                <a:solidFill>
                  <a:srgbClr val="0072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GB" sz="4000" b="1" baseline="30000" dirty="0">
                <a:solidFill>
                  <a:srgbClr val="0072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sz="4000" b="1" dirty="0">
                <a:solidFill>
                  <a:srgbClr val="0072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July 2005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967B-A495-4953-8F09-61E863AB00A9}" type="slidenum">
              <a:rPr lang="en-US"/>
              <a:pPr/>
              <a:t>13</a:t>
            </a:fld>
            <a:endParaRPr lang="en-US"/>
          </a:p>
        </p:txBody>
      </p:sp>
      <p:sp>
        <p:nvSpPr>
          <p:cNvPr id="360450" name="Rectangle 2"/>
          <p:cNvSpPr>
            <a:spLocks noChangeArrowheads="1"/>
          </p:cNvSpPr>
          <p:nvPr/>
        </p:nvSpPr>
        <p:spPr bwMode="auto">
          <a:xfrm>
            <a:off x="1919288" y="476251"/>
            <a:ext cx="84582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		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GB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b="1" dirty="0"/>
              <a:t>When the bombs exploded there were 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b="1" dirty="0"/>
              <a:t>		- over 500 trains on the underground system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b="1" dirty="0"/>
              <a:t>		- over 200,000 passengers on London Underground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b="1" dirty="0"/>
              <a:t>		- around 2,500 staff on duty at stations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GB" b="1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b="1" dirty="0"/>
              <a:t>		</a:t>
            </a:r>
            <a:r>
              <a:rPr lang="en-GB" b="1" dirty="0">
                <a:solidFill>
                  <a:srgbClr val="FF0000"/>
                </a:solidFill>
              </a:rPr>
              <a:t>These were all evacuated in 1 hour</a:t>
            </a:r>
            <a:r>
              <a:rPr lang="en-GB" b="1" dirty="0"/>
              <a:t>	</a:t>
            </a:r>
            <a:r>
              <a:rPr lang="en-GB" dirty="0"/>
              <a:t>	 	</a:t>
            </a:r>
          </a:p>
        </p:txBody>
      </p:sp>
      <p:grpSp>
        <p:nvGrpSpPr>
          <p:cNvPr id="176131" name="Group 3"/>
          <p:cNvGrpSpPr>
            <a:grpSpLocks/>
          </p:cNvGrpSpPr>
          <p:nvPr/>
        </p:nvGrpSpPr>
        <p:grpSpPr bwMode="auto">
          <a:xfrm>
            <a:off x="1524000" y="3013076"/>
            <a:ext cx="9144000" cy="3844925"/>
            <a:chOff x="384" y="1392"/>
            <a:chExt cx="5136" cy="2422"/>
          </a:xfrm>
        </p:grpSpPr>
        <p:pic>
          <p:nvPicPr>
            <p:cNvPr id="176132" name="Picture 4" descr="Doors Blown Out"/>
            <p:cNvPicPr>
              <a:picLocks noChangeAspect="1" noChangeArrowheads="1"/>
            </p:cNvPicPr>
            <p:nvPr/>
          </p:nvPicPr>
          <p:blipFill>
            <a:blip r:embed="rId3" cstate="print"/>
            <a:srcRect b="5167"/>
            <a:stretch>
              <a:fillRect/>
            </a:stretch>
          </p:blipFill>
          <p:spPr bwMode="auto">
            <a:xfrm>
              <a:off x="3792" y="2496"/>
              <a:ext cx="1728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133" name="Picture 5" descr="Bus View"/>
            <p:cNvPicPr>
              <a:picLocks noChangeAspect="1" noChangeArrowheads="1"/>
            </p:cNvPicPr>
            <p:nvPr/>
          </p:nvPicPr>
          <p:blipFill>
            <a:blip r:embed="rId4" cstate="print"/>
            <a:srcRect r="5714"/>
            <a:stretch>
              <a:fillRect/>
            </a:stretch>
          </p:blipFill>
          <p:spPr bwMode="auto">
            <a:xfrm>
              <a:off x="2208" y="2544"/>
              <a:ext cx="1584" cy="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134" name="Picture 6" descr="Evac kingscrosstunnel30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4" y="1392"/>
              <a:ext cx="1824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135" name="Picture 7" descr="aldgate train clos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8" y="1392"/>
              <a:ext cx="1548" cy="1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136" name="Picture 8" descr="bus clos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2" y="1392"/>
              <a:ext cx="1788" cy="1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137" name="Picture 9" descr="Kings x respons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4" y="2592"/>
              <a:ext cx="1824" cy="1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92353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71"/>
            <a:ext cx="9404723" cy="140053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The learning and the Inquests 2011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929" y="1616629"/>
            <a:ext cx="3634689" cy="2434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10" y="1984582"/>
            <a:ext cx="3411368" cy="2126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987" y="967852"/>
            <a:ext cx="4450830" cy="2887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0417" y="4343689"/>
            <a:ext cx="4326188" cy="242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6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CAD 2010 (Command Point)</a:t>
            </a:r>
            <a:br>
              <a:rPr lang="en-GB" b="1" dirty="0"/>
            </a:b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Became CAD 2011</a:t>
            </a:r>
          </a:p>
          <a:p>
            <a:r>
              <a:rPr lang="en-GB" sz="2400" dirty="0"/>
              <a:t>Failed within hours</a:t>
            </a:r>
          </a:p>
          <a:p>
            <a:r>
              <a:rPr lang="en-GB" sz="2400" dirty="0"/>
              <a:t>Finally up and running 6 weeks before the Olympics!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3200" b="1" dirty="0"/>
              <a:t>Lesson</a:t>
            </a:r>
          </a:p>
          <a:p>
            <a:pPr marL="0" indent="0">
              <a:buNone/>
            </a:pPr>
            <a:r>
              <a:rPr lang="en-GB" sz="3200" b="1" dirty="0">
                <a:solidFill>
                  <a:srgbClr val="FF0000"/>
                </a:solidFill>
              </a:rPr>
              <a:t>If you buy an off the shelf system, limit the changes!</a:t>
            </a:r>
          </a:p>
        </p:txBody>
      </p:sp>
    </p:spTree>
    <p:extLst>
      <p:ext uri="{BB962C8B-B14F-4D97-AF65-F5344CB8AC3E}">
        <p14:creationId xmlns:p14="http://schemas.microsoft.com/office/powerpoint/2010/main" val="3671456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95420"/>
            <a:ext cx="9404723" cy="1400530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London 2012 – The Olympics!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2926" y="0"/>
            <a:ext cx="2152650" cy="2124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30" y="440338"/>
            <a:ext cx="2681931" cy="1778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166" y="381000"/>
            <a:ext cx="2829630" cy="1876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86" y="3554215"/>
            <a:ext cx="3796956" cy="2278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1030" y="2463114"/>
            <a:ext cx="3944829" cy="2209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450" y="2693773"/>
            <a:ext cx="3174454" cy="197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80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849" y="3650088"/>
            <a:ext cx="4300151" cy="3207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87114" cy="2990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255" y="1388074"/>
            <a:ext cx="3764692" cy="287294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5482547"/>
            <a:ext cx="9404723" cy="1375453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Olympic Deployment Centre</a:t>
            </a:r>
          </a:p>
        </p:txBody>
      </p:sp>
    </p:spTree>
    <p:extLst>
      <p:ext uri="{BB962C8B-B14F-4D97-AF65-F5344CB8AC3E}">
        <p14:creationId xmlns:p14="http://schemas.microsoft.com/office/powerpoint/2010/main" val="1677026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31245" cy="41029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856" y="394084"/>
            <a:ext cx="4374157" cy="2892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195" y="3451655"/>
            <a:ext cx="5495806" cy="340634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375" y="5431424"/>
            <a:ext cx="9404723" cy="1400530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Pre-planned aid</a:t>
            </a:r>
          </a:p>
        </p:txBody>
      </p:sp>
    </p:spTree>
    <p:extLst>
      <p:ext uri="{BB962C8B-B14F-4D97-AF65-F5344CB8AC3E}">
        <p14:creationId xmlns:p14="http://schemas.microsoft.com/office/powerpoint/2010/main" val="2118736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5174"/>
            <a:ext cx="9404723" cy="140053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Despite the Olympics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b="1" dirty="0">
                <a:solidFill>
                  <a:schemeClr val="accent1"/>
                </a:solidFill>
              </a:rPr>
              <a:t>people still called 999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0209" y="175174"/>
            <a:ext cx="4735069" cy="3551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099" y="3771265"/>
            <a:ext cx="4067287" cy="3050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01" y="2206629"/>
            <a:ext cx="5937220" cy="44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60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63" y="0"/>
            <a:ext cx="9404723" cy="140053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Disclosures and Conflicts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034" y="1789307"/>
            <a:ext cx="10931188" cy="4195481"/>
          </a:xfrm>
        </p:spPr>
        <p:txBody>
          <a:bodyPr/>
          <a:lstStyle/>
          <a:p>
            <a:r>
              <a:rPr lang="en-GB" sz="2400" dirty="0"/>
              <a:t>These are entirely my own opinions, gathered from over 25 years of experience in EMS and 40 years in Emergency Medicine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Inevitably, my views are London, South East of England and UK centric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578" y="3548211"/>
            <a:ext cx="4794422" cy="320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50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legacy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6050" y="3423444"/>
            <a:ext cx="1739900" cy="1155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839708" cy="5879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554" y="1152983"/>
            <a:ext cx="3744559" cy="2491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052" y="3768132"/>
            <a:ext cx="2654723" cy="308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67914" cy="3910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7277" y="96838"/>
            <a:ext cx="9404723" cy="1400530"/>
          </a:xfrm>
        </p:spPr>
        <p:txBody>
          <a:bodyPr>
            <a:normAutofit/>
          </a:bodyPr>
          <a:lstStyle/>
          <a:p>
            <a:r>
              <a:rPr lang="en-GB" b="1" dirty="0"/>
              <a:t>London Trauma System</a:t>
            </a:r>
            <a:br>
              <a:rPr lang="en-GB" b="1" dirty="0"/>
            </a:br>
            <a:r>
              <a:rPr lang="en-GB" b="1" dirty="0"/>
              <a:t>2012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920163" y="96838"/>
            <a:ext cx="3271837" cy="2206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421" y="915837"/>
            <a:ext cx="4567932" cy="3233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9078" y="4261676"/>
            <a:ext cx="3476368" cy="26173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54" y="3540855"/>
            <a:ext cx="2311273" cy="32651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7130" y="4325423"/>
            <a:ext cx="3251837" cy="243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78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Difficult days: strikes in 2014 / 2015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46111" y="2052918"/>
            <a:ext cx="11364657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/>
              <a:t>How do you run a 999 ambulance service without staff? </a:t>
            </a:r>
          </a:p>
          <a:p>
            <a:pPr marL="0" indent="0">
              <a:buNone/>
            </a:pPr>
            <a:endParaRPr lang="en-GB" sz="3200" b="1" dirty="0"/>
          </a:p>
          <a:p>
            <a:r>
              <a:rPr lang="en-GB" sz="3200" dirty="0"/>
              <a:t>80% front line staff either did not attend or worked to rule</a:t>
            </a:r>
          </a:p>
          <a:p>
            <a:r>
              <a:rPr lang="en-GB" sz="3200" dirty="0"/>
              <a:t>All but 20% Control Room staff attended</a:t>
            </a:r>
          </a:p>
        </p:txBody>
      </p:sp>
    </p:spTree>
    <p:extLst>
      <p:ext uri="{BB962C8B-B14F-4D97-AF65-F5344CB8AC3E}">
        <p14:creationId xmlns:p14="http://schemas.microsoft.com/office/powerpoint/2010/main" val="2549306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Difficult days: strikes in 2014/ 2015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87" y="1379237"/>
            <a:ext cx="4582311" cy="3214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219" y="2421654"/>
            <a:ext cx="4455130" cy="2964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6870" y="1379237"/>
            <a:ext cx="2865070" cy="1906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871" y="3886625"/>
            <a:ext cx="2885130" cy="259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86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The NHS is 75 years 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939" y="1727660"/>
            <a:ext cx="8946541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/>
              <a:t>The UK’s most treasured resource.</a:t>
            </a:r>
          </a:p>
          <a:p>
            <a:r>
              <a:rPr lang="en-GB" sz="2800" dirty="0"/>
              <a:t>Envy of the world</a:t>
            </a:r>
          </a:p>
          <a:p>
            <a:r>
              <a:rPr lang="en-GB" sz="2800" dirty="0"/>
              <a:t>Free at the point of delivery</a:t>
            </a:r>
          </a:p>
          <a:p>
            <a:r>
              <a:rPr lang="en-GB" sz="2800" dirty="0"/>
              <a:t>Employer of 1.5 million staff</a:t>
            </a:r>
          </a:p>
          <a:p>
            <a:r>
              <a:rPr lang="en-GB" sz="2800" dirty="0"/>
              <a:t>Eradicated polio and diphtheria</a:t>
            </a:r>
          </a:p>
          <a:p>
            <a:r>
              <a:rPr lang="en-GB" sz="2800" dirty="0"/>
              <a:t>Pioneered many new treatments (heart &amp; liver transplants, mechanical </a:t>
            </a:r>
            <a:r>
              <a:rPr lang="en-GB" sz="2800" dirty="0" err="1"/>
              <a:t>thrombectomy</a:t>
            </a:r>
            <a:r>
              <a:rPr lang="en-GB" sz="2800" dirty="0"/>
              <a:t> for stroke)</a:t>
            </a:r>
          </a:p>
          <a:p>
            <a:r>
              <a:rPr lang="en-GB" sz="2800" dirty="0"/>
              <a:t>Great track record in research and innovation</a:t>
            </a:r>
          </a:p>
        </p:txBody>
      </p:sp>
    </p:spTree>
    <p:extLst>
      <p:ext uri="{BB962C8B-B14F-4D97-AF65-F5344CB8AC3E}">
        <p14:creationId xmlns:p14="http://schemas.microsoft.com/office/powerpoint/2010/main" val="1773800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The NHS is 75 years 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20" y="1606261"/>
            <a:ext cx="8946541" cy="5476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/>
              <a:t>However:</a:t>
            </a:r>
          </a:p>
          <a:p>
            <a:r>
              <a:rPr lang="en-GB" sz="2800" dirty="0"/>
              <a:t>The NHS is overspent by almost £6 billion</a:t>
            </a:r>
          </a:p>
          <a:p>
            <a:r>
              <a:rPr lang="en-GB" sz="2800" dirty="0"/>
              <a:t>Shortage of nurses (33%)</a:t>
            </a:r>
          </a:p>
          <a:p>
            <a:r>
              <a:rPr lang="en-GB" sz="2800" dirty="0"/>
              <a:t>Number of potential recruits to nursing falling</a:t>
            </a:r>
          </a:p>
          <a:p>
            <a:r>
              <a:rPr lang="en-GB" sz="2800" dirty="0"/>
              <a:t>Failure to recruit planned number of student midwives</a:t>
            </a:r>
          </a:p>
          <a:p>
            <a:r>
              <a:rPr lang="en-GB" sz="2800" dirty="0"/>
              <a:t>Numbers applying to enter General Practice falling</a:t>
            </a:r>
          </a:p>
          <a:p>
            <a:r>
              <a:rPr lang="en-GB" sz="2800" dirty="0"/>
              <a:t>Massive issue around pensions and contributions</a:t>
            </a:r>
          </a:p>
          <a:p>
            <a:r>
              <a:rPr lang="en-GB" sz="2800" dirty="0"/>
              <a:t>National shortage of Paramedics (4,000)</a:t>
            </a:r>
          </a:p>
        </p:txBody>
      </p:sp>
    </p:spTree>
    <p:extLst>
      <p:ext uri="{BB962C8B-B14F-4D97-AF65-F5344CB8AC3E}">
        <p14:creationId xmlns:p14="http://schemas.microsoft.com/office/powerpoint/2010/main" val="4259246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The NHS is 75 years 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518" y="1482048"/>
            <a:ext cx="11371353" cy="5041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/>
              <a:t>And :</a:t>
            </a:r>
          </a:p>
          <a:p>
            <a:r>
              <a:rPr lang="en-GB" sz="2800" dirty="0"/>
              <a:t>We have disillusioned and disaffected staff</a:t>
            </a:r>
          </a:p>
          <a:p>
            <a:r>
              <a:rPr lang="en-GB" sz="2800" dirty="0"/>
              <a:t>25% report bullying and harassment</a:t>
            </a:r>
          </a:p>
          <a:p>
            <a:r>
              <a:rPr lang="en-GB" sz="2800" dirty="0"/>
              <a:t>Ambulance staff went on strike over pay and conditions (2014, 2022)</a:t>
            </a:r>
          </a:p>
          <a:p>
            <a:r>
              <a:rPr lang="en-GB" sz="2800" dirty="0"/>
              <a:t>Junior doctors went on strike over their contract (2016) &amp; are currently on strike. They have been joined by Consultants</a:t>
            </a:r>
          </a:p>
          <a:p>
            <a:r>
              <a:rPr lang="en-GB" sz="2800" dirty="0"/>
              <a:t>A&amp;E four hour performance worst since records began (&lt;80%)</a:t>
            </a:r>
          </a:p>
          <a:p>
            <a:r>
              <a:rPr lang="en-GB" sz="2800" dirty="0"/>
              <a:t>Waiting lists lengthening (&gt;7.8 million)</a:t>
            </a:r>
          </a:p>
        </p:txBody>
      </p:sp>
    </p:spTree>
    <p:extLst>
      <p:ext uri="{BB962C8B-B14F-4D97-AF65-F5344CB8AC3E}">
        <p14:creationId xmlns:p14="http://schemas.microsoft.com/office/powerpoint/2010/main" val="749998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F53F0-6B1D-0324-E4D2-6CD2B13C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92" y="629266"/>
            <a:ext cx="4004441" cy="1641986"/>
          </a:xfrm>
        </p:spPr>
        <p:txBody>
          <a:bodyPr>
            <a:noAutofit/>
          </a:bodyPr>
          <a:lstStyle/>
          <a:p>
            <a:r>
              <a:rPr lang="en-US" sz="4400" b="1" dirty="0"/>
              <a:t>And let’s not forget…….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DA151C7D-7EFC-2BDD-265C-0FD2AF45E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054" y="2806262"/>
            <a:ext cx="3679593" cy="3809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impact of Covid 19</a:t>
            </a:r>
          </a:p>
          <a:p>
            <a:r>
              <a:rPr lang="en-US" dirty="0"/>
              <a:t>On the vulnerable</a:t>
            </a:r>
          </a:p>
          <a:p>
            <a:r>
              <a:rPr lang="en-US" dirty="0"/>
              <a:t>On children</a:t>
            </a:r>
          </a:p>
          <a:p>
            <a:r>
              <a:rPr lang="en-US" dirty="0"/>
              <a:t>On health services</a:t>
            </a:r>
          </a:p>
          <a:p>
            <a:r>
              <a:rPr lang="en-US" dirty="0"/>
              <a:t>On the race for vaccines</a:t>
            </a:r>
          </a:p>
        </p:txBody>
      </p:sp>
      <p:pic>
        <p:nvPicPr>
          <p:cNvPr id="1026" name="Picture 2" descr="COVID-19 Response | United Nations">
            <a:extLst>
              <a:ext uri="{FF2B5EF4-FFF2-40B4-BE49-F238E27FC236}">
                <a16:creationId xmlns:a16="http://schemas.microsoft.com/office/drawing/2014/main" id="{94BB7967-6929-4A6A-F432-2F3BF03C2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2" r="15277" b="-1"/>
          <a:stretch/>
        </p:blipFill>
        <p:spPr bwMode="auto">
          <a:xfrm>
            <a:off x="4634680" y="10"/>
            <a:ext cx="75601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057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D8E5AC-8EB8-CF69-304E-5FC788693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 vision for the Ambulance Service ‘2020 and beyond’ (AACE, 2015)</a:t>
            </a:r>
          </a:p>
        </p:txBody>
      </p:sp>
      <p:pic>
        <p:nvPicPr>
          <p:cNvPr id="5" name="Picture 4" descr="A blue and white text on a blue background&#10;&#10;Description automatically generated">
            <a:extLst>
              <a:ext uri="{FF2B5EF4-FFF2-40B4-BE49-F238E27FC236}">
                <a16:creationId xmlns:a16="http://schemas.microsoft.com/office/drawing/2014/main" id="{9C669164-AA86-CDAD-CEE8-C7B0D5F2C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337" y="1720528"/>
            <a:ext cx="8921627" cy="510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31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F8180-F319-3CAD-C125-A8C435BED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55"/>
            <a:ext cx="11355388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Current challenges for Ambulance Services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CE24A1-A959-E433-5509-8866B08F7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434" y="1681163"/>
            <a:ext cx="5494141" cy="823912"/>
          </a:xfrm>
        </p:spPr>
        <p:txBody>
          <a:bodyPr>
            <a:normAutofit fontScale="85000" lnSpcReduction="10000"/>
          </a:bodyPr>
          <a:lstStyle/>
          <a:p>
            <a:r>
              <a:rPr lang="en-US" sz="3600" dirty="0"/>
              <a:t>Call handling (</a:t>
            </a:r>
            <a:r>
              <a:rPr lang="en-US" sz="3600" dirty="0">
                <a:solidFill>
                  <a:srgbClr val="FF0000"/>
                </a:solidFill>
              </a:rPr>
              <a:t>October 2023</a:t>
            </a:r>
            <a:r>
              <a:rPr lang="en-US" sz="3600" dirty="0"/>
              <a:t>)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719EC-B894-EBC8-021A-E079F002F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756" y="2505075"/>
            <a:ext cx="5620819" cy="3684588"/>
          </a:xfrm>
        </p:spPr>
        <p:txBody>
          <a:bodyPr/>
          <a:lstStyle/>
          <a:p>
            <a:r>
              <a:rPr lang="en-US" dirty="0"/>
              <a:t>Target – pick up within</a:t>
            </a:r>
            <a:r>
              <a:rPr lang="en-US" dirty="0">
                <a:solidFill>
                  <a:srgbClr val="FF0000"/>
                </a:solidFill>
              </a:rPr>
              <a:t> 5</a:t>
            </a:r>
            <a:r>
              <a:rPr lang="en-US" dirty="0"/>
              <a:t> seconds</a:t>
            </a:r>
          </a:p>
          <a:p>
            <a:r>
              <a:rPr lang="en-US" dirty="0"/>
              <a:t>National mean 9 seconds </a:t>
            </a:r>
          </a:p>
          <a:p>
            <a:r>
              <a:rPr lang="en-US" dirty="0"/>
              <a:t>LAS 9 seconds (90th centile 20)</a:t>
            </a:r>
          </a:p>
          <a:p>
            <a:r>
              <a:rPr lang="en-US" dirty="0" err="1"/>
              <a:t>SECAmb</a:t>
            </a:r>
            <a:r>
              <a:rPr lang="en-US" dirty="0"/>
              <a:t> 22 seconds (90th centile 83)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698E8B-70CD-4622-512B-FFC0F2D4DA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643045" cy="823912"/>
          </a:xfrm>
        </p:spPr>
        <p:txBody>
          <a:bodyPr>
            <a:normAutofit fontScale="85000" lnSpcReduction="10000"/>
          </a:bodyPr>
          <a:lstStyle/>
          <a:p>
            <a:r>
              <a:rPr lang="en-US" sz="3900" dirty="0"/>
              <a:t>Response times (</a:t>
            </a:r>
            <a:r>
              <a:rPr lang="en-US" sz="3900" dirty="0">
                <a:solidFill>
                  <a:srgbClr val="FF0000"/>
                </a:solidFill>
              </a:rPr>
              <a:t>October 2023</a:t>
            </a:r>
            <a:r>
              <a:rPr lang="en-US" sz="3900" dirty="0"/>
              <a:t>)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3A0B4E-075E-9706-E269-FA748D01EB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817668" cy="3684588"/>
          </a:xfrm>
        </p:spPr>
        <p:txBody>
          <a:bodyPr/>
          <a:lstStyle/>
          <a:p>
            <a:r>
              <a:rPr lang="en-US" dirty="0"/>
              <a:t>C1 national mean 8 minutes</a:t>
            </a:r>
            <a:r>
              <a:rPr lang="en-US" dirty="0">
                <a:solidFill>
                  <a:srgbClr val="FF0000"/>
                </a:solidFill>
              </a:rPr>
              <a:t> (7)</a:t>
            </a:r>
          </a:p>
          <a:p>
            <a:r>
              <a:rPr lang="en-US" dirty="0"/>
              <a:t>C2 national mean 41.40 minutes </a:t>
            </a:r>
            <a:r>
              <a:rPr lang="en-US" dirty="0">
                <a:solidFill>
                  <a:srgbClr val="FF0000"/>
                </a:solidFill>
              </a:rPr>
              <a:t>(18)</a:t>
            </a:r>
          </a:p>
          <a:p>
            <a:r>
              <a:rPr lang="en-US" dirty="0"/>
              <a:t>C2 90</a:t>
            </a:r>
            <a:r>
              <a:rPr lang="en-US" baseline="30000" dirty="0"/>
              <a:t>th</a:t>
            </a:r>
            <a:r>
              <a:rPr lang="en-US" dirty="0"/>
              <a:t> centile 90 minutes </a:t>
            </a:r>
            <a:r>
              <a:rPr lang="en-US" dirty="0">
                <a:solidFill>
                  <a:srgbClr val="FF0000"/>
                </a:solidFill>
              </a:rPr>
              <a:t>(40)</a:t>
            </a:r>
          </a:p>
          <a:p>
            <a:r>
              <a:rPr lang="en-US" dirty="0"/>
              <a:t>C3 mean 2 </a:t>
            </a:r>
            <a:r>
              <a:rPr lang="en-US" dirty="0" err="1"/>
              <a:t>hrs</a:t>
            </a:r>
            <a:r>
              <a:rPr lang="en-US" dirty="0"/>
              <a:t> 31 minutes</a:t>
            </a:r>
          </a:p>
          <a:p>
            <a:r>
              <a:rPr lang="en-US" dirty="0"/>
              <a:t>C3 90</a:t>
            </a:r>
            <a:r>
              <a:rPr lang="en-US" baseline="30000" dirty="0"/>
              <a:t>th</a:t>
            </a:r>
            <a:r>
              <a:rPr lang="en-US" dirty="0"/>
              <a:t> centile 6 </a:t>
            </a:r>
            <a:r>
              <a:rPr lang="en-US" dirty="0" err="1"/>
              <a:t>hrs</a:t>
            </a:r>
            <a:r>
              <a:rPr lang="en-US" dirty="0"/>
              <a:t> 6 minutes </a:t>
            </a:r>
            <a:r>
              <a:rPr lang="en-US" dirty="0">
                <a:solidFill>
                  <a:srgbClr val="FF0000"/>
                </a:solidFill>
              </a:rPr>
              <a:t>(2hr)</a:t>
            </a:r>
          </a:p>
        </p:txBody>
      </p:sp>
    </p:spTree>
    <p:extLst>
      <p:ext uri="{BB962C8B-B14F-4D97-AF65-F5344CB8AC3E}">
        <p14:creationId xmlns:p14="http://schemas.microsoft.com/office/powerpoint/2010/main" val="2820007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What have I learnt?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500282"/>
          </a:xfrm>
        </p:spPr>
        <p:txBody>
          <a:bodyPr>
            <a:normAutofit/>
          </a:bodyPr>
          <a:lstStyle/>
          <a:p>
            <a:r>
              <a:rPr lang="en-GB" sz="2400" dirty="0"/>
              <a:t>My journey</a:t>
            </a:r>
          </a:p>
          <a:p>
            <a:r>
              <a:rPr lang="en-GB" sz="2400" dirty="0"/>
              <a:t>The highs and lows</a:t>
            </a:r>
          </a:p>
          <a:p>
            <a:r>
              <a:rPr lang="en-GB" sz="2400" dirty="0"/>
              <a:t>The learning and the benefit of hindsight</a:t>
            </a:r>
          </a:p>
          <a:p>
            <a:r>
              <a:rPr lang="en-GB" sz="2400" dirty="0"/>
              <a:t>Some of the amazing events</a:t>
            </a:r>
          </a:p>
          <a:p>
            <a:r>
              <a:rPr lang="en-GB" sz="2400" dirty="0"/>
              <a:t>The NHS and ambulance services</a:t>
            </a:r>
          </a:p>
          <a:p>
            <a:r>
              <a:rPr lang="en-GB" sz="2400" dirty="0"/>
              <a:t>The memorable bits!</a:t>
            </a:r>
          </a:p>
          <a:p>
            <a:r>
              <a:rPr lang="en-GB" sz="2400" dirty="0"/>
              <a:t>The challenges and the future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20503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8" name="Picture 4" descr="Emergency healthcare in crisis: Public Services Committee report - House of  Lords Library">
            <a:extLst>
              <a:ext uri="{FF2B5EF4-FFF2-40B4-BE49-F238E27FC236}">
                <a16:creationId xmlns:a16="http://schemas.microsoft.com/office/drawing/2014/main" id="{BE7DD56B-9DE3-5060-2F98-3901B34DC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27" b="-1"/>
          <a:stretch/>
        </p:blipFill>
        <p:spPr bwMode="auto"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Heart attack victims face record 90-minute waits for ambulance">
            <a:extLst>
              <a:ext uri="{FF2B5EF4-FFF2-40B4-BE49-F238E27FC236}">
                <a16:creationId xmlns:a16="http://schemas.microsoft.com/office/drawing/2014/main" id="{370EEC5F-3C81-47E3-9BB1-7743BD4D6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1" r="17731" b="2"/>
          <a:stretch/>
        </p:blipFill>
        <p:spPr bwMode="auto"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439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7293C-8E67-FF4B-B445-9553EBD21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NHS 111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CF8AC-CBB0-3938-3C1E-A3F5BCC47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516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Introduced 2013 to replace NHS Direct</a:t>
            </a:r>
          </a:p>
          <a:p>
            <a:r>
              <a:rPr lang="en-US" dirty="0"/>
              <a:t>Currently handles over 22,700 million calls / 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Algorithm based (NHS Pathways). Average call taking time 340 seconds</a:t>
            </a:r>
          </a:p>
          <a:p>
            <a:r>
              <a:rPr lang="en-US" dirty="0"/>
              <a:t>Allows calls to be redirected to the most appropriate service</a:t>
            </a:r>
          </a:p>
          <a:p>
            <a:r>
              <a:rPr lang="en-US" dirty="0"/>
              <a:t>12.6% ambulance C2; 8.6</a:t>
            </a:r>
            <a:r>
              <a:rPr lang="en-US"/>
              <a:t>% ambulance C3</a:t>
            </a:r>
            <a:endParaRPr lang="en-US" dirty="0"/>
          </a:p>
          <a:p>
            <a:r>
              <a:rPr lang="en-US" dirty="0"/>
              <a:t>Often </a:t>
            </a:r>
            <a:r>
              <a:rPr lang="en-US" dirty="0" err="1"/>
              <a:t>criticised</a:t>
            </a:r>
            <a:r>
              <a:rPr lang="en-US" dirty="0"/>
              <a:t> by ambulance service staff – but conveyance rates equivalent to 999 calls</a:t>
            </a:r>
          </a:p>
          <a:p>
            <a:r>
              <a:rPr lang="en-US" dirty="0"/>
              <a:t>Allows flexibility and response to public health emergencies</a:t>
            </a:r>
          </a:p>
          <a:p>
            <a:r>
              <a:rPr lang="en-US" dirty="0"/>
              <a:t>Used as a default service by Primary Care</a:t>
            </a:r>
          </a:p>
        </p:txBody>
      </p:sp>
    </p:spTree>
    <p:extLst>
      <p:ext uri="{BB962C8B-B14F-4D97-AF65-F5344CB8AC3E}">
        <p14:creationId xmlns:p14="http://schemas.microsoft.com/office/powerpoint/2010/main" val="2323334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074" y="1105567"/>
            <a:ext cx="10479088" cy="52705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sz="2800" dirty="0"/>
              <a:t>The need for addressing culture change</a:t>
            </a:r>
          </a:p>
          <a:p>
            <a:r>
              <a:rPr lang="en-GB" sz="2800" dirty="0"/>
              <a:t>Better incident reporting – demonstrates a blame free culture</a:t>
            </a:r>
          </a:p>
          <a:p>
            <a:r>
              <a:rPr lang="en-GB" sz="2800" dirty="0"/>
              <a:t>Clear strategy and direction of travel</a:t>
            </a:r>
          </a:p>
          <a:p>
            <a:r>
              <a:rPr lang="en-GB" sz="2800" dirty="0"/>
              <a:t>Medicines Management </a:t>
            </a:r>
            <a:r>
              <a:rPr lang="en-GB" dirty="0"/>
              <a:t>– keeping drugs safe and secure</a:t>
            </a:r>
          </a:p>
          <a:p>
            <a:pPr lvl="1"/>
            <a:r>
              <a:rPr lang="en-GB" dirty="0"/>
              <a:t>Stay within the legal guidelines</a:t>
            </a:r>
          </a:p>
          <a:p>
            <a:pPr lvl="1"/>
            <a:r>
              <a:rPr lang="en-GB" dirty="0"/>
              <a:t>Management of Controlled Drugs</a:t>
            </a:r>
          </a:p>
          <a:p>
            <a:pPr lvl="1"/>
            <a:r>
              <a:rPr lang="en-GB" dirty="0"/>
              <a:t>Temperature control</a:t>
            </a:r>
          </a:p>
          <a:p>
            <a:pPr lvl="1"/>
            <a:r>
              <a:rPr lang="en-GB" dirty="0"/>
              <a:t>Medical gases</a:t>
            </a:r>
          </a:p>
          <a:p>
            <a:r>
              <a:rPr lang="en-GB" sz="2800" dirty="0"/>
              <a:t>Security of vehicles and premises</a:t>
            </a:r>
          </a:p>
        </p:txBody>
      </p:sp>
    </p:spTree>
    <p:extLst>
      <p:ext uri="{BB962C8B-B14F-4D97-AF65-F5344CB8AC3E}">
        <p14:creationId xmlns:p14="http://schemas.microsoft.com/office/powerpoint/2010/main" val="2918835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5903"/>
            <a:ext cx="10050834" cy="1787345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Next is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454" y="1853248"/>
            <a:ext cx="10775092" cy="52869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dirty="0"/>
              <a:t>This is about the people</a:t>
            </a:r>
          </a:p>
          <a:p>
            <a:r>
              <a:rPr lang="en-GB" sz="2800" dirty="0"/>
              <a:t>How do we recruit and retain the best staff</a:t>
            </a:r>
          </a:p>
          <a:p>
            <a:r>
              <a:rPr lang="en-GB" sz="2800" dirty="0"/>
              <a:t>How do we educate them for 80% of the work </a:t>
            </a:r>
          </a:p>
          <a:p>
            <a:r>
              <a:rPr lang="en-GB" sz="2800" dirty="0"/>
              <a:t>How do we protect them from the stress of 20%</a:t>
            </a:r>
          </a:p>
          <a:p>
            <a:r>
              <a:rPr lang="en-GB" sz="2800" dirty="0"/>
              <a:t>How do we maximise the professionalism – all of the time</a:t>
            </a:r>
          </a:p>
          <a:p>
            <a:endParaRPr lang="en-GB" sz="2800" dirty="0"/>
          </a:p>
          <a:p>
            <a:pPr marL="0" indent="0">
              <a:buNone/>
            </a:pPr>
            <a:r>
              <a:rPr lang="en-GB" sz="3600" b="1" dirty="0"/>
              <a:t>It’s also about maximising the benefits of technology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766336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5903"/>
            <a:ext cx="10050834" cy="1787345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Next is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809" y="1376738"/>
            <a:ext cx="10651799" cy="51888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600" b="1" dirty="0"/>
              <a:t>The Future; Control Rooms, Integrated Clinical Hubs &amp; developing the Paramedic profession</a:t>
            </a:r>
          </a:p>
          <a:p>
            <a:pPr marL="0" indent="0">
              <a:buNone/>
            </a:pPr>
            <a:endParaRPr lang="en-GB" sz="3600" b="1" dirty="0"/>
          </a:p>
          <a:p>
            <a:r>
              <a:rPr lang="en-GB" sz="2800" dirty="0"/>
              <a:t>Maximise the benefits of technology; video streaming &amp; AI</a:t>
            </a:r>
          </a:p>
          <a:p>
            <a:r>
              <a:rPr lang="en-GB" sz="2800" dirty="0"/>
              <a:t>Establish rotations through Primary Care, ED, Minor Injuries Units Integrated Clinical Hubs</a:t>
            </a:r>
          </a:p>
          <a:p>
            <a:r>
              <a:rPr lang="en-GB" sz="2800" dirty="0"/>
              <a:t>This is a multidisciplinary sport; let’s welcome nurses, pharmacists, midwives</a:t>
            </a:r>
          </a:p>
          <a:p>
            <a:r>
              <a:rPr lang="en-GB" sz="2800" dirty="0"/>
              <a:t>But ensure continuing development the Paramedi</a:t>
            </a:r>
            <a:r>
              <a:rPr lang="en-GB" dirty="0"/>
              <a:t>c profession</a:t>
            </a:r>
          </a:p>
          <a:p>
            <a:r>
              <a:rPr lang="en-GB" sz="2800" dirty="0"/>
              <a:t>Look to appointing Clinical Directors to support Medical and Nursing colleagues</a:t>
            </a:r>
          </a:p>
        </p:txBody>
      </p:sp>
    </p:spTree>
    <p:extLst>
      <p:ext uri="{BB962C8B-B14F-4D97-AF65-F5344CB8AC3E}">
        <p14:creationId xmlns:p14="http://schemas.microsoft.com/office/powerpoint/2010/main" val="746074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We shouldn’t forget to celebrate success and highlight good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https://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050" y="-27570"/>
            <a:ext cx="3028950" cy="151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14" y="4013324"/>
            <a:ext cx="3358720" cy="2235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466" y="1402446"/>
            <a:ext cx="1924050" cy="2381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3215" y="1630158"/>
            <a:ext cx="3207555" cy="2134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99" y="4060272"/>
            <a:ext cx="4544572" cy="21881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95" y="1531887"/>
            <a:ext cx="3870605" cy="21747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8725" y="4069150"/>
            <a:ext cx="2918392" cy="218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1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A000E-3AF4-3B01-374F-85EE79DDC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</a:rPr>
              <a:t>And now?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9C2230-CC23-1AC1-C139-4BBC133C4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683061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dogs standing on grass&#10;&#10;Description automatically generated">
            <a:extLst>
              <a:ext uri="{FF2B5EF4-FFF2-40B4-BE49-F238E27FC236}">
                <a16:creationId xmlns:a16="http://schemas.microsoft.com/office/drawing/2014/main" id="{E96E5292-F1E1-36D6-6826-53B16394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719" y="3256908"/>
            <a:ext cx="4242404" cy="31702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151" r="-3" b="26813"/>
          <a:stretch/>
        </p:blipFill>
        <p:spPr>
          <a:xfrm>
            <a:off x="3519055" y="75561"/>
            <a:ext cx="4727683" cy="302723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7676" y="2074363"/>
            <a:ext cx="3104758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Thank </a:t>
            </a:r>
            <a:r>
              <a:rPr lang="en-US" sz="2600" b="1" dirty="0">
                <a:solidFill>
                  <a:schemeClr val="bg1"/>
                </a:solidFill>
              </a:rPr>
              <a:t>   you</a:t>
            </a:r>
          </a:p>
        </p:txBody>
      </p:sp>
    </p:spTree>
    <p:extLst>
      <p:ext uri="{BB962C8B-B14F-4D97-AF65-F5344CB8AC3E}">
        <p14:creationId xmlns:p14="http://schemas.microsoft.com/office/powerpoint/2010/main" val="2051340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499684" cy="140053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My Background – Emergency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699" y="1738184"/>
            <a:ext cx="11104604" cy="4119835"/>
          </a:xfrm>
        </p:spPr>
        <p:txBody>
          <a:bodyPr>
            <a:noAutofit/>
          </a:bodyPr>
          <a:lstStyle/>
          <a:p>
            <a:r>
              <a:rPr lang="en-GB" sz="2400" dirty="0"/>
              <a:t>Medicine was always my career choice (apart from a brief flirtation with flying fast jets – aged 11)</a:t>
            </a:r>
          </a:p>
          <a:p>
            <a:r>
              <a:rPr lang="en-GB" sz="2400" dirty="0"/>
              <a:t>Qualified 1974 in London</a:t>
            </a:r>
          </a:p>
          <a:p>
            <a:r>
              <a:rPr lang="en-GB" sz="2400" dirty="0"/>
              <a:t>Surgery (plastic surgery in particular) was my initial career option</a:t>
            </a:r>
          </a:p>
          <a:p>
            <a:r>
              <a:rPr lang="en-GB" sz="2400" dirty="0"/>
              <a:t>Saw the light in 1982, when Emergency Medicine training was in its infancy</a:t>
            </a:r>
          </a:p>
          <a:p>
            <a:r>
              <a:rPr lang="en-GB" sz="2400" dirty="0"/>
              <a:t>First Consultant post at University College and Middlesex Hospitals in 1985</a:t>
            </a:r>
          </a:p>
          <a:p>
            <a:pPr marL="0" indent="0">
              <a:buNone/>
            </a:pPr>
            <a:r>
              <a:rPr lang="en-GB" sz="2400" dirty="0"/>
              <a:t>Subsequently worked in Oxford before returning to London in 1996. Currently Hon Consultant at Imperial College Healthcare Trust</a:t>
            </a:r>
          </a:p>
        </p:txBody>
      </p:sp>
    </p:spTree>
    <p:extLst>
      <p:ext uri="{BB962C8B-B14F-4D97-AF65-F5344CB8AC3E}">
        <p14:creationId xmlns:p14="http://schemas.microsoft.com/office/powerpoint/2010/main" val="2082513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499684" cy="1400530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My Background – 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698" y="1586424"/>
            <a:ext cx="11104604" cy="5126803"/>
          </a:xfrm>
        </p:spPr>
        <p:txBody>
          <a:bodyPr>
            <a:noAutofit/>
          </a:bodyPr>
          <a:lstStyle/>
          <a:p>
            <a:r>
              <a:rPr lang="en-GB" sz="2400" dirty="0"/>
              <a:t>Chair London A&amp;E Consultants Group from 1985</a:t>
            </a:r>
          </a:p>
          <a:p>
            <a:r>
              <a:rPr lang="en-GB" sz="2400" dirty="0"/>
              <a:t>Chair Paramedic Steering Committee from 1987</a:t>
            </a:r>
          </a:p>
          <a:p>
            <a:r>
              <a:rPr lang="en-GB" sz="2400" dirty="0"/>
              <a:t>London Ambulance Service Medical Director 1997 - 2015</a:t>
            </a:r>
          </a:p>
          <a:p>
            <a:pPr marL="0" indent="0">
              <a:buNone/>
            </a:pPr>
            <a:r>
              <a:rPr lang="en-GB" sz="2400" b="1" i="1" dirty="0"/>
              <a:t>Doctors are wonderful people – in their place</a:t>
            </a:r>
          </a:p>
          <a:p>
            <a:pPr marL="0" indent="0">
              <a:buNone/>
            </a:pPr>
            <a:r>
              <a:rPr lang="en-GB" sz="2400" b="1" i="1" dirty="0">
                <a:solidFill>
                  <a:srgbClr val="FF0000"/>
                </a:solidFill>
              </a:rPr>
              <a:t>(Not in my ambulance!)</a:t>
            </a:r>
          </a:p>
          <a:p>
            <a:r>
              <a:rPr lang="en-GB" sz="2400" dirty="0"/>
              <a:t>CEO 2015 - 2017</a:t>
            </a:r>
          </a:p>
          <a:p>
            <a:r>
              <a:rPr lang="en-GB" sz="2400" dirty="0"/>
              <a:t>Medical Director South East Coast Ambulance Service 2017-2023</a:t>
            </a:r>
          </a:p>
          <a:p>
            <a:r>
              <a:rPr lang="en-GB" sz="2400" dirty="0"/>
              <a:t>Interim CEO April – September 2019 </a:t>
            </a:r>
            <a:r>
              <a:rPr lang="en-GB" sz="2400" dirty="0">
                <a:solidFill>
                  <a:srgbClr val="FF0000"/>
                </a:solidFill>
              </a:rPr>
              <a:t>(some people never learn)</a:t>
            </a:r>
          </a:p>
          <a:p>
            <a:r>
              <a:rPr lang="en-GB" sz="2400" dirty="0"/>
              <a:t>Currently Senior Medical Advisor Air Ambulance Charity Kent Surrey Sussex</a:t>
            </a:r>
          </a:p>
        </p:txBody>
      </p:sp>
    </p:spTree>
    <p:extLst>
      <p:ext uri="{BB962C8B-B14F-4D97-AF65-F5344CB8AC3E}">
        <p14:creationId xmlns:p14="http://schemas.microsoft.com/office/powerpoint/2010/main" val="4009464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47447"/>
            <a:ext cx="9404723" cy="1400530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The privileges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664" y="418641"/>
            <a:ext cx="2621507" cy="1743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44" y="2516419"/>
            <a:ext cx="3633531" cy="2414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114" y="166835"/>
            <a:ext cx="2998572" cy="199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977" y="57665"/>
            <a:ext cx="2448575" cy="3665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155" y="2412434"/>
            <a:ext cx="2309981" cy="230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8977" y="3976087"/>
            <a:ext cx="3223114" cy="2414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4799" y="4966020"/>
            <a:ext cx="2042337" cy="17862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2421" y="4966019"/>
            <a:ext cx="2164207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86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804" y="5142421"/>
            <a:ext cx="9404723" cy="1400530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The game changers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659" y="2155542"/>
            <a:ext cx="2535224" cy="2030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993" y="2257279"/>
            <a:ext cx="1743075" cy="2619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102" y="2985301"/>
            <a:ext cx="2235688" cy="29962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571" y="242565"/>
            <a:ext cx="2619375" cy="1743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265" y="242565"/>
            <a:ext cx="2047875" cy="2238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520" y="173330"/>
            <a:ext cx="2524125" cy="1809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5459" y="135230"/>
            <a:ext cx="2466975" cy="18478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354" y="4779596"/>
            <a:ext cx="3117160" cy="20784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0690" y="2705887"/>
            <a:ext cx="1905000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38946" y="4022328"/>
            <a:ext cx="1232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2"/>
                </a:solidFill>
              </a:rPr>
              <a:t>Dr Bryan </a:t>
            </a:r>
            <a:r>
              <a:rPr lang="en-GB" sz="1400" b="1" dirty="0" err="1">
                <a:solidFill>
                  <a:schemeClr val="bg2"/>
                </a:solidFill>
              </a:rPr>
              <a:t>Galbally</a:t>
            </a:r>
            <a:endParaRPr lang="en-GB" sz="1400" b="1" dirty="0">
              <a:solidFill>
                <a:schemeClr val="bg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6BB2D0-6816-4BD7-90BA-7EF2D8F71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1312" y="2705887"/>
            <a:ext cx="2404455" cy="157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35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05474"/>
            <a:ext cx="9404723" cy="1152525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Special moments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87" y="205946"/>
            <a:ext cx="3171768" cy="2378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389" y="4487332"/>
            <a:ext cx="3164098" cy="2103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257" y="2515979"/>
            <a:ext cx="4052397" cy="26625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351" y="2696632"/>
            <a:ext cx="2552700" cy="1790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7112" y="14288"/>
            <a:ext cx="2835939" cy="2570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2078" y="238848"/>
            <a:ext cx="3187843" cy="2121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31492-2359-4708-9993-7E552396F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561" y="2744657"/>
            <a:ext cx="2895238" cy="30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4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57470"/>
            <a:ext cx="9404723" cy="140053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Cycling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b="1" dirty="0">
                <a:solidFill>
                  <a:schemeClr val="accent1"/>
                </a:solidFill>
              </a:rPr>
              <a:t>London 2 Paris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9064"/>
            <a:ext cx="4982181" cy="3738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723" y="0"/>
            <a:ext cx="2787276" cy="4951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059" y="59064"/>
            <a:ext cx="4112785" cy="3087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309" y="3899322"/>
            <a:ext cx="3057143" cy="2295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3256" y="3653236"/>
            <a:ext cx="2482365" cy="310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03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DE4A0995188E4D8F9AB93F854E416A" ma:contentTypeVersion="12" ma:contentTypeDescription="Create a new document." ma:contentTypeScope="" ma:versionID="415f9b53997608d2e27fab48958982a1">
  <xsd:schema xmlns:xsd="http://www.w3.org/2001/XMLSchema" xmlns:xs="http://www.w3.org/2001/XMLSchema" xmlns:p="http://schemas.microsoft.com/office/2006/metadata/properties" xmlns:ns2="7188f8f8-a238-448b-bcb9-52d4a3663f64" targetNamespace="http://schemas.microsoft.com/office/2006/metadata/properties" ma:root="true" ma:fieldsID="ca3d799fff0af089a950ca9e6d4571ec" ns2:_="">
    <xsd:import namespace="7188f8f8-a238-448b-bcb9-52d4a3663f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8f8f8-a238-448b-bcb9-52d4a3663f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11371ab-f166-41a8-b4bb-b296f82274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4B07D7-CF7D-4718-8314-D0BA388EA9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88f8f8-a238-448b-bcb9-52d4a3663f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A33047-2DA6-45F6-8BA1-8AD94E4658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13097</TotalTime>
  <Words>1048</Words>
  <Application>Microsoft Office PowerPoint</Application>
  <PresentationFormat>Widescreen</PresentationFormat>
  <Paragraphs>156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Meiryo</vt:lpstr>
      <vt:lpstr>Arial</vt:lpstr>
      <vt:lpstr>Calibri</vt:lpstr>
      <vt:lpstr>Calibri Light</vt:lpstr>
      <vt:lpstr>Office Theme</vt:lpstr>
      <vt:lpstr>The view from here looking backwards, looking forwards</vt:lpstr>
      <vt:lpstr>Disclosures and Conflicts of Interest</vt:lpstr>
      <vt:lpstr>What have I learnt? </vt:lpstr>
      <vt:lpstr>My Background – Emergency Medicine</vt:lpstr>
      <vt:lpstr>My Background – EMS</vt:lpstr>
      <vt:lpstr>The privileges</vt:lpstr>
      <vt:lpstr>The game changers</vt:lpstr>
      <vt:lpstr>Special moments</vt:lpstr>
      <vt:lpstr>Cycling London 2 Paris</vt:lpstr>
      <vt:lpstr>Successes</vt:lpstr>
      <vt:lpstr>July 2005</vt:lpstr>
      <vt:lpstr>PowerPoint Presentation</vt:lpstr>
      <vt:lpstr>7th July 2005</vt:lpstr>
      <vt:lpstr>The learning and the Inquests 2011</vt:lpstr>
      <vt:lpstr>CAD 2010 (Command Point) </vt:lpstr>
      <vt:lpstr>London 2012 – The Olympics!</vt:lpstr>
      <vt:lpstr>Olympic Deployment Centre</vt:lpstr>
      <vt:lpstr>Pre-planned aid</vt:lpstr>
      <vt:lpstr>Despite the Olympics people still called 999</vt:lpstr>
      <vt:lpstr>The legacy</vt:lpstr>
      <vt:lpstr>London Trauma System 2012</vt:lpstr>
      <vt:lpstr>Difficult days: strikes in 2014 / 2015</vt:lpstr>
      <vt:lpstr>Difficult days: strikes in 2014/ 2015</vt:lpstr>
      <vt:lpstr>The NHS is 75 years old</vt:lpstr>
      <vt:lpstr>The NHS is 75 years old</vt:lpstr>
      <vt:lpstr>The NHS is 75 years old</vt:lpstr>
      <vt:lpstr>And let’s not forget…….</vt:lpstr>
      <vt:lpstr>A vision for the Ambulance Service ‘2020 and beyond’ (AACE, 2015)</vt:lpstr>
      <vt:lpstr>Current challenges for Ambulance Services</vt:lpstr>
      <vt:lpstr>PowerPoint Presentation</vt:lpstr>
      <vt:lpstr>NHS 111</vt:lpstr>
      <vt:lpstr>What have we learned?</vt:lpstr>
      <vt:lpstr>Next is Now?</vt:lpstr>
      <vt:lpstr>Next is Now?</vt:lpstr>
      <vt:lpstr>We shouldn’t forget to celebrate success and highlight good practice</vt:lpstr>
      <vt:lpstr>And now?</vt:lpstr>
      <vt:lpstr>Thank   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view from here looking backwards, looking forwards</dc:title>
  <dc:creator>Fionna Moore</dc:creator>
  <cp:lastModifiedBy>Polly Healy</cp:lastModifiedBy>
  <cp:revision>6</cp:revision>
  <dcterms:created xsi:type="dcterms:W3CDTF">2020-01-14T18:34:19Z</dcterms:created>
  <dcterms:modified xsi:type="dcterms:W3CDTF">2023-12-11T11:24:53Z</dcterms:modified>
</cp:coreProperties>
</file>