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5"/>
  </p:notesMasterIdLst>
  <p:handoutMasterIdLst>
    <p:handoutMasterId r:id="rId6"/>
  </p:handoutMasterIdLst>
  <p:sldIdLst>
    <p:sldId id="276" r:id="rId2"/>
    <p:sldId id="424" r:id="rId3"/>
    <p:sldId id="425" r:id="rId4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4" userDrawn="1">
          <p15:clr>
            <a:srgbClr val="A4A3A4"/>
          </p15:clr>
        </p15:guide>
        <p15:guide id="2" pos="2267" userDrawn="1">
          <p15:clr>
            <a:srgbClr val="A4A3A4"/>
          </p15:clr>
        </p15:guide>
        <p15:guide id="3" orient="horz" pos="3017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69" userDrawn="1">
          <p15:clr>
            <a:srgbClr val="A4A3A4"/>
          </p15:clr>
        </p15:guide>
        <p15:guide id="7" orient="horz" pos="3222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6" userDrawn="1">
          <p15:clr>
            <a:srgbClr val="A4A3A4"/>
          </p15:clr>
        </p15:guide>
        <p15:guide id="10" orient="horz" pos="3109" userDrawn="1">
          <p15:clr>
            <a:srgbClr val="A4A3A4"/>
          </p15:clr>
        </p15:guide>
        <p15:guide id="11" pos="2239" userDrawn="1">
          <p15:clr>
            <a:srgbClr val="A4A3A4"/>
          </p15:clr>
        </p15:guide>
        <p15:guide id="1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876C4"/>
    <a:srgbClr val="0000FF"/>
    <a:srgbClr val="2C609A"/>
    <a:srgbClr val="2C6092"/>
    <a:srgbClr val="FF0000"/>
    <a:srgbClr val="FF5050"/>
    <a:srgbClr val="E8ECF4"/>
    <a:srgbClr val="CED6E8"/>
    <a:srgbClr val="99CC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6866" autoAdjust="0"/>
  </p:normalViewPr>
  <p:slideViewPr>
    <p:cSldViewPr>
      <p:cViewPr varScale="1">
        <p:scale>
          <a:sx n="98" d="100"/>
          <a:sy n="98" d="100"/>
        </p:scale>
        <p:origin x="612" y="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4"/>
        <p:guide pos="2267"/>
        <p:guide orient="horz" pos="3017"/>
        <p:guide orient="horz" pos="2943"/>
        <p:guide orient="horz" pos="2927"/>
        <p:guide pos="2169"/>
        <p:guide orient="horz" pos="3222"/>
        <p:guide orient="horz" pos="3203"/>
        <p:guide orient="horz" pos="3126"/>
        <p:guide orient="horz" pos="3109"/>
        <p:guide pos="223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pPr/>
              <a:t>27/04/2022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23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690247"/>
            <a:ext cx="4985815" cy="44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23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1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924943"/>
            <a:ext cx="4419600" cy="397987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London Ambulance Service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11560" y="4171258"/>
            <a:ext cx="3960440" cy="35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b="1" kern="0" dirty="0">
                <a:solidFill>
                  <a:srgbClr val="0070C0"/>
                </a:solidFill>
              </a:rPr>
              <a:t>Hospital Breaches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11560" y="3375964"/>
            <a:ext cx="2364236" cy="37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/>
              <a:t>Hospital Conveyance Lost Hours</a:t>
            </a:r>
            <a:endParaRPr lang="en-GB" sz="1200" b="1" kern="0" dirty="0"/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988285" y="1009939"/>
            <a:ext cx="7184115" cy="532310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988285" y="6453336"/>
            <a:ext cx="1783515" cy="15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26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entagon 74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445847"/>
              </p:ext>
            </p:extLst>
          </p:nvPr>
        </p:nvGraphicFramePr>
        <p:xfrm>
          <a:off x="312787" y="5589240"/>
          <a:ext cx="1234877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Highest number of hours lost.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Lowest number of hours lost.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/>
              <a:t>Hospital Conveyance by Location</a:t>
            </a:r>
            <a:endParaRPr lang="en-GB" sz="1200" b="1" kern="0" dirty="0"/>
          </a:p>
        </p:txBody>
      </p:sp>
      <p:grpSp>
        <p:nvGrpSpPr>
          <p:cNvPr id="9" name="Group 8"/>
          <p:cNvGrpSpPr/>
          <p:nvPr/>
        </p:nvGrpSpPr>
        <p:grpSpPr>
          <a:xfrm>
            <a:off x="395536" y="5589240"/>
            <a:ext cx="288032" cy="543273"/>
            <a:chOff x="368012" y="5541204"/>
            <a:chExt cx="201600" cy="398205"/>
          </a:xfrm>
        </p:grpSpPr>
        <p:sp>
          <p:nvSpPr>
            <p:cNvPr id="8" name="Oval 7"/>
            <p:cNvSpPr/>
            <p:nvPr/>
          </p:nvSpPr>
          <p:spPr bwMode="auto">
            <a:xfrm>
              <a:off x="437000" y="5875785"/>
              <a:ext cx="63624" cy="63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68012" y="5541204"/>
              <a:ext cx="201600" cy="21111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251209" y="5545720"/>
            <a:ext cx="1368461" cy="763600"/>
          </a:xfrm>
          <a:prstGeom prst="roundRect">
            <a:avLst>
              <a:gd name="adj" fmla="val 13617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rgbClr val="737377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1209" y="1094654"/>
            <a:ext cx="1368462" cy="4353362"/>
          </a:xfrm>
          <a:prstGeom prst="roundRect">
            <a:avLst>
              <a:gd name="adj" fmla="val 7883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This map shows the relative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en-GB" sz="90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location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of each ED hospital across London.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800" i="0" u="none" strike="noStrike" cap="none" normalizeH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The size of the bubble relates to the comparative hours lost*  at that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dirty="0"/>
          </a:p>
          <a:p>
            <a:pPr marL="171450" indent="-171450" eaLnBrk="0" hangingPunct="0">
              <a:spcBef>
                <a:spcPct val="5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smaller the bubble, the fewer hours lost at hospital.</a:t>
            </a: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en-GB" sz="800" i="0" u="none" strike="noStrike" cap="none" normalizeH="0" dirty="0">
              <a:ln>
                <a:noFill/>
              </a:ln>
              <a:effectLst/>
              <a:latin typeface="Arial" charset="0"/>
            </a:endParaRP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n-GB" sz="900" dirty="0"/>
              <a:t>T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he larger the bubble, the more hours lost 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80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700" dirty="0"/>
              <a:t>* Total time accrued after 15 minutes, for arrival at hospital to patient handover.</a:t>
            </a:r>
            <a:endParaRPr kumimoji="0" lang="en-GB" sz="700" i="0" u="none" strike="noStrike" cap="none" normalizeH="0" baseline="0" dirty="0">
              <a:ln>
                <a:noFill/>
              </a:ln>
              <a:effectLst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763688" y="1076562"/>
            <a:ext cx="6984776" cy="52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84261</TotalTime>
  <Words>101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Symbol</vt:lpstr>
      <vt:lpstr>Blank</vt:lpstr>
      <vt:lpstr>London Ambulance Service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3228</cp:revision>
  <cp:lastPrinted>2018-02-15T14:21:09Z</cp:lastPrinted>
  <dcterms:created xsi:type="dcterms:W3CDTF">2007-03-16T18:44:37Z</dcterms:created>
  <dcterms:modified xsi:type="dcterms:W3CDTF">2022-04-27T11:19:56Z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