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1"/>
  </p:notesMasterIdLst>
  <p:handoutMasterIdLst>
    <p:handoutMasterId r:id="rId12"/>
  </p:handoutMasterIdLst>
  <p:sldIdLst>
    <p:sldId id="276" r:id="rId2"/>
    <p:sldId id="391" r:id="rId3"/>
    <p:sldId id="418" r:id="rId4"/>
    <p:sldId id="419" r:id="rId5"/>
    <p:sldId id="405" r:id="rId6"/>
    <p:sldId id="421" r:id="rId7"/>
    <p:sldId id="422" r:id="rId8"/>
    <p:sldId id="424" r:id="rId9"/>
    <p:sldId id="425" r:id="rId1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876C4"/>
    <a:srgbClr val="0000FF"/>
    <a:srgbClr val="2C609A"/>
    <a:srgbClr val="2C6092"/>
    <a:srgbClr val="FF0000"/>
    <a:srgbClr val="FF5050"/>
    <a:srgbClr val="E8ECF4"/>
    <a:srgbClr val="CED6E8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5" autoAdjust="0"/>
    <p:restoredTop sz="96433" autoAdjust="0"/>
  </p:normalViewPr>
  <p:slideViewPr>
    <p:cSldViewPr>
      <p:cViewPr varScale="1">
        <p:scale>
          <a:sx n="94" d="100"/>
          <a:sy n="94" d="100"/>
        </p:scale>
        <p:origin x="606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ataserver\common\performance-directorate\ARP%20Documents\ARP%20Tripartite%20Report\Monthly%20Files\Monthly%20Performance%20MASTER%20RO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dataserver\common\performance-directorate\ARP%20Documents\ARP%20Tripartite%20Report\Monthly%20Files\Monthly%20Performance%20MASTER%20RO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dataserver\common\performance-directorate\ARP%20Documents\ARP%20Tripartite%20Report\Monthly%20Files\Monthly%20Performance%20MASTER%20ROG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dataserver\common\performance-directorate\ARP%20Documents\ARP%20Tripartite%20Report\Monthly%20Files\Monthly%20Performance%20MASTER%20ROG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dataserver\common\performance-directorate\ARP%20Documents\ARP%20Tripartite%20Report\ARP%20National%20Position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4 Percentage of all Demand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541198366893718E-2"/>
          <c:y val="0.18253908851177547"/>
          <c:w val="0.87715529541705062"/>
          <c:h val="0.529497889058597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Source (Perf&amp;IncsData'!$BG$23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9DC3E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05-437A-99FB-DCD9BECD2F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005-437A-99FB-DCD9BECD2F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005-437A-99FB-DCD9BECD2FE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005-437A-99FB-DCD9BECD2FE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005-437A-99FB-DCD9BECD2FE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005-437A-99FB-DCD9BECD2FE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005-437A-99FB-DCD9BECD2FE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D654F81-A0DE-4B8E-A55E-5518F24F06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F005-437A-99FB-DCD9BECD2F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880E5F3-D541-4912-B4AE-7B730B8288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005-437A-99FB-DCD9BECD2FE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DF9ED3F-24B4-440C-AE3A-4915DBEF4F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005-437A-99FB-DCD9BECD2FE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49B03BE-B7FE-43BB-A027-CA19A652BE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005-437A-99FB-DCD9BECD2FE3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7B1D2A4-5DB1-4F68-91F7-8720C5EA48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005-437A-99FB-DCD9BECD2FE3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63F9150F-B48C-4260-AF85-868C41B763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005-437A-99FB-DCD9BECD2FE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9D474CD-B177-4188-85AF-EA6F841FAA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005-437A-99FB-DCD9BECD2FE3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34508A5E-3D16-45F4-A4D1-068FE334FA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005-437A-99FB-DCD9BECD2FE3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03EC22CF-4FA5-4FB3-9C05-72BF02D05C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F005-437A-99FB-DCD9BECD2FE3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7A325974-A282-47F4-A6F1-6C64030B42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F005-437A-99FB-DCD9BECD2FE3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A712A8DC-89B5-40D2-A5D8-F39236D582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F005-437A-99FB-DCD9BECD2FE3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53E25403-E3A9-4206-898B-48EED27A4A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F005-437A-99FB-DCD9BECD2FE3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987E0C2D-8861-490D-B4A6-2A9C71279F3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F005-437A-99FB-DCD9BECD2FE3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E0E3F567-9B91-4AE4-98D9-270FD407CE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F005-437A-99FB-DCD9BECD2FE3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EC12EC97-C71A-403F-88F6-79B9588681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F005-437A-99FB-DCD9BECD2FE3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95FBEF25-EFB2-46C4-B4DF-D4CAAAFFE6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F005-437A-99FB-DCD9BECD2FE3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6674D368-16BD-4B76-926F-781F44C1BFF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F005-437A-99FB-DCD9BECD2FE3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9E57570F-A0C4-4CB7-83B1-D38582E1B0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F005-437A-99FB-DCD9BECD2FE3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7D927849-8D19-47F9-BF96-F1F93CC8BD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F005-437A-99FB-DCD9BECD2FE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50407B79-476E-4F57-921B-CF588862F0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F005-437A-99FB-DCD9BECD2FE3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0155B7B6-37CB-4412-AE38-17A47731B0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F005-437A-99FB-DCD9BECD2FE3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8A843807-720F-47C8-AF4D-2FE4E61EDB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F005-437A-99FB-DCD9BECD2FE3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84F3536B-59F7-47FA-98CE-5197FBF91E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F005-437A-99FB-DCD9BECD2FE3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4B72B6A9-121B-4BF2-A476-66E7E729A9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F005-437A-99FB-DCD9BECD2FE3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0C7E6ADD-C5D6-4B80-BC46-DC055E1EFD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F005-437A-99FB-DCD9BECD2FE3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63325DB7-ED5F-4136-9BB5-D147BEF646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F005-437A-99FB-DCD9BECD2FE3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09E31026-B23C-4D16-B3EC-6278493BEA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F005-437A-99FB-DCD9BECD2FE3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0543AB5B-BFB4-4995-B64D-7CC7D640656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F005-437A-99FB-DCD9BECD2FE3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4E0FBFB7-9C05-4371-A268-10E30C7F3D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F005-437A-99FB-DCD9BECD2FE3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C516A80F-75FC-451D-950D-49019433D9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F005-437A-99FB-DCD9BECD2F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(Perf&amp;IncsData'!$BG$24:$BG$60</c:f>
              <c:numCache>
                <c:formatCode>General</c:formatCode>
                <c:ptCount val="37"/>
                <c:pt idx="0">
                  <c:v>0</c:v>
                </c:pt>
                <c:pt idx="7">
                  <c:v>#N/A</c:v>
                </c:pt>
                <c:pt idx="8">
                  <c:v>2.8314917127071834E-2</c:v>
                </c:pt>
                <c:pt idx="9">
                  <c:v>3.0095759233926135E-2</c:v>
                </c:pt>
                <c:pt idx="10">
                  <c:v>2.9986052998605298E-2</c:v>
                </c:pt>
                <c:pt idx="11">
                  <c:v>3.6066689350119085E-2</c:v>
                </c:pt>
                <c:pt idx="12">
                  <c:v>3.1965006729475116E-2</c:v>
                </c:pt>
                <c:pt idx="13">
                  <c:v>#N/A</c:v>
                </c:pt>
                <c:pt idx="14">
                  <c:v>#N/A</c:v>
                </c:pt>
                <c:pt idx="15">
                  <c:v>3.1333333333333338E-2</c:v>
                </c:pt>
                <c:pt idx="16">
                  <c:v>3.4047034047034054E-2</c:v>
                </c:pt>
                <c:pt idx="17">
                  <c:v>2.9871977240398296E-2</c:v>
                </c:pt>
                <c:pt idx="18">
                  <c:v>2.4637681159420294E-2</c:v>
                </c:pt>
                <c:pt idx="19">
                  <c:v>2.5748086290883782E-2</c:v>
                </c:pt>
                <c:pt idx="20">
                  <c:v>#N/A</c:v>
                </c:pt>
                <c:pt idx="21">
                  <c:v>#N/A</c:v>
                </c:pt>
                <c:pt idx="22">
                  <c:v>2.9237730595196663E-2</c:v>
                </c:pt>
                <c:pt idx="23">
                  <c:v>2.7295285359801493E-2</c:v>
                </c:pt>
                <c:pt idx="24">
                  <c:v>3.5573122529644285E-2</c:v>
                </c:pt>
                <c:pt idx="25">
                  <c:v>3.3311345646438E-2</c:v>
                </c:pt>
                <c:pt idx="26">
                  <c:v>3.2158741019500517E-2</c:v>
                </c:pt>
                <c:pt idx="27">
                  <c:v>#N/A</c:v>
                </c:pt>
                <c:pt idx="28">
                  <c:v>#N/A</c:v>
                </c:pt>
                <c:pt idx="29">
                  <c:v>3.0164854437039635E-2</c:v>
                </c:pt>
                <c:pt idx="30">
                  <c:v>2.7045769764216378E-2</c:v>
                </c:pt>
                <c:pt idx="31">
                  <c:v>3.3309957924263688E-2</c:v>
                </c:pt>
                <c:pt idx="32">
                  <c:v>2.711157455683004E-2</c:v>
                </c:pt>
                <c:pt idx="33">
                  <c:v>3.0978071702053606E-2</c:v>
                </c:pt>
                <c:pt idx="34">
                  <c:v>#N/A</c:v>
                </c:pt>
                <c:pt idx="35">
                  <c:v>#N/A</c:v>
                </c:pt>
                <c:pt idx="36">
                  <c:v>2.7440083362278576E-2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(Perf&amp;IncsData'!$BI$24:$BI$61</c15:f>
                <c15:dlblRangeCache>
                  <c:ptCount val="38"/>
                  <c:pt idx="0">
                    <c:v>C4_Incidents</c:v>
                  </c:pt>
                  <c:pt idx="1">
                    <c:v>C4_Incidents</c:v>
                  </c:pt>
                  <c:pt idx="2">
                    <c:v>C4_Incidents</c:v>
                  </c:pt>
                  <c:pt idx="3">
                    <c:v>C4_Incidents</c:v>
                  </c:pt>
                  <c:pt idx="4">
                    <c:v>C4_Incidents</c:v>
                  </c:pt>
                  <c:pt idx="5">
                    <c:v>C4_Incidents</c:v>
                  </c:pt>
                  <c:pt idx="6">
                    <c:v>C4_Incidents</c:v>
                  </c:pt>
                  <c:pt idx="7">
                    <c:v>97</c:v>
                  </c:pt>
                  <c:pt idx="8">
                    <c:v>82</c:v>
                  </c:pt>
                  <c:pt idx="9">
                    <c:v>88</c:v>
                  </c:pt>
                  <c:pt idx="10">
                    <c:v>86</c:v>
                  </c:pt>
                  <c:pt idx="11">
                    <c:v>106</c:v>
                  </c:pt>
                  <c:pt idx="12">
                    <c:v>95</c:v>
                  </c:pt>
                  <c:pt idx="13">
                    <c:v>79</c:v>
                  </c:pt>
                  <c:pt idx="14">
                    <c:v>80</c:v>
                  </c:pt>
                  <c:pt idx="15">
                    <c:v>94</c:v>
                  </c:pt>
                  <c:pt idx="16">
                    <c:v>97</c:v>
                  </c:pt>
                  <c:pt idx="17">
                    <c:v>84</c:v>
                  </c:pt>
                  <c:pt idx="18">
                    <c:v>68</c:v>
                  </c:pt>
                  <c:pt idx="19">
                    <c:v>74</c:v>
                  </c:pt>
                  <c:pt idx="20">
                    <c:v>97</c:v>
                  </c:pt>
                  <c:pt idx="21">
                    <c:v>73</c:v>
                  </c:pt>
                  <c:pt idx="22">
                    <c:v>84</c:v>
                  </c:pt>
                  <c:pt idx="23">
                    <c:v>77</c:v>
                  </c:pt>
                  <c:pt idx="24">
                    <c:v>108</c:v>
                  </c:pt>
                  <c:pt idx="25">
                    <c:v>101</c:v>
                  </c:pt>
                  <c:pt idx="26">
                    <c:v>94</c:v>
                  </c:pt>
                  <c:pt idx="27">
                    <c:v>100</c:v>
                  </c:pt>
                  <c:pt idx="28">
                    <c:v>88</c:v>
                  </c:pt>
                  <c:pt idx="29">
                    <c:v>86</c:v>
                  </c:pt>
                  <c:pt idx="30">
                    <c:v>78</c:v>
                  </c:pt>
                  <c:pt idx="31">
                    <c:v>95</c:v>
                  </c:pt>
                  <c:pt idx="32">
                    <c:v>78</c:v>
                  </c:pt>
                  <c:pt idx="33">
                    <c:v>89</c:v>
                  </c:pt>
                  <c:pt idx="34">
                    <c:v>77</c:v>
                  </c:pt>
                  <c:pt idx="35">
                    <c:v>99</c:v>
                  </c:pt>
                  <c:pt idx="36">
                    <c:v>79</c:v>
                  </c:pt>
                  <c:pt idx="37">
                    <c:v>#N/A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5-F005-437A-99FB-DCD9BECD2FE3}"/>
            </c:ext>
          </c:extLst>
        </c:ser>
        <c:ser>
          <c:idx val="2"/>
          <c:order val="1"/>
          <c:tx>
            <c:strRef>
              <c:f>'Graph Source (Perf&amp;IncsData'!$BM$23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005-437A-99FB-DCD9BECD2F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F005-437A-99FB-DCD9BECD2F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F005-437A-99FB-DCD9BECD2FE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F005-437A-99FB-DCD9BECD2FE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F005-437A-99FB-DCD9BECD2FE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F005-437A-99FB-DCD9BECD2FE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C-F005-437A-99FB-DCD9BECD2FE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620B002-7935-420A-AEBA-A22C1CAC8BA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F005-437A-99FB-DCD9BECD2F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E9F2A19-53FC-42F4-8EF1-E66E94F976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F005-437A-99FB-DCD9BECD2FE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D3BD6B5-E861-416D-8B78-64851BED90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F005-437A-99FB-DCD9BECD2FE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4223856-ED08-44AB-9C46-18CE5D7755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F005-437A-99FB-DCD9BECD2FE3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4339AF0-46FA-4ED9-A34C-128BBF46FC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F005-437A-99FB-DCD9BECD2FE3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6615877A-08F4-49DC-A940-624FDB4452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F005-437A-99FB-DCD9BECD2FE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DD96856-B681-4455-856B-E27220D460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F005-437A-99FB-DCD9BECD2FE3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08D456DB-BA13-434B-8238-06B0C38ADA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F005-437A-99FB-DCD9BECD2FE3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978300B-0E84-40B3-9448-B778B45BFC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F005-437A-99FB-DCD9BECD2FE3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E945CAEE-2C2F-4549-979F-D2509E62D6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F005-437A-99FB-DCD9BECD2FE3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09EC5446-F77E-44F5-9DFD-9EDA804527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F005-437A-99FB-DCD9BECD2FE3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0A5F576A-4E12-4F8A-B9C6-A6FAC948B8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F005-437A-99FB-DCD9BECD2FE3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10D21000-CCD5-47DD-AE1B-3CE0498A2C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F005-437A-99FB-DCD9BECD2FE3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A201748-6EE0-499F-8DF0-EA9AA20D24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F005-437A-99FB-DCD9BECD2FE3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8A7E01F3-188D-416F-8CF9-B0A29D6D19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F005-437A-99FB-DCD9BECD2FE3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C6A197AA-1F49-4EFE-8272-2F4CE68AB0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F005-437A-99FB-DCD9BECD2FE3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9597CB58-D6CC-4EB8-AF99-E507E041DB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F005-437A-99FB-DCD9BECD2FE3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42E0FAB7-25F2-4883-A2AE-09FF46C75B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F005-437A-99FB-DCD9BECD2FE3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9E75C174-5764-42B7-A6A6-8B87E3F6A0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F005-437A-99FB-DCD9BECD2FE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BD20E77A-CAEA-4D22-B73D-29FCF788FA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F005-437A-99FB-DCD9BECD2FE3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9F4550A7-1C4A-480A-A116-1E01040A03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F005-437A-99FB-DCD9BECD2FE3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FDEE84AC-CB65-4491-BD90-B5677E6FF3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F005-437A-99FB-DCD9BECD2FE3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93F8AA19-DB36-4BC9-9A79-EC8B262482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3-F005-437A-99FB-DCD9BECD2FE3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46496724-3188-46D6-83D2-A4604D5F46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4-F005-437A-99FB-DCD9BECD2FE3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417158B0-5F85-4776-AB99-FFB3C136D5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5-F005-437A-99FB-DCD9BECD2FE3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93A63684-A2B4-4840-A9AE-6CE18BEAA1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6-F005-437A-99FB-DCD9BECD2FE3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96CDB536-EAEF-45C9-A6EF-87700B472C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7-F005-437A-99FB-DCD9BECD2FE3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4B867B1F-D5A6-469A-A32F-EA9CFC7315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F005-437A-99FB-DCD9BECD2FE3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440A2937-A473-4408-84A0-F3D0F56C88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9-F005-437A-99FB-DCD9BECD2FE3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015CD352-B569-4C4E-9B96-599E7CDD18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A-F005-437A-99FB-DCD9BECD2F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(Perf&amp;IncsData'!$BM$24:$BM$60</c:f>
              <c:numCache>
                <c:formatCode>General</c:formatCode>
                <c:ptCount val="37"/>
                <c:pt idx="0">
                  <c:v>0</c:v>
                </c:pt>
                <c:pt idx="7">
                  <c:v>#N/A</c:v>
                </c:pt>
                <c:pt idx="8">
                  <c:v>5.5939226519337026E-2</c:v>
                </c:pt>
                <c:pt idx="9">
                  <c:v>4.7879616963064302E-2</c:v>
                </c:pt>
                <c:pt idx="10">
                  <c:v>5.6485355648535567E-2</c:v>
                </c:pt>
                <c:pt idx="11">
                  <c:v>4.7975501871384815E-2</c:v>
                </c:pt>
                <c:pt idx="12">
                  <c:v>5.1144010767160152E-2</c:v>
                </c:pt>
                <c:pt idx="13">
                  <c:v>#N/A</c:v>
                </c:pt>
                <c:pt idx="14">
                  <c:v>#N/A</c:v>
                </c:pt>
                <c:pt idx="15">
                  <c:v>4.7666666666666684E-2</c:v>
                </c:pt>
                <c:pt idx="16">
                  <c:v>5.5458055458055461E-2</c:v>
                </c:pt>
                <c:pt idx="17">
                  <c:v>5.867709815078237E-2</c:v>
                </c:pt>
                <c:pt idx="18">
                  <c:v>5.9420289855072493E-2</c:v>
                </c:pt>
                <c:pt idx="19">
                  <c:v>5.2192066805845531E-2</c:v>
                </c:pt>
                <c:pt idx="20">
                  <c:v>#N/A</c:v>
                </c:pt>
                <c:pt idx="21">
                  <c:v>#N/A</c:v>
                </c:pt>
                <c:pt idx="22">
                  <c:v>5.6038983640793599E-2</c:v>
                </c:pt>
                <c:pt idx="23">
                  <c:v>5.7071960297766761E-2</c:v>
                </c:pt>
                <c:pt idx="24">
                  <c:v>5.2700922266139677E-2</c:v>
                </c:pt>
                <c:pt idx="25">
                  <c:v>4.9802110817941982E-2</c:v>
                </c:pt>
                <c:pt idx="26">
                  <c:v>5.8501539514197759E-2</c:v>
                </c:pt>
                <c:pt idx="27">
                  <c:v>#N/A</c:v>
                </c:pt>
                <c:pt idx="28">
                  <c:v>#N/A</c:v>
                </c:pt>
                <c:pt idx="29">
                  <c:v>6.2784987723605787E-2</c:v>
                </c:pt>
                <c:pt idx="30">
                  <c:v>5.1317614424410553E-2</c:v>
                </c:pt>
                <c:pt idx="31">
                  <c:v>5.2945301542776997E-2</c:v>
                </c:pt>
                <c:pt idx="32">
                  <c:v>4.7271463329857488E-2</c:v>
                </c:pt>
                <c:pt idx="33">
                  <c:v>4.8381482770623048E-2</c:v>
                </c:pt>
                <c:pt idx="34">
                  <c:v>#N/A</c:v>
                </c:pt>
                <c:pt idx="35">
                  <c:v>#N/A</c:v>
                </c:pt>
                <c:pt idx="36">
                  <c:v>5.8353594998263314E-2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(Perf&amp;IncsData'!$BO$24:$BO$61</c15:f>
                <c15:dlblRangeCache>
                  <c:ptCount val="38"/>
                  <c:pt idx="0">
                    <c:v>C4H_FaceToFaceIncidents</c:v>
                  </c:pt>
                  <c:pt idx="1">
                    <c:v>C4H_FaceToFaceIncidents</c:v>
                  </c:pt>
                  <c:pt idx="2">
                    <c:v>C4H_FaceToFaceIncidents</c:v>
                  </c:pt>
                  <c:pt idx="3">
                    <c:v>C4H_FaceToFaceIncidents</c:v>
                  </c:pt>
                  <c:pt idx="4">
                    <c:v>C4H_FaceToFaceIncidents</c:v>
                  </c:pt>
                  <c:pt idx="5">
                    <c:v>C4H_FaceToFaceIncidents</c:v>
                  </c:pt>
                  <c:pt idx="6">
                    <c:v>C4H_FaceToFaceIncidents</c:v>
                  </c:pt>
                  <c:pt idx="7">
                    <c:v>150</c:v>
                  </c:pt>
                  <c:pt idx="8">
                    <c:v>162</c:v>
                  </c:pt>
                  <c:pt idx="9">
                    <c:v>140</c:v>
                  </c:pt>
                  <c:pt idx="10">
                    <c:v>162</c:v>
                  </c:pt>
                  <c:pt idx="11">
                    <c:v>141</c:v>
                  </c:pt>
                  <c:pt idx="12">
                    <c:v>152</c:v>
                  </c:pt>
                  <c:pt idx="13">
                    <c:v>160</c:v>
                  </c:pt>
                  <c:pt idx="14">
                    <c:v>136</c:v>
                  </c:pt>
                  <c:pt idx="15">
                    <c:v>143</c:v>
                  </c:pt>
                  <c:pt idx="16">
                    <c:v>158</c:v>
                  </c:pt>
                  <c:pt idx="17">
                    <c:v>165</c:v>
                  </c:pt>
                  <c:pt idx="18">
                    <c:v>164</c:v>
                  </c:pt>
                  <c:pt idx="19">
                    <c:v>150</c:v>
                  </c:pt>
                  <c:pt idx="20">
                    <c:v>129</c:v>
                  </c:pt>
                  <c:pt idx="21">
                    <c:v>126</c:v>
                  </c:pt>
                  <c:pt idx="22">
                    <c:v>161</c:v>
                  </c:pt>
                  <c:pt idx="23">
                    <c:v>161</c:v>
                  </c:pt>
                  <c:pt idx="24">
                    <c:v>160</c:v>
                  </c:pt>
                  <c:pt idx="25">
                    <c:v>151</c:v>
                  </c:pt>
                  <c:pt idx="26">
                    <c:v>171</c:v>
                  </c:pt>
                  <c:pt idx="27">
                    <c:v>122</c:v>
                  </c:pt>
                  <c:pt idx="28">
                    <c:v>148</c:v>
                  </c:pt>
                  <c:pt idx="29">
                    <c:v>179</c:v>
                  </c:pt>
                  <c:pt idx="30">
                    <c:v>148</c:v>
                  </c:pt>
                  <c:pt idx="31">
                    <c:v>151</c:v>
                  </c:pt>
                  <c:pt idx="32">
                    <c:v>136</c:v>
                  </c:pt>
                  <c:pt idx="33">
                    <c:v>139</c:v>
                  </c:pt>
                  <c:pt idx="34">
                    <c:v>121</c:v>
                  </c:pt>
                  <c:pt idx="35">
                    <c:v>118</c:v>
                  </c:pt>
                  <c:pt idx="36">
                    <c:v>168</c:v>
                  </c:pt>
                  <c:pt idx="37">
                    <c:v>#N/A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B-F005-437A-99FB-DCD9BECD2FE3}"/>
            </c:ext>
          </c:extLst>
        </c:ser>
        <c:ser>
          <c:idx val="3"/>
          <c:order val="3"/>
          <c:tx>
            <c:strRef>
              <c:f>'Graph Source (Perf&amp;IncsData'!$BN$23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(Perf&amp;IncsData'!$BN$24:$BN$60</c:f>
              <c:numCache>
                <c:formatCode>General</c:formatCode>
                <c:ptCount val="37"/>
                <c:pt idx="0">
                  <c:v>0</c:v>
                </c:pt>
                <c:pt idx="7">
                  <c:v>5.0916496945010215E-2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5.2287581699346428E-2</c:v>
                </c:pt>
                <c:pt idx="14">
                  <c:v>4.6896551724137939E-2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4.3713995255845503E-2</c:v>
                </c:pt>
                <c:pt idx="21">
                  <c:v>4.4919786096256707E-2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4.2627533193570925E-2</c:v>
                </c:pt>
                <c:pt idx="28">
                  <c:v>5.0135501355013566E-2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4.3152639087018566E-2</c:v>
                </c:pt>
                <c:pt idx="35">
                  <c:v>4.380103934669638E-2</c:v>
                </c:pt>
                <c:pt idx="36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F005-437A-99FB-DCD9BECD2FE3}"/>
            </c:ext>
          </c:extLst>
        </c:ser>
        <c:ser>
          <c:idx val="4"/>
          <c:order val="4"/>
          <c:tx>
            <c:strRef>
              <c:f>'Graph Source (Perf&amp;IncsData'!$BH$23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F005-437A-99FB-DCD9BECD2F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E-F005-437A-99FB-DCD9BECD2F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F-F005-437A-99FB-DCD9BECD2FE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0-F005-437A-99FB-DCD9BECD2FE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1-F005-437A-99FB-DCD9BECD2FE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2-F005-437A-99FB-DCD9BECD2FE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3-F005-437A-99FB-DCD9BECD2FE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78FD914-7F45-44FF-BEE8-83CA52E4338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54-F005-437A-99FB-DCD9BECD2F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D3330C3-43E6-4F92-BD86-259B467373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F005-437A-99FB-DCD9BECD2FE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62AD6F3-C13F-4C80-9689-740504306D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F005-437A-99FB-DCD9BECD2FE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307229D-18A0-465D-84F3-7CC7F882FFB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F005-437A-99FB-DCD9BECD2FE3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D8F64443-468D-4E21-AA76-E4CE60AF32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F005-437A-99FB-DCD9BECD2FE3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D89CE04-D6C7-4364-BC15-A2542EEA35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9-F005-437A-99FB-DCD9BECD2FE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079F1BC-5D22-4545-9839-0649BF50F27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A-F005-437A-99FB-DCD9BECD2FE3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CE3F27F1-09E7-490C-B81E-E2E16BFE3DA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F005-437A-99FB-DCD9BECD2FE3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7C84324-8AFC-4D9A-8131-56DFFF1087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F005-437A-99FB-DCD9BECD2FE3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CAAA657B-42E6-4F29-9C4C-72C5F46438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F005-437A-99FB-DCD9BECD2FE3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2FB2735F-42DA-43A8-BC3E-51E935C161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F005-437A-99FB-DCD9BECD2FE3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B2DD1CA-2C43-4112-9930-3CC71D92DF6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F005-437A-99FB-DCD9BECD2FE3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90B7D522-3FB6-471A-B4D6-18B5668670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F005-437A-99FB-DCD9BECD2FE3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63DCD04-BD17-46EB-9BDA-D562FAC235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1-F005-437A-99FB-DCD9BECD2FE3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CEB961BC-2744-4B39-8ACE-2DA6BA33F8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2-F005-437A-99FB-DCD9BECD2FE3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57E2A084-2A4B-481E-AB08-4B68F14B17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F005-437A-99FB-DCD9BECD2FE3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8C94130D-2099-44D2-BC7A-BDFE01F9D4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F005-437A-99FB-DCD9BECD2FE3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AA3E6E71-0E26-46B1-AD1C-F7060AA061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5-F005-437A-99FB-DCD9BECD2FE3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9F6D3F1F-85C9-4293-BEEC-D44D6EC46F5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6-F005-437A-99FB-DCD9BECD2FE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88C7EDFA-40EA-4494-AFA6-8718E80BDF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7-F005-437A-99FB-DCD9BECD2FE3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AD664FF7-F29C-45EB-9195-5E11009A26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8-F005-437A-99FB-DCD9BECD2FE3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92B12014-8CC5-4B7D-B498-D601F75C23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9-F005-437A-99FB-DCD9BECD2FE3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013E1653-9BCB-472F-82D5-86B1FC5671B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A-F005-437A-99FB-DCD9BECD2FE3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99290442-507E-455C-8F11-7BDB690486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F005-437A-99FB-DCD9BECD2FE3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51072D49-FAA1-4913-8892-8A0E4E4823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F005-437A-99FB-DCD9BECD2FE3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B5504625-427D-44AE-B353-1F8FBBA55B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D-F005-437A-99FB-DCD9BECD2FE3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072B09C1-44D2-4DEA-B4DB-6E0A23D9F5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E-F005-437A-99FB-DCD9BECD2FE3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C7137C3D-0192-422F-BA3E-ADDE610B4B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F-F005-437A-99FB-DCD9BECD2FE3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042D64BC-434B-4825-859E-AC6ECE2DB0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F005-437A-99FB-DCD9BECD2FE3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E9AB7275-3AAC-4F14-8E37-478275B343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1-F005-437A-99FB-DCD9BECD2F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(Perf&amp;IncsData'!$BH$24:$BH$60</c:f>
              <c:numCache>
                <c:formatCode>General</c:formatCode>
                <c:ptCount val="37"/>
                <c:pt idx="0">
                  <c:v>0</c:v>
                </c:pt>
                <c:pt idx="7">
                  <c:v>3.2926001357773252E-2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2.581699346405229E-2</c:v>
                </c:pt>
                <c:pt idx="14">
                  <c:v>2.7586206896551731E-2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3.2870213486953598E-2</c:v>
                </c:pt>
                <c:pt idx="21">
                  <c:v>2.6024955436720149E-2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3.494060097833683E-2</c:v>
                </c:pt>
                <c:pt idx="28">
                  <c:v>2.9810298102981032E-2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2.7460770328102714E-2</c:v>
                </c:pt>
                <c:pt idx="35">
                  <c:v>3.6748329621380846E-2</c:v>
                </c:pt>
                <c:pt idx="36">
                  <c:v>#N/A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(Perf&amp;IncsData'!$BO$24:$BO$61</c15:f>
                <c15:dlblRangeCache>
                  <c:ptCount val="38"/>
                  <c:pt idx="0">
                    <c:v>C4H_FaceToFaceIncidents</c:v>
                  </c:pt>
                  <c:pt idx="1">
                    <c:v>C4H_FaceToFaceIncidents</c:v>
                  </c:pt>
                  <c:pt idx="2">
                    <c:v>C4H_FaceToFaceIncidents</c:v>
                  </c:pt>
                  <c:pt idx="3">
                    <c:v>C4H_FaceToFaceIncidents</c:v>
                  </c:pt>
                  <c:pt idx="4">
                    <c:v>C4H_FaceToFaceIncidents</c:v>
                  </c:pt>
                  <c:pt idx="5">
                    <c:v>C4H_FaceToFaceIncidents</c:v>
                  </c:pt>
                  <c:pt idx="6">
                    <c:v>C4H_FaceToFaceIncidents</c:v>
                  </c:pt>
                  <c:pt idx="7">
                    <c:v>150</c:v>
                  </c:pt>
                  <c:pt idx="8">
                    <c:v>162</c:v>
                  </c:pt>
                  <c:pt idx="9">
                    <c:v>140</c:v>
                  </c:pt>
                  <c:pt idx="10">
                    <c:v>162</c:v>
                  </c:pt>
                  <c:pt idx="11">
                    <c:v>141</c:v>
                  </c:pt>
                  <c:pt idx="12">
                    <c:v>152</c:v>
                  </c:pt>
                  <c:pt idx="13">
                    <c:v>160</c:v>
                  </c:pt>
                  <c:pt idx="14">
                    <c:v>136</c:v>
                  </c:pt>
                  <c:pt idx="15">
                    <c:v>143</c:v>
                  </c:pt>
                  <c:pt idx="16">
                    <c:v>158</c:v>
                  </c:pt>
                  <c:pt idx="17">
                    <c:v>165</c:v>
                  </c:pt>
                  <c:pt idx="18">
                    <c:v>164</c:v>
                  </c:pt>
                  <c:pt idx="19">
                    <c:v>150</c:v>
                  </c:pt>
                  <c:pt idx="20">
                    <c:v>129</c:v>
                  </c:pt>
                  <c:pt idx="21">
                    <c:v>126</c:v>
                  </c:pt>
                  <c:pt idx="22">
                    <c:v>161</c:v>
                  </c:pt>
                  <c:pt idx="23">
                    <c:v>161</c:v>
                  </c:pt>
                  <c:pt idx="24">
                    <c:v>160</c:v>
                  </c:pt>
                  <c:pt idx="25">
                    <c:v>151</c:v>
                  </c:pt>
                  <c:pt idx="26">
                    <c:v>171</c:v>
                  </c:pt>
                  <c:pt idx="27">
                    <c:v>122</c:v>
                  </c:pt>
                  <c:pt idx="28">
                    <c:v>148</c:v>
                  </c:pt>
                  <c:pt idx="29">
                    <c:v>179</c:v>
                  </c:pt>
                  <c:pt idx="30">
                    <c:v>148</c:v>
                  </c:pt>
                  <c:pt idx="31">
                    <c:v>151</c:v>
                  </c:pt>
                  <c:pt idx="32">
                    <c:v>136</c:v>
                  </c:pt>
                  <c:pt idx="33">
                    <c:v>139</c:v>
                  </c:pt>
                  <c:pt idx="34">
                    <c:v>121</c:v>
                  </c:pt>
                  <c:pt idx="35">
                    <c:v>118</c:v>
                  </c:pt>
                  <c:pt idx="36">
                    <c:v>168</c:v>
                  </c:pt>
                  <c:pt idx="37">
                    <c:v>#N/A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72-F005-437A-99FB-DCD9BECD2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71481600"/>
        <c:axId val="71700480"/>
      </c:barChart>
      <c:lineChart>
        <c:grouping val="standard"/>
        <c:varyColors val="0"/>
        <c:ser>
          <c:idx val="1"/>
          <c:order val="2"/>
          <c:tx>
            <c:strRef>
              <c:f>'Graph Source (Perf&amp;IncsData'!$BK$23</c:f>
              <c:strCache>
                <c:ptCount val="1"/>
                <c:pt idx="0">
                  <c:v>C4 Demand Percentage (10%)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59206374231549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6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F005-437A-99FB-DCD9BECD2F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(Perf&amp;IncsData'!$BK$24:$BK$60</c:f>
              <c:numCache>
                <c:formatCode>0%</c:formatCode>
                <c:ptCount val="37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0.1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4-F005-437A-99FB-DCD9BECD2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81600"/>
        <c:axId val="71700480"/>
      </c:lineChart>
      <c:catAx>
        <c:axId val="71481600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00480"/>
        <c:crosses val="autoZero"/>
        <c:auto val="1"/>
        <c:lblAlgn val="ctr"/>
        <c:lblOffset val="1"/>
        <c:noMultiLvlLbl val="0"/>
      </c:catAx>
      <c:valAx>
        <c:axId val="7170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8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3 Percentage of all Demand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(Perf&amp;IncsData'!$BA$23</c:f>
              <c:strCache>
                <c:ptCount val="1"/>
                <c:pt idx="0">
                  <c:v>weekdays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D4C38EC-02D4-40C5-96E8-61D28CE8061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5B3-4D0F-B852-BACACB81817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5B3-4D0F-B852-BACACB8181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5B3-4D0F-B852-BACACB81817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5B3-4D0F-B852-BACACB81817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5B3-4D0F-B852-BACACB81817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5B3-4D0F-B852-BACACB81817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5B3-4D0F-B852-BACACB81817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0032AF8-4E3E-4132-B7AC-4BAC51DF527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5B3-4D0F-B852-BACACB81817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F477C3-419B-4C0D-96AD-1993973CEB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5B3-4D0F-B852-BACACB81817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1F1DA1B3-7352-4E48-A173-D9D38859A1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5B3-4D0F-B852-BACACB81817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AAEB9AF-1050-40B3-933F-751A0A1119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5B3-4D0F-B852-BACACB81817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D40AC50C-FB19-4C6E-8799-7508182E8C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5B3-4D0F-B852-BACACB81817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DE3D8B5F-366A-4CA4-BB58-4781F35B7A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5B3-4D0F-B852-BACACB81817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2A344E4E-9DC0-47AE-BB94-89CA5D1193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5B3-4D0F-B852-BACACB81817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0C37C4D9-F864-498E-801E-4955BFCCD4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5B3-4D0F-B852-BACACB81817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D7EF252D-05C1-4294-8B7C-9B1ECC7357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95B3-4D0F-B852-BACACB81817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19C72874-BC35-41C4-A65A-4EB1AEAC8E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95B3-4D0F-B852-BACACB81817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3376D0E9-3D94-45E9-92AC-B567ED767E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95B3-4D0F-B852-BACACB81817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1C66EA26-A3E5-4920-AA92-6A1317C3BA6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95B3-4D0F-B852-BACACB81817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8BFE0B6-D2F1-4FA6-8180-D2C425C716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95B3-4D0F-B852-BACACB81817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8C9854ED-FEFF-4ED0-827F-C2D7D7AB18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95B3-4D0F-B852-BACACB81817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8F0D1026-DD53-4B23-9E8E-696079482D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95B3-4D0F-B852-BACACB81817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CC3A06A8-AD06-4A80-BA6F-38C602D829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95B3-4D0F-B852-BACACB81817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35BFD2E3-AAA5-4E98-A174-E7E7A8C824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95B3-4D0F-B852-BACACB81817F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F1D4AF8B-D1C4-4012-B2F6-1D4BE4944F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95B3-4D0F-B852-BACACB81817F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98086E2C-A782-4C33-8812-DB5624AEAA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95B3-4D0F-B852-BACACB81817F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32324E7D-746D-455C-9559-0603F2EEA6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95B3-4D0F-B852-BACACB81817F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21AE2344-F3DE-4412-81B5-8D7E5CED7D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95B3-4D0F-B852-BACACB81817F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62F6042E-7123-42B2-93F4-F1E37F5421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95B3-4D0F-B852-BACACB81817F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666A61C0-0C60-4EC9-AD18-C7FAAD985A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95B3-4D0F-B852-BACACB81817F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4D12884E-D965-428F-AB9F-5B62E1281E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95B3-4D0F-B852-BACACB81817F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8C0FE3A2-00CF-4227-9C66-824ED98021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95B3-4D0F-B852-BACACB81817F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78CBF089-8E54-4E2F-9188-937592E900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95B3-4D0F-B852-BACACB81817F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4D42AB20-BE3E-4F30-AC0D-79A38C5479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95B3-4D0F-B852-BACACB81817F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12D959C1-CCA0-4D14-B7EE-014A09FE5EC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95B3-4D0F-B852-BACACB81817F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482AABF3-F0AF-473C-8D71-0C60A50E14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95B3-4D0F-B852-BACACB81817F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5201DCEE-BC91-4199-A9F8-8C30F41D22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95B3-4D0F-B852-BACACB8181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(Perf&amp;IncsData'!$BA$24:$BA$60</c:f>
              <c:numCache>
                <c:formatCode>General</c:formatCode>
                <c:ptCount val="37"/>
                <c:pt idx="0">
                  <c:v>0</c:v>
                </c:pt>
                <c:pt idx="7">
                  <c:v>0</c:v>
                </c:pt>
                <c:pt idx="8">
                  <c:v>0.26622928176795591</c:v>
                </c:pt>
                <c:pt idx="9">
                  <c:v>0.25478796169630641</c:v>
                </c:pt>
                <c:pt idx="10">
                  <c:v>0.25069735006973487</c:v>
                </c:pt>
                <c:pt idx="11">
                  <c:v>0.24430078257910856</c:v>
                </c:pt>
                <c:pt idx="12">
                  <c:v>0.23351278600269182</c:v>
                </c:pt>
                <c:pt idx="13">
                  <c:v>0</c:v>
                </c:pt>
                <c:pt idx="14">
                  <c:v>0</c:v>
                </c:pt>
                <c:pt idx="15">
                  <c:v>0.2553333333333333</c:v>
                </c:pt>
                <c:pt idx="16">
                  <c:v>0.24991224991224997</c:v>
                </c:pt>
                <c:pt idx="17">
                  <c:v>0.2510668563300143</c:v>
                </c:pt>
                <c:pt idx="18">
                  <c:v>0.22717391304347823</c:v>
                </c:pt>
                <c:pt idx="19">
                  <c:v>0.25226165622825325</c:v>
                </c:pt>
                <c:pt idx="20">
                  <c:v>0</c:v>
                </c:pt>
                <c:pt idx="21">
                  <c:v>0</c:v>
                </c:pt>
                <c:pt idx="22">
                  <c:v>0.25408980160111383</c:v>
                </c:pt>
                <c:pt idx="23">
                  <c:v>0.26267281105990786</c:v>
                </c:pt>
                <c:pt idx="24">
                  <c:v>0.24835309617918316</c:v>
                </c:pt>
                <c:pt idx="25">
                  <c:v>0.23120052770448546</c:v>
                </c:pt>
                <c:pt idx="26">
                  <c:v>0.24700650017105716</c:v>
                </c:pt>
                <c:pt idx="27">
                  <c:v>0</c:v>
                </c:pt>
                <c:pt idx="28">
                  <c:v>0</c:v>
                </c:pt>
                <c:pt idx="29">
                  <c:v>0.24342336022448266</c:v>
                </c:pt>
                <c:pt idx="30">
                  <c:v>0.24722607489597784</c:v>
                </c:pt>
                <c:pt idx="31">
                  <c:v>0.2542075736325386</c:v>
                </c:pt>
                <c:pt idx="32">
                  <c:v>0.23948557525199865</c:v>
                </c:pt>
                <c:pt idx="33">
                  <c:v>0.24121127741037246</c:v>
                </c:pt>
                <c:pt idx="34">
                  <c:v>0</c:v>
                </c:pt>
                <c:pt idx="35">
                  <c:v>0</c:v>
                </c:pt>
                <c:pt idx="36">
                  <c:v>0.25911774921847869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(Perf&amp;IncsData'!$BC$24:$BC$61</c15:f>
                <c15:dlblRangeCache>
                  <c:ptCount val="38"/>
                  <c:pt idx="7">
                    <c:v>709</c:v>
                  </c:pt>
                  <c:pt idx="8">
                    <c:v>771</c:v>
                  </c:pt>
                  <c:pt idx="9">
                    <c:v>745</c:v>
                  </c:pt>
                  <c:pt idx="10">
                    <c:v>719</c:v>
                  </c:pt>
                  <c:pt idx="11">
                    <c:v>718</c:v>
                  </c:pt>
                  <c:pt idx="12">
                    <c:v>694</c:v>
                  </c:pt>
                  <c:pt idx="13">
                    <c:v>796</c:v>
                  </c:pt>
                  <c:pt idx="14">
                    <c:v>729</c:v>
                  </c:pt>
                  <c:pt idx="15">
                    <c:v>766</c:v>
                  </c:pt>
                  <c:pt idx="16">
                    <c:v>712</c:v>
                  </c:pt>
                  <c:pt idx="17">
                    <c:v>706</c:v>
                  </c:pt>
                  <c:pt idx="18">
                    <c:v>627</c:v>
                  </c:pt>
                  <c:pt idx="19">
                    <c:v>725</c:v>
                  </c:pt>
                  <c:pt idx="20">
                    <c:v>710</c:v>
                  </c:pt>
                  <c:pt idx="21">
                    <c:v>687</c:v>
                  </c:pt>
                  <c:pt idx="22">
                    <c:v>730</c:v>
                  </c:pt>
                  <c:pt idx="23">
                    <c:v>741</c:v>
                  </c:pt>
                  <c:pt idx="24">
                    <c:v>754</c:v>
                  </c:pt>
                  <c:pt idx="25">
                    <c:v>701</c:v>
                  </c:pt>
                  <c:pt idx="26">
                    <c:v>722</c:v>
                  </c:pt>
                  <c:pt idx="27">
                    <c:v>671</c:v>
                  </c:pt>
                  <c:pt idx="28">
                    <c:v>682</c:v>
                  </c:pt>
                  <c:pt idx="29">
                    <c:v>694</c:v>
                  </c:pt>
                  <c:pt idx="30">
                    <c:v>713</c:v>
                  </c:pt>
                  <c:pt idx="31">
                    <c:v>725</c:v>
                  </c:pt>
                  <c:pt idx="32">
                    <c:v>689</c:v>
                  </c:pt>
                  <c:pt idx="33">
                    <c:v>693</c:v>
                  </c:pt>
                  <c:pt idx="34">
                    <c:v>720</c:v>
                  </c:pt>
                  <c:pt idx="35">
                    <c:v>635</c:v>
                  </c:pt>
                  <c:pt idx="36">
                    <c:v>746</c:v>
                  </c:pt>
                  <c:pt idx="37">
                    <c:v>#N/A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5-95B3-4D0F-B852-BACACB81817F}"/>
            </c:ext>
          </c:extLst>
        </c:ser>
        <c:ser>
          <c:idx val="2"/>
          <c:order val="2"/>
          <c:tx>
            <c:strRef>
              <c:f>'Graph Source (Perf&amp;IncsData'!$BB$23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(Perf&amp;IncsData'!$BB$24:$BB$60</c:f>
              <c:numCache>
                <c:formatCode>General</c:formatCode>
                <c:ptCount val="37"/>
                <c:pt idx="0">
                  <c:v>0</c:v>
                </c:pt>
                <c:pt idx="7">
                  <c:v>0.24066530889341484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0.26013071895424844</c:v>
                </c:pt>
                <c:pt idx="14">
                  <c:v>0.25137931034482763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0.24059640799728907</c:v>
                </c:pt>
                <c:pt idx="21">
                  <c:v>0.24491978609625675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0.23445143256464016</c:v>
                </c:pt>
                <c:pt idx="28">
                  <c:v>0.23102981029810296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0.25677603423680456</c:v>
                </c:pt>
                <c:pt idx="35">
                  <c:v>0.2357089829250186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95B3-4D0F-B852-BACACB818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73274112"/>
        <c:axId val="73275648"/>
      </c:barChart>
      <c:lineChart>
        <c:grouping val="standard"/>
        <c:varyColors val="0"/>
        <c:ser>
          <c:idx val="1"/>
          <c:order val="1"/>
          <c:tx>
            <c:strRef>
              <c:f>'Graph Source (Perf&amp;IncsData'!$BE$23</c:f>
              <c:strCache>
                <c:ptCount val="1"/>
                <c:pt idx="0">
                  <c:v>C3 Demand Percentage (34%)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94906309456622E-2"/>
                  <c:y val="-2.8645502418045016E-1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5B3-4D0F-B852-BACACB8181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(Perf&amp;IncsData'!$BE$24:$BE$60</c:f>
              <c:numCache>
                <c:formatCode>0%</c:formatCode>
                <c:ptCount val="37"/>
                <c:pt idx="0">
                  <c:v>0.34</c:v>
                </c:pt>
                <c:pt idx="1">
                  <c:v>0.34</c:v>
                </c:pt>
                <c:pt idx="2">
                  <c:v>0.34</c:v>
                </c:pt>
                <c:pt idx="3">
                  <c:v>0.34</c:v>
                </c:pt>
                <c:pt idx="4">
                  <c:v>0.34</c:v>
                </c:pt>
                <c:pt idx="5">
                  <c:v>0.34</c:v>
                </c:pt>
                <c:pt idx="6">
                  <c:v>0.34</c:v>
                </c:pt>
                <c:pt idx="7">
                  <c:v>0.34</c:v>
                </c:pt>
                <c:pt idx="8">
                  <c:v>0.34</c:v>
                </c:pt>
                <c:pt idx="9">
                  <c:v>0.34</c:v>
                </c:pt>
                <c:pt idx="10">
                  <c:v>0.34</c:v>
                </c:pt>
                <c:pt idx="11">
                  <c:v>0.34</c:v>
                </c:pt>
                <c:pt idx="12">
                  <c:v>0.34</c:v>
                </c:pt>
                <c:pt idx="13">
                  <c:v>0.34</c:v>
                </c:pt>
                <c:pt idx="14">
                  <c:v>0.34</c:v>
                </c:pt>
                <c:pt idx="15">
                  <c:v>0.34</c:v>
                </c:pt>
                <c:pt idx="16">
                  <c:v>0.34</c:v>
                </c:pt>
                <c:pt idx="17">
                  <c:v>0.34</c:v>
                </c:pt>
                <c:pt idx="18">
                  <c:v>0.34</c:v>
                </c:pt>
                <c:pt idx="19">
                  <c:v>0.34</c:v>
                </c:pt>
                <c:pt idx="20">
                  <c:v>0.34</c:v>
                </c:pt>
                <c:pt idx="21">
                  <c:v>0.34</c:v>
                </c:pt>
                <c:pt idx="22">
                  <c:v>0.34</c:v>
                </c:pt>
                <c:pt idx="23">
                  <c:v>0.34</c:v>
                </c:pt>
                <c:pt idx="24">
                  <c:v>0.34</c:v>
                </c:pt>
                <c:pt idx="25">
                  <c:v>0.34</c:v>
                </c:pt>
                <c:pt idx="26">
                  <c:v>0.34</c:v>
                </c:pt>
                <c:pt idx="27">
                  <c:v>0.34</c:v>
                </c:pt>
                <c:pt idx="28">
                  <c:v>0.34</c:v>
                </c:pt>
                <c:pt idx="29">
                  <c:v>0.34</c:v>
                </c:pt>
                <c:pt idx="30">
                  <c:v>0.34</c:v>
                </c:pt>
                <c:pt idx="31">
                  <c:v>0.34</c:v>
                </c:pt>
                <c:pt idx="32">
                  <c:v>0.34</c:v>
                </c:pt>
                <c:pt idx="33">
                  <c:v>0.34</c:v>
                </c:pt>
                <c:pt idx="34">
                  <c:v>0.34</c:v>
                </c:pt>
                <c:pt idx="35">
                  <c:v>0.34</c:v>
                </c:pt>
                <c:pt idx="36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95B3-4D0F-B852-BACACB818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274112"/>
        <c:axId val="73275648"/>
      </c:lineChart>
      <c:catAx>
        <c:axId val="73274112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5648"/>
        <c:crosses val="autoZero"/>
        <c:auto val="1"/>
        <c:lblAlgn val="ctr"/>
        <c:lblOffset val="1"/>
        <c:noMultiLvlLbl val="0"/>
      </c:catAx>
      <c:valAx>
        <c:axId val="7327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2 Percentage of all Demand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(Perf&amp;IncsData'!$AU$23</c:f>
              <c:strCache>
                <c:ptCount val="1"/>
                <c:pt idx="0">
                  <c:v>weekday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AD54B90-F1D7-45A9-A636-6F2A3B0A0B1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233-4D16-986C-0B6D9BD82D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233-4D16-986C-0B6D9BD82D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233-4D16-986C-0B6D9BD82D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233-4D16-986C-0B6D9BD82D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233-4D16-986C-0B6D9BD82DF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233-4D16-986C-0B6D9BD82DF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233-4D16-986C-0B6D9BD82DF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8671435-9643-434C-87C0-AD4E4773BBA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233-4D16-986C-0B6D9BD82DF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F260581-8173-48FD-A241-5939816210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233-4D16-986C-0B6D9BD82DF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B59E8E0-07E9-441B-BA9E-333BAD5A97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233-4D16-986C-0B6D9BD82DF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68A3718-CF56-4B35-AA09-1A79F59ACB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233-4D16-986C-0B6D9BD82DF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2BF674D-836B-4301-96D3-81AA47CA04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233-4D16-986C-0B6D9BD82DF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C241008-E0B1-47F0-BB9D-D3AACD4F463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233-4D16-986C-0B6D9BD82DF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6337F012-FDD5-4514-8C9C-9318BD8655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233-4D16-986C-0B6D9BD82DF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A41C8C12-94FF-4A34-8CD3-76FDF6265A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233-4D16-986C-0B6D9BD82DF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553A2539-AD3E-4B80-B9A7-2361F4CD57E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F233-4D16-986C-0B6D9BD82DF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72844EEC-6B4D-4B3F-9057-EDD435E7F0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F233-4D16-986C-0B6D9BD82DF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0180892E-C9F1-4F99-B621-6D78190B63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F233-4D16-986C-0B6D9BD82DF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ED36A67F-1D42-4574-B781-B1E659B653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F233-4D16-986C-0B6D9BD82DF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F988DCB3-4B96-471E-A0EE-11493B5C57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F233-4D16-986C-0B6D9BD82DF0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AB4F34B5-3BF3-4060-B12B-AD0C28451A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F233-4D16-986C-0B6D9BD82DF0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BC241520-0C6D-4CD7-8EAD-734051422C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F233-4D16-986C-0B6D9BD82DF0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E7F493C4-105A-49F2-9E8B-81863403C7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F233-4D16-986C-0B6D9BD82DF0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F5454207-DD43-46DB-B4AB-343B14663A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F233-4D16-986C-0B6D9BD82DF0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701A2CD2-A931-470A-8C59-4F6933AECA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F233-4D16-986C-0B6D9BD82DF0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5FB9AD91-1A7A-41D3-A49B-0C4392CA07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F233-4D16-986C-0B6D9BD82DF0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88C794C6-227B-434D-9182-3C302929DC7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F233-4D16-986C-0B6D9BD82DF0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A7BBE8BF-0283-4D1A-ADED-DEBC395AF8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F233-4D16-986C-0B6D9BD82DF0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3CC444DE-B5A4-461C-93D5-F6A163A583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F233-4D16-986C-0B6D9BD82DF0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102F036A-973F-4F58-A0E8-2545D3888D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F233-4D16-986C-0B6D9BD82DF0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55903328-034C-434E-9B84-11FF26F803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F233-4D16-986C-0B6D9BD82DF0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B467FAA6-2B00-48FD-A396-26C479F5AD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F233-4D16-986C-0B6D9BD82DF0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66301518-CDDB-486D-B69F-C1764D8515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F233-4D16-986C-0B6D9BD82DF0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3826D9F2-8648-4624-B026-BA30704F8F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F233-4D16-986C-0B6D9BD82DF0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158269A4-DBCC-47A4-B465-1996ECE63F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F233-4D16-986C-0B6D9BD82DF0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D0C18FEB-3459-44ED-9370-E3A5CABFBD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F233-4D16-986C-0B6D9BD82DF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DF18646F-F466-4269-960B-09319236BC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F233-4D16-986C-0B6D9BD82D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(Perf&amp;IncsData'!$AU$24:$AU$60</c:f>
              <c:numCache>
                <c:formatCode>General</c:formatCode>
                <c:ptCount val="37"/>
                <c:pt idx="0">
                  <c:v>0</c:v>
                </c:pt>
                <c:pt idx="7">
                  <c:v>0</c:v>
                </c:pt>
                <c:pt idx="8">
                  <c:v>0.56526243093922657</c:v>
                </c:pt>
                <c:pt idx="9">
                  <c:v>0.58071135430916554</c:v>
                </c:pt>
                <c:pt idx="10">
                  <c:v>0.56903765690376573</c:v>
                </c:pt>
                <c:pt idx="11">
                  <c:v>0.57842803674719301</c:v>
                </c:pt>
                <c:pt idx="12">
                  <c:v>0.58714670255720058</c:v>
                </c:pt>
                <c:pt idx="13">
                  <c:v>0</c:v>
                </c:pt>
                <c:pt idx="14">
                  <c:v>0</c:v>
                </c:pt>
                <c:pt idx="15">
                  <c:v>0.58099999999999996</c:v>
                </c:pt>
                <c:pt idx="16">
                  <c:v>0.58160758160758153</c:v>
                </c:pt>
                <c:pt idx="17">
                  <c:v>0.5732574679943101</c:v>
                </c:pt>
                <c:pt idx="18">
                  <c:v>0.58876811594202871</c:v>
                </c:pt>
                <c:pt idx="19">
                  <c:v>0.56576200417536537</c:v>
                </c:pt>
                <c:pt idx="20">
                  <c:v>0</c:v>
                </c:pt>
                <c:pt idx="21">
                  <c:v>0</c:v>
                </c:pt>
                <c:pt idx="22">
                  <c:v>0.56909154194222056</c:v>
                </c:pt>
                <c:pt idx="23">
                  <c:v>0.56469337114498419</c:v>
                </c:pt>
                <c:pt idx="24">
                  <c:v>0.57509881422924913</c:v>
                </c:pt>
                <c:pt idx="25">
                  <c:v>0.58806068601583117</c:v>
                </c:pt>
                <c:pt idx="26">
                  <c:v>0.56619911050290794</c:v>
                </c:pt>
                <c:pt idx="27">
                  <c:v>0</c:v>
                </c:pt>
                <c:pt idx="28">
                  <c:v>0</c:v>
                </c:pt>
                <c:pt idx="29">
                  <c:v>0.56576639775517368</c:v>
                </c:pt>
                <c:pt idx="30">
                  <c:v>0.57836338418862676</c:v>
                </c:pt>
                <c:pt idx="31">
                  <c:v>0.56942496493688644</c:v>
                </c:pt>
                <c:pt idx="32">
                  <c:v>0.57907542579075422</c:v>
                </c:pt>
                <c:pt idx="33">
                  <c:v>0.58197006613296198</c:v>
                </c:pt>
                <c:pt idx="34">
                  <c:v>0</c:v>
                </c:pt>
                <c:pt idx="35">
                  <c:v>0</c:v>
                </c:pt>
                <c:pt idx="36">
                  <c:v>0.55748523792983673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(Perf&amp;IncsData'!$AW$24:$AW$61</c15:f>
                <c15:dlblRangeCache>
                  <c:ptCount val="38"/>
                  <c:pt idx="7">
                    <c:v>1715</c:v>
                  </c:pt>
                  <c:pt idx="8">
                    <c:v>1637</c:v>
                  </c:pt>
                  <c:pt idx="9">
                    <c:v>1698</c:v>
                  </c:pt>
                  <c:pt idx="10">
                    <c:v>1632</c:v>
                  </c:pt>
                  <c:pt idx="11">
                    <c:v>1700</c:v>
                  </c:pt>
                  <c:pt idx="12">
                    <c:v>1745</c:v>
                  </c:pt>
                  <c:pt idx="13">
                    <c:v>1724</c:v>
                  </c:pt>
                  <c:pt idx="14">
                    <c:v>1676</c:v>
                  </c:pt>
                  <c:pt idx="15">
                    <c:v>1743</c:v>
                  </c:pt>
                  <c:pt idx="16">
                    <c:v>1657</c:v>
                  </c:pt>
                  <c:pt idx="17">
                    <c:v>1612</c:v>
                  </c:pt>
                  <c:pt idx="18">
                    <c:v>1625</c:v>
                  </c:pt>
                  <c:pt idx="19">
                    <c:v>1626</c:v>
                  </c:pt>
                  <c:pt idx="20">
                    <c:v>1704</c:v>
                  </c:pt>
                  <c:pt idx="21">
                    <c:v>1648</c:v>
                  </c:pt>
                  <c:pt idx="22">
                    <c:v>1635</c:v>
                  </c:pt>
                  <c:pt idx="23">
                    <c:v>1593</c:v>
                  </c:pt>
                  <c:pt idx="24">
                    <c:v>1746</c:v>
                  </c:pt>
                  <c:pt idx="25">
                    <c:v>1783</c:v>
                  </c:pt>
                  <c:pt idx="26">
                    <c:v>1655</c:v>
                  </c:pt>
                  <c:pt idx="27">
                    <c:v>1679</c:v>
                  </c:pt>
                  <c:pt idx="28">
                    <c:v>1759</c:v>
                  </c:pt>
                  <c:pt idx="29">
                    <c:v>1613</c:v>
                  </c:pt>
                  <c:pt idx="30">
                    <c:v>1668</c:v>
                  </c:pt>
                  <c:pt idx="31">
                    <c:v>1624</c:v>
                  </c:pt>
                  <c:pt idx="32">
                    <c:v>1666</c:v>
                  </c:pt>
                  <c:pt idx="33">
                    <c:v>1672</c:v>
                  </c:pt>
                  <c:pt idx="34">
                    <c:v>1616</c:v>
                  </c:pt>
                  <c:pt idx="35">
                    <c:v>1585</c:v>
                  </c:pt>
                  <c:pt idx="36">
                    <c:v>1605</c:v>
                  </c:pt>
                  <c:pt idx="37">
                    <c:v>#N/A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5-F233-4D16-986C-0B6D9BD82DF0}"/>
            </c:ext>
          </c:extLst>
        </c:ser>
        <c:ser>
          <c:idx val="2"/>
          <c:order val="2"/>
          <c:tx>
            <c:strRef>
              <c:f>'Graph Source (Perf&amp;IncsData'!$AV$23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(Perf&amp;IncsData'!$AV$24:$AV$60</c:f>
              <c:numCache>
                <c:formatCode>General</c:formatCode>
                <c:ptCount val="37"/>
                <c:pt idx="0">
                  <c:v>0</c:v>
                </c:pt>
                <c:pt idx="7">
                  <c:v>0.58214528173794955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0.56339869281045762</c:v>
                </c:pt>
                <c:pt idx="14">
                  <c:v>0.57793103448275862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0.57743137919349374</c:v>
                </c:pt>
                <c:pt idx="21">
                  <c:v>0.58752228163992848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0.58665269042627533</c:v>
                </c:pt>
                <c:pt idx="28">
                  <c:v>0.59586720867208676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0.57631954350927261</c:v>
                </c:pt>
                <c:pt idx="35">
                  <c:v>0.58834446919079431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F233-4D16-986C-0B6D9BD82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73754112"/>
        <c:axId val="73755648"/>
      </c:barChart>
      <c:lineChart>
        <c:grouping val="standard"/>
        <c:varyColors val="0"/>
        <c:ser>
          <c:idx val="1"/>
          <c:order val="1"/>
          <c:tx>
            <c:strRef>
              <c:f>'Graph Source (Perf&amp;IncsData'!$AY$23</c:f>
              <c:strCache>
                <c:ptCount val="1"/>
                <c:pt idx="0">
                  <c:v>C2 Demand Percentage (48%)</c:v>
                </c:pt>
              </c:strCache>
            </c:strRef>
          </c:tx>
          <c:spPr>
            <a:ln w="19050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59650189156013E-2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233-4D16-986C-0B6D9BD82D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(Perf&amp;IncsData'!$AY$24:$AY$60</c:f>
              <c:numCache>
                <c:formatCode>0%</c:formatCode>
                <c:ptCount val="37"/>
                <c:pt idx="0">
                  <c:v>0.48000000000000004</c:v>
                </c:pt>
                <c:pt idx="1">
                  <c:v>0.48000000000000004</c:v>
                </c:pt>
                <c:pt idx="2">
                  <c:v>0.48000000000000004</c:v>
                </c:pt>
                <c:pt idx="3">
                  <c:v>0.48000000000000004</c:v>
                </c:pt>
                <c:pt idx="4">
                  <c:v>0.48000000000000004</c:v>
                </c:pt>
                <c:pt idx="5">
                  <c:v>0.48000000000000004</c:v>
                </c:pt>
                <c:pt idx="6">
                  <c:v>0.48000000000000004</c:v>
                </c:pt>
                <c:pt idx="7">
                  <c:v>0.48000000000000004</c:v>
                </c:pt>
                <c:pt idx="8">
                  <c:v>0.48000000000000004</c:v>
                </c:pt>
                <c:pt idx="9">
                  <c:v>0.48000000000000004</c:v>
                </c:pt>
                <c:pt idx="10">
                  <c:v>0.48000000000000004</c:v>
                </c:pt>
                <c:pt idx="11">
                  <c:v>0.48000000000000004</c:v>
                </c:pt>
                <c:pt idx="12">
                  <c:v>0.48000000000000004</c:v>
                </c:pt>
                <c:pt idx="13">
                  <c:v>0.48000000000000004</c:v>
                </c:pt>
                <c:pt idx="14">
                  <c:v>0.48000000000000004</c:v>
                </c:pt>
                <c:pt idx="15">
                  <c:v>0.48000000000000004</c:v>
                </c:pt>
                <c:pt idx="16">
                  <c:v>0.48000000000000004</c:v>
                </c:pt>
                <c:pt idx="17">
                  <c:v>0.48000000000000004</c:v>
                </c:pt>
                <c:pt idx="18">
                  <c:v>0.48000000000000004</c:v>
                </c:pt>
                <c:pt idx="19">
                  <c:v>0.48000000000000004</c:v>
                </c:pt>
                <c:pt idx="20">
                  <c:v>0.48000000000000004</c:v>
                </c:pt>
                <c:pt idx="21">
                  <c:v>0.48000000000000004</c:v>
                </c:pt>
                <c:pt idx="22">
                  <c:v>0.48000000000000004</c:v>
                </c:pt>
                <c:pt idx="23">
                  <c:v>0.48000000000000004</c:v>
                </c:pt>
                <c:pt idx="24">
                  <c:v>0.48000000000000004</c:v>
                </c:pt>
                <c:pt idx="25">
                  <c:v>0.48000000000000004</c:v>
                </c:pt>
                <c:pt idx="26">
                  <c:v>0.48000000000000004</c:v>
                </c:pt>
                <c:pt idx="27">
                  <c:v>0.48000000000000004</c:v>
                </c:pt>
                <c:pt idx="28">
                  <c:v>0.48000000000000004</c:v>
                </c:pt>
                <c:pt idx="29">
                  <c:v>0.48000000000000004</c:v>
                </c:pt>
                <c:pt idx="30">
                  <c:v>0.48000000000000004</c:v>
                </c:pt>
                <c:pt idx="31">
                  <c:v>0.48000000000000004</c:v>
                </c:pt>
                <c:pt idx="32">
                  <c:v>0.48000000000000004</c:v>
                </c:pt>
                <c:pt idx="33">
                  <c:v>0.48000000000000004</c:v>
                </c:pt>
                <c:pt idx="34">
                  <c:v>0.48000000000000004</c:v>
                </c:pt>
                <c:pt idx="35">
                  <c:v>0.48000000000000004</c:v>
                </c:pt>
                <c:pt idx="36">
                  <c:v>0.48000000000000004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F233-4D16-986C-0B6D9BD82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54112"/>
        <c:axId val="73755648"/>
      </c:lineChart>
      <c:catAx>
        <c:axId val="73754112"/>
        <c:scaling>
          <c:orientation val="minMax"/>
        </c:scaling>
        <c:delete val="0"/>
        <c:axPos val="b"/>
        <c:numFmt formatCode="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5648"/>
        <c:crosses val="autoZero"/>
        <c:auto val="1"/>
        <c:lblAlgn val="ctr"/>
        <c:lblOffset val="1"/>
        <c:noMultiLvlLbl val="0"/>
      </c:catAx>
      <c:valAx>
        <c:axId val="7375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4112"/>
        <c:crosses val="autoZero"/>
        <c:crossBetween val="between"/>
      </c:valAx>
      <c:spPr>
        <a:noFill/>
        <a:ln>
          <a:solidFill>
            <a:sysClr val="window" lastClr="FFFFFF">
              <a:lumMod val="95000"/>
            </a:sys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75000"/>
        </a:sys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Category 1 </a:t>
            </a:r>
            <a:r>
              <a:rPr lang="en-GB" sz="800" baseline="0"/>
              <a:t>Percentage of all Demand</a:t>
            </a:r>
            <a:endParaRPr lang="en-GB" sz="8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Source (Perf&amp;IncsData'!$AO$23</c:f>
              <c:strCache>
                <c:ptCount val="1"/>
                <c:pt idx="0">
                  <c:v>weekday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1BC748F-2618-4E1C-A901-96E9AC1B4AA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032-4CE0-BEA9-BF559C90D6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032-4CE0-BEA9-BF559C90D6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032-4CE0-BEA9-BF559C90D69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032-4CE0-BEA9-BF559C90D6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032-4CE0-BEA9-BF559C90D69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032-4CE0-BEA9-BF559C90D69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032-4CE0-BEA9-BF559C90D69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F8C6535-623A-43B0-9A26-2C942F2E49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032-4CE0-BEA9-BF559C90D69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17818CB-2211-46E1-9795-0AD0DAC111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032-4CE0-BEA9-BF559C90D69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93C3545-A044-4561-AC78-9CB5AB533F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032-4CE0-BEA9-BF559C90D69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D06E7AC-AC0D-453B-AD7D-576024E502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032-4CE0-BEA9-BF559C90D69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9DEFD260-5F68-4552-8D83-693646C8A73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032-4CE0-BEA9-BF559C90D69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90FE440-EEAC-40BD-AF4A-A7BB7031F6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032-4CE0-BEA9-BF559C90D69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7BD8FF7-F3B4-40DC-BC9B-54360A77B5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032-4CE0-BEA9-BF559C90D697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95222F11-8276-46E3-8E49-AD03915866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032-4CE0-BEA9-BF559C90D697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F135A30B-F21B-48A0-B404-E4C6F2DEE9A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032-4CE0-BEA9-BF559C90D697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C3B679D8-380D-4D5E-9B2D-CD0C0D04CE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032-4CE0-BEA9-BF559C90D697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532537B8-D94F-4EB8-B3EB-B788DC3B89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C032-4CE0-BEA9-BF559C90D697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970D9A4E-3E29-470D-8337-81A154363E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C032-4CE0-BEA9-BF559C90D697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DD5DA808-390C-44FB-8B70-CB912C0251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C032-4CE0-BEA9-BF559C90D697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AC57985B-F46C-484B-BE52-28C6DB687F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032-4CE0-BEA9-BF559C90D697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F14232C8-CA47-4788-BE02-028CDB43EE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032-4CE0-BEA9-BF559C90D697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8DB692CD-155F-4C51-8732-22AE3E0263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032-4CE0-BEA9-BF559C90D69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CF98CED6-C2A4-4BCB-BD2B-9997D313073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032-4CE0-BEA9-BF559C90D697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4B193BB8-8999-49FF-8ABF-0308D1A18C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032-4CE0-BEA9-BF559C90D697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00800478-C24B-4CCC-ACE7-8BBF3A04E2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032-4CE0-BEA9-BF559C90D697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5D68F209-2218-4215-A020-1106BBE45B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C032-4CE0-BEA9-BF559C90D697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6B5D55DD-F099-4C25-BBF6-D024190E3D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C032-4CE0-BEA9-BF559C90D697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BD6DC120-14FA-4246-B5B1-9DC931B4D5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C032-4CE0-BEA9-BF559C90D697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16A99B44-7084-487A-A5C7-A7CFCC459A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C032-4CE0-BEA9-BF559C90D697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696E9173-8A10-4950-A047-B0FD2D6A3A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C032-4CE0-BEA9-BF559C90D697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07D313B3-9EEE-4334-BBF4-9AEDAD7E89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C032-4CE0-BEA9-BF559C90D697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89F5D806-1008-423D-BE91-680F559274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C032-4CE0-BEA9-BF559C90D697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4DDCFA8A-BB50-4EEB-A6EF-AD461DBF1E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C032-4CE0-BEA9-BF559C90D697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82C32C09-AA55-4BAC-A5A2-17B0EC76B24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C032-4CE0-BEA9-BF559C90D697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03FA5502-70C1-40D7-988F-0E83444850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C032-4CE0-BEA9-BF559C90D697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D10936BF-B60E-4EFE-AA64-B35E84C215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C032-4CE0-BEA9-BF559C90D6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(Perf&amp;IncsData'!$AO$24:$AO$60</c:f>
              <c:numCache>
                <c:formatCode>General</c:formatCode>
                <c:ptCount val="37"/>
                <c:pt idx="0">
                  <c:v>0</c:v>
                </c:pt>
                <c:pt idx="7">
                  <c:v>0</c:v>
                </c:pt>
                <c:pt idx="8">
                  <c:v>8.4254143646408861E-2</c:v>
                </c:pt>
                <c:pt idx="9">
                  <c:v>8.6525307797537657E-2</c:v>
                </c:pt>
                <c:pt idx="10">
                  <c:v>9.3793584379358447E-2</c:v>
                </c:pt>
                <c:pt idx="11">
                  <c:v>9.3228989452194627E-2</c:v>
                </c:pt>
                <c:pt idx="12">
                  <c:v>9.6231493943472454E-2</c:v>
                </c:pt>
                <c:pt idx="13">
                  <c:v>0</c:v>
                </c:pt>
                <c:pt idx="14">
                  <c:v>0</c:v>
                </c:pt>
                <c:pt idx="15">
                  <c:v>8.4666666666666696E-2</c:v>
                </c:pt>
                <c:pt idx="16">
                  <c:v>7.897507897507898E-2</c:v>
                </c:pt>
                <c:pt idx="17">
                  <c:v>8.7126600284495023E-2</c:v>
                </c:pt>
                <c:pt idx="18">
                  <c:v>0.1</c:v>
                </c:pt>
                <c:pt idx="19">
                  <c:v>0.10403618649965207</c:v>
                </c:pt>
                <c:pt idx="20">
                  <c:v>0</c:v>
                </c:pt>
                <c:pt idx="21">
                  <c:v>0</c:v>
                </c:pt>
                <c:pt idx="22">
                  <c:v>9.1541942220675271E-2</c:v>
                </c:pt>
                <c:pt idx="23">
                  <c:v>8.8266572137539925E-2</c:v>
                </c:pt>
                <c:pt idx="24">
                  <c:v>8.8274044795783949E-2</c:v>
                </c:pt>
                <c:pt idx="25">
                  <c:v>9.762532981530346E-2</c:v>
                </c:pt>
                <c:pt idx="26">
                  <c:v>9.6134108792336664E-2</c:v>
                </c:pt>
                <c:pt idx="27">
                  <c:v>0</c:v>
                </c:pt>
                <c:pt idx="28">
                  <c:v>0</c:v>
                </c:pt>
                <c:pt idx="29">
                  <c:v>9.7860399859698369E-2</c:v>
                </c:pt>
                <c:pt idx="30">
                  <c:v>9.6047156726768362E-2</c:v>
                </c:pt>
                <c:pt idx="31">
                  <c:v>9.0112201963534339E-2</c:v>
                </c:pt>
                <c:pt idx="32">
                  <c:v>0.10705596107055962</c:v>
                </c:pt>
                <c:pt idx="33">
                  <c:v>9.7459101983988841E-2</c:v>
                </c:pt>
                <c:pt idx="34">
                  <c:v>0</c:v>
                </c:pt>
                <c:pt idx="35">
                  <c:v>0</c:v>
                </c:pt>
                <c:pt idx="36">
                  <c:v>9.7603334491142751E-2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'Graph Source (Perf&amp;IncsData'!$AQ$24:$AQ$61</c15:f>
                <c15:dlblRangeCache>
                  <c:ptCount val="38"/>
                  <c:pt idx="7">
                    <c:v>275</c:v>
                  </c:pt>
                  <c:pt idx="8">
                    <c:v>244</c:v>
                  </c:pt>
                  <c:pt idx="9">
                    <c:v>253</c:v>
                  </c:pt>
                  <c:pt idx="10">
                    <c:v>269</c:v>
                  </c:pt>
                  <c:pt idx="11">
                    <c:v>274</c:v>
                  </c:pt>
                  <c:pt idx="12">
                    <c:v>286</c:v>
                  </c:pt>
                  <c:pt idx="13">
                    <c:v>301</c:v>
                  </c:pt>
                  <c:pt idx="14">
                    <c:v>279</c:v>
                  </c:pt>
                  <c:pt idx="15">
                    <c:v>254</c:v>
                  </c:pt>
                  <c:pt idx="16">
                    <c:v>225</c:v>
                  </c:pt>
                  <c:pt idx="17">
                    <c:v>245</c:v>
                  </c:pt>
                  <c:pt idx="18">
                    <c:v>276</c:v>
                  </c:pt>
                  <c:pt idx="19">
                    <c:v>299</c:v>
                  </c:pt>
                  <c:pt idx="20">
                    <c:v>311</c:v>
                  </c:pt>
                  <c:pt idx="21">
                    <c:v>271</c:v>
                  </c:pt>
                  <c:pt idx="22">
                    <c:v>263</c:v>
                  </c:pt>
                  <c:pt idx="23">
                    <c:v>249</c:v>
                  </c:pt>
                  <c:pt idx="24">
                    <c:v>268</c:v>
                  </c:pt>
                  <c:pt idx="25">
                    <c:v>296</c:v>
                  </c:pt>
                  <c:pt idx="26">
                    <c:v>281</c:v>
                  </c:pt>
                  <c:pt idx="27">
                    <c:v>290</c:v>
                  </c:pt>
                  <c:pt idx="28">
                    <c:v>275</c:v>
                  </c:pt>
                  <c:pt idx="29">
                    <c:v>279</c:v>
                  </c:pt>
                  <c:pt idx="30">
                    <c:v>277</c:v>
                  </c:pt>
                  <c:pt idx="31">
                    <c:v>257</c:v>
                  </c:pt>
                  <c:pt idx="32">
                    <c:v>308</c:v>
                  </c:pt>
                  <c:pt idx="33">
                    <c:v>280</c:v>
                  </c:pt>
                  <c:pt idx="34">
                    <c:v>270</c:v>
                  </c:pt>
                  <c:pt idx="35">
                    <c:v>257</c:v>
                  </c:pt>
                  <c:pt idx="36">
                    <c:v>281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5-C032-4CE0-BEA9-BF559C90D697}"/>
            </c:ext>
          </c:extLst>
        </c:ser>
        <c:ser>
          <c:idx val="3"/>
          <c:order val="2"/>
          <c:tx>
            <c:strRef>
              <c:f>'Graph Source (Perf&amp;IncsData'!$AP$23</c:f>
              <c:strCache>
                <c:ptCount val="1"/>
                <c:pt idx="0">
                  <c:v>weekends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cat>
            <c:multiLvlStrRef>
              <c:f>'Graph Source (Perf&amp;IncsData'!$B$24:$C$60</c:f>
              <c:multiLvlStrCache>
                <c:ptCount val="37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(Perf&amp;IncsData'!$AP$24:$AP$60</c:f>
              <c:numCache>
                <c:formatCode>General</c:formatCode>
                <c:ptCount val="37"/>
                <c:pt idx="0">
                  <c:v>0</c:v>
                </c:pt>
                <c:pt idx="7">
                  <c:v>9.3346911065852037E-2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9.8366013071895436E-2</c:v>
                </c:pt>
                <c:pt idx="14">
                  <c:v>9.620689655172418E-2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0.10538800406641817</c:v>
                </c:pt>
                <c:pt idx="21">
                  <c:v>9.6613190730837795E-2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0.10132774283717681</c:v>
                </c:pt>
                <c:pt idx="28">
                  <c:v>9.3157181571815725E-2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9.6291012838801704E-2</c:v>
                </c:pt>
                <c:pt idx="35">
                  <c:v>9.5397178916109868E-2</c:v>
                </c:pt>
                <c:pt idx="3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C032-4CE0-BEA9-BF559C90D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0"/>
        <c:axId val="76008064"/>
        <c:axId val="76034432"/>
      </c:barChart>
      <c:lineChart>
        <c:grouping val="standard"/>
        <c:varyColors val="0"/>
        <c:ser>
          <c:idx val="1"/>
          <c:order val="1"/>
          <c:tx>
            <c:strRef>
              <c:f>'Graph Source (Perf&amp;IncsData'!$AS$23</c:f>
              <c:strCache>
                <c:ptCount val="1"/>
                <c:pt idx="0">
                  <c:v>C1 Demand Percentage (8%)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052637395396433E-2"/>
                  <c:y val="-5.5554913780450919E-1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C032-4CE0-BEA9-BF559C90D6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'Graph Source (Perf&amp;IncsData'!$B$24:$C$58</c:f>
              <c:multiLvlStrCache>
                <c:ptCount val="35"/>
                <c:lvl>
                  <c:pt idx="7">
                    <c:v>01</c:v>
                  </c:pt>
                  <c:pt idx="8">
                    <c:v>02</c:v>
                  </c:pt>
                  <c:pt idx="9">
                    <c:v>03</c:v>
                  </c:pt>
                  <c:pt idx="10">
                    <c:v>04</c:v>
                  </c:pt>
                  <c:pt idx="11">
                    <c:v>05</c:v>
                  </c:pt>
                  <c:pt idx="12">
                    <c:v>06</c:v>
                  </c:pt>
                  <c:pt idx="13">
                    <c:v>07</c:v>
                  </c:pt>
                  <c:pt idx="14">
                    <c:v>08</c:v>
                  </c:pt>
                  <c:pt idx="15">
                    <c:v>09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13</c:v>
                  </c:pt>
                  <c:pt idx="20">
                    <c:v>14</c:v>
                  </c:pt>
                  <c:pt idx="21">
                    <c:v>15</c:v>
                  </c:pt>
                  <c:pt idx="22">
                    <c:v>16</c:v>
                  </c:pt>
                  <c:pt idx="23">
                    <c:v>17</c:v>
                  </c:pt>
                  <c:pt idx="24">
                    <c:v>18</c:v>
                  </c:pt>
                  <c:pt idx="25">
                    <c:v>19</c:v>
                  </c:pt>
                  <c:pt idx="26">
                    <c:v>20</c:v>
                  </c:pt>
                  <c:pt idx="27">
                    <c:v>21</c:v>
                  </c:pt>
                  <c:pt idx="28">
                    <c:v>22</c:v>
                  </c:pt>
                  <c:pt idx="29">
                    <c:v>23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</c:lvl>
                <c:lvl>
                  <c:pt idx="7">
                    <c:v>Apr</c:v>
                  </c:pt>
                </c:lvl>
              </c:multiLvlStrCache>
            </c:multiLvlStrRef>
          </c:cat>
          <c:val>
            <c:numRef>
              <c:f>'Graph Source (Perf&amp;IncsData'!$AS$24:$AS$60</c:f>
              <c:numCache>
                <c:formatCode>0%</c:formatCode>
                <c:ptCount val="37"/>
                <c:pt idx="0">
                  <c:v>8.0000000000000016E-2</c:v>
                </c:pt>
                <c:pt idx="1">
                  <c:v>8.0000000000000016E-2</c:v>
                </c:pt>
                <c:pt idx="2">
                  <c:v>8.0000000000000016E-2</c:v>
                </c:pt>
                <c:pt idx="3">
                  <c:v>8.0000000000000016E-2</c:v>
                </c:pt>
                <c:pt idx="4">
                  <c:v>8.0000000000000016E-2</c:v>
                </c:pt>
                <c:pt idx="5">
                  <c:v>8.0000000000000016E-2</c:v>
                </c:pt>
                <c:pt idx="6">
                  <c:v>8.0000000000000016E-2</c:v>
                </c:pt>
                <c:pt idx="7">
                  <c:v>8.0000000000000016E-2</c:v>
                </c:pt>
                <c:pt idx="8">
                  <c:v>8.0000000000000016E-2</c:v>
                </c:pt>
                <c:pt idx="9">
                  <c:v>8.0000000000000016E-2</c:v>
                </c:pt>
                <c:pt idx="10">
                  <c:v>8.0000000000000016E-2</c:v>
                </c:pt>
                <c:pt idx="11">
                  <c:v>8.0000000000000016E-2</c:v>
                </c:pt>
                <c:pt idx="12">
                  <c:v>8.0000000000000016E-2</c:v>
                </c:pt>
                <c:pt idx="13">
                  <c:v>8.0000000000000016E-2</c:v>
                </c:pt>
                <c:pt idx="14">
                  <c:v>8.0000000000000016E-2</c:v>
                </c:pt>
                <c:pt idx="15">
                  <c:v>8.0000000000000016E-2</c:v>
                </c:pt>
                <c:pt idx="16">
                  <c:v>8.0000000000000016E-2</c:v>
                </c:pt>
                <c:pt idx="17">
                  <c:v>8.0000000000000016E-2</c:v>
                </c:pt>
                <c:pt idx="18">
                  <c:v>8.0000000000000016E-2</c:v>
                </c:pt>
                <c:pt idx="19">
                  <c:v>8.0000000000000016E-2</c:v>
                </c:pt>
                <c:pt idx="20">
                  <c:v>8.0000000000000016E-2</c:v>
                </c:pt>
                <c:pt idx="21">
                  <c:v>8.0000000000000016E-2</c:v>
                </c:pt>
                <c:pt idx="22">
                  <c:v>8.0000000000000016E-2</c:v>
                </c:pt>
                <c:pt idx="23">
                  <c:v>8.0000000000000016E-2</c:v>
                </c:pt>
                <c:pt idx="24">
                  <c:v>8.0000000000000016E-2</c:v>
                </c:pt>
                <c:pt idx="25">
                  <c:v>8.0000000000000016E-2</c:v>
                </c:pt>
                <c:pt idx="26">
                  <c:v>8.0000000000000016E-2</c:v>
                </c:pt>
                <c:pt idx="27">
                  <c:v>8.0000000000000016E-2</c:v>
                </c:pt>
                <c:pt idx="28">
                  <c:v>8.0000000000000016E-2</c:v>
                </c:pt>
                <c:pt idx="29">
                  <c:v>8.0000000000000016E-2</c:v>
                </c:pt>
                <c:pt idx="30">
                  <c:v>8.0000000000000016E-2</c:v>
                </c:pt>
                <c:pt idx="31">
                  <c:v>8.0000000000000016E-2</c:v>
                </c:pt>
                <c:pt idx="32">
                  <c:v>8.0000000000000016E-2</c:v>
                </c:pt>
                <c:pt idx="33">
                  <c:v>8.0000000000000016E-2</c:v>
                </c:pt>
                <c:pt idx="34">
                  <c:v>8.0000000000000016E-2</c:v>
                </c:pt>
                <c:pt idx="35">
                  <c:v>8.0000000000000016E-2</c:v>
                </c:pt>
                <c:pt idx="36">
                  <c:v>8.0000000000000016E-2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C032-4CE0-BEA9-BF559C90D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08064"/>
        <c:axId val="76034432"/>
      </c:lineChart>
      <c:catAx>
        <c:axId val="760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34432"/>
        <c:crosses val="autoZero"/>
        <c:auto val="1"/>
        <c:lblAlgn val="ctr"/>
        <c:lblOffset val="1"/>
        <c:noMultiLvlLbl val="0"/>
      </c:catAx>
      <c:valAx>
        <c:axId val="7603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08064"/>
        <c:crosses val="autoZero"/>
        <c:crossBetween val="midCat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'National Position Graph'!$C$7</c:f>
          <c:strCache>
            <c:ptCount val="1"/>
            <c:pt idx="0">
              <c:v>Category 1 Mean Performance across England in : April 2018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0822131041789"/>
          <c:y val="0.1311536057992751"/>
          <c:w val="0.78154732422342987"/>
          <c:h val="0.64059492563429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'National Position Graph'!$H$9</c:f>
              <c:strCache>
                <c:ptCount val="1"/>
                <c:pt idx="0">
                  <c:v>A25 Mean response time: C1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22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283-44D4-979C-D74E3BBC1B3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2225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83-44D4-979C-D74E3BBC1B36}"/>
              </c:ext>
            </c:extLst>
          </c:dPt>
          <c:dLbls>
            <c:dLbl>
              <c:idx val="0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283-44D4-979C-D74E3BBC1B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'National Position Graph'!$D$10:$D$22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South Central</c:v>
                </c:pt>
                <c:pt idx="4">
                  <c:v>West Midlands</c:v>
                </c:pt>
                <c:pt idx="5">
                  <c:v>London</c:v>
                </c:pt>
                <c:pt idx="6">
                  <c:v>South East Coast</c:v>
                </c:pt>
                <c:pt idx="7">
                  <c:v>Isle Of Wight</c:v>
                </c:pt>
                <c:pt idx="8">
                  <c:v>North West</c:v>
                </c:pt>
                <c:pt idx="9">
                  <c:v>Yorkshire</c:v>
                </c:pt>
                <c:pt idx="10">
                  <c:v>East Of England</c:v>
                </c:pt>
                <c:pt idx="11">
                  <c:v>South Western</c:v>
                </c:pt>
              </c:strCache>
            </c:strRef>
          </c:cat>
          <c:val>
            <c:numRef>
              <c:f>'National Position Graph'!$H$10:$H$22</c:f>
              <c:numCache>
                <c:formatCode>General</c:formatCode>
                <c:ptCount val="13"/>
                <c:pt idx="0" formatCode="hh:mm:ss">
                  <c:v>5.3057383154500514E-3</c:v>
                </c:pt>
                <c:pt idx="2" formatCode="hh:mm:ss">
                  <c:v>4.0856481481481499E-3</c:v>
                </c:pt>
                <c:pt idx="3" formatCode="hh:mm:ss">
                  <c:v>4.5717592592592598E-3</c:v>
                </c:pt>
                <c:pt idx="4" formatCode="hh:mm:ss">
                  <c:v>4.7453703703703711E-3</c:v>
                </c:pt>
                <c:pt idx="5" formatCode="hh:mm:ss">
                  <c:v>4.7569444444444465E-3</c:v>
                </c:pt>
                <c:pt idx="6" formatCode="hh:mm:ss">
                  <c:v>5.138888888888889E-3</c:v>
                </c:pt>
                <c:pt idx="7" formatCode="hh:mm:ss">
                  <c:v>5.3703703703703708E-3</c:v>
                </c:pt>
                <c:pt idx="8" formatCode="hh:mm:ss">
                  <c:v>5.4513888888888902E-3</c:v>
                </c:pt>
                <c:pt idx="9" formatCode="hh:mm:ss">
                  <c:v>5.5787037037037064E-3</c:v>
                </c:pt>
                <c:pt idx="10" formatCode="hh:mm:ss">
                  <c:v>5.6249999999999989E-3</c:v>
                </c:pt>
                <c:pt idx="11" formatCode="hh:mm:ss">
                  <c:v>5.9259259259259265E-3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83-44D4-979C-D74E3BBC1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292096"/>
        <c:axId val="76293632"/>
      </c:barChart>
      <c:lineChart>
        <c:grouping val="standard"/>
        <c:varyColors val="0"/>
        <c:ser>
          <c:idx val="1"/>
          <c:order val="1"/>
          <c:tx>
            <c:strRef>
              <c:f>'National Position Graph'!$H$9</c:f>
              <c:strCache>
                <c:ptCount val="1"/>
                <c:pt idx="0">
                  <c:v>A25 Mean response time: C1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fld id="{2FE8115C-5933-4D81-9E92-4A127D1F791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F283-44D4-979C-D74E3BBC1B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283-44D4-979C-D74E3BBC1B36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7200" tIns="7200" rIns="7200" bIns="7200" anchor="ctr" anchorCtr="1">
                    <a:spAutoFit/>
                  </a:bodyPr>
                  <a:lstStyle/>
                  <a:p>
                    <a:pPr>
                      <a:defRPr lang="en-US" sz="7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CB180E-900F-46DB-A08A-27D10949A978}" type="CELLRANGE">
                      <a:rPr lang="en-GB"/>
                      <a:pPr>
                        <a:defRPr lang="en-US" sz="700" b="1" i="0" u="none" strike="noStrike" kern="12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283-44D4-979C-D74E3BBC1B36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7200" tIns="7200" rIns="7200" bIns="7200" anchor="ctr" anchorCtr="1">
                    <a:spAutoFit/>
                  </a:bodyPr>
                  <a:lstStyle/>
                  <a:p>
                    <a:pPr>
                      <a:defRPr lang="en-US" sz="700" b="1" i="0" u="none" strike="noStrike" kern="120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90DDD5-AD9B-4C93-A92E-8221AA23553F}" type="CELLRANGE">
                      <a:rPr lang="en-GB"/>
                      <a:pPr>
                        <a:defRPr lang="en-US" sz="700" b="1" i="0" u="none" strike="noStrike" kern="12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283-44D4-979C-D74E3BBC1B3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9B811FD-F266-4C75-9D2A-6543D999E2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283-44D4-979C-D74E3BBC1B3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44E82D-294D-4779-B638-FF2B58FF74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283-44D4-979C-D74E3BBC1B3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AB0462-A0CD-4415-9CC1-2E797EE246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283-44D4-979C-D74E3BBC1B3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CA5BFAE-CE14-4E31-87A2-2D65AFD54A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283-44D4-979C-D74E3BBC1B3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7057706D-F8AE-4249-9C9C-DC33B70F83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283-44D4-979C-D74E3BBC1B3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4E96AA1-9CBB-40A5-B62E-813F3F3DC1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283-44D4-979C-D74E3BBC1B3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7ACBC41-9579-45BE-BE09-4CD11ECD9B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283-44D4-979C-D74E3BBC1B3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EC7A6B8-E2A2-4B56-893F-48069ED81B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F283-44D4-979C-D74E3BBC1B3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GB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F283-44D4-979C-D74E3BBC1B3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0"/>
              </c:ext>
            </c:extLst>
          </c:dLbls>
          <c:cat>
            <c:strRef>
              <c:f>'National Position Graph'!$D$10:$D$22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South Central</c:v>
                </c:pt>
                <c:pt idx="4">
                  <c:v>West Midlands</c:v>
                </c:pt>
                <c:pt idx="5">
                  <c:v>London</c:v>
                </c:pt>
                <c:pt idx="6">
                  <c:v>South East Coast</c:v>
                </c:pt>
                <c:pt idx="7">
                  <c:v>Isle Of Wight</c:v>
                </c:pt>
                <c:pt idx="8">
                  <c:v>North West</c:v>
                </c:pt>
                <c:pt idx="9">
                  <c:v>Yorkshire</c:v>
                </c:pt>
                <c:pt idx="10">
                  <c:v>East Of England</c:v>
                </c:pt>
                <c:pt idx="11">
                  <c:v>South Western</c:v>
                </c:pt>
              </c:strCache>
            </c:strRef>
          </c:cat>
          <c:val>
            <c:numRef>
              <c:f>'National Position Graph'!$H$10:$H$22</c:f>
              <c:numCache>
                <c:formatCode>General</c:formatCode>
                <c:ptCount val="13"/>
                <c:pt idx="0" formatCode="hh:mm:ss">
                  <c:v>5.3057383154500514E-3</c:v>
                </c:pt>
                <c:pt idx="2" formatCode="hh:mm:ss">
                  <c:v>4.0856481481481499E-3</c:v>
                </c:pt>
                <c:pt idx="3" formatCode="hh:mm:ss">
                  <c:v>4.5717592592592598E-3</c:v>
                </c:pt>
                <c:pt idx="4" formatCode="hh:mm:ss">
                  <c:v>4.7453703703703711E-3</c:v>
                </c:pt>
                <c:pt idx="5" formatCode="hh:mm:ss">
                  <c:v>4.7569444444444465E-3</c:v>
                </c:pt>
                <c:pt idx="6" formatCode="hh:mm:ss">
                  <c:v>5.138888888888889E-3</c:v>
                </c:pt>
                <c:pt idx="7" formatCode="hh:mm:ss">
                  <c:v>5.3703703703703708E-3</c:v>
                </c:pt>
                <c:pt idx="8" formatCode="hh:mm:ss">
                  <c:v>5.4513888888888902E-3</c:v>
                </c:pt>
                <c:pt idx="9" formatCode="hh:mm:ss">
                  <c:v>5.5787037037037064E-3</c:v>
                </c:pt>
                <c:pt idx="10" formatCode="hh:mm:ss">
                  <c:v>5.6249999999999989E-3</c:v>
                </c:pt>
                <c:pt idx="11" formatCode="hh:mm:ss">
                  <c:v>5.9259259259259265E-3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'National Position Graph'!$G$10:$G$21</c15:f>
                <c15:dlblRangeCache>
                  <c:ptCount val="12"/>
                  <c:pt idx="2">
                    <c:v>1st</c:v>
                  </c:pt>
                  <c:pt idx="3">
                    <c:v>2nd</c:v>
                  </c:pt>
                  <c:pt idx="4">
                    <c:v>3rd</c:v>
                  </c:pt>
                  <c:pt idx="5">
                    <c:v>4th</c:v>
                  </c:pt>
                  <c:pt idx="6">
                    <c:v>5th</c:v>
                  </c:pt>
                  <c:pt idx="7">
                    <c:v>6th</c:v>
                  </c:pt>
                  <c:pt idx="8">
                    <c:v>7th</c:v>
                  </c:pt>
                  <c:pt idx="9">
                    <c:v>8th</c:v>
                  </c:pt>
                  <c:pt idx="10">
                    <c:v>9th</c:v>
                  </c:pt>
                  <c:pt idx="11">
                    <c:v>10th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F283-44D4-979C-D74E3BBC1B36}"/>
            </c:ext>
          </c:extLst>
        </c:ser>
        <c:ser>
          <c:idx val="2"/>
          <c:order val="2"/>
          <c:tx>
            <c:strRef>
              <c:f>'National Position Graph'!$I$9</c:f>
              <c:strCache>
                <c:ptCount val="1"/>
                <c:pt idx="0">
                  <c:v>England Average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9.4016007936147724E-17"/>
                  <c:y val="-5.079365079365079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283-44D4-979C-D74E3BBC1B3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'National Position Graph'!$D$10:$D$22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South Central</c:v>
                </c:pt>
                <c:pt idx="4">
                  <c:v>West Midlands</c:v>
                </c:pt>
                <c:pt idx="5">
                  <c:v>London</c:v>
                </c:pt>
                <c:pt idx="6">
                  <c:v>South East Coast</c:v>
                </c:pt>
                <c:pt idx="7">
                  <c:v>Isle Of Wight</c:v>
                </c:pt>
                <c:pt idx="8">
                  <c:v>North West</c:v>
                </c:pt>
                <c:pt idx="9">
                  <c:v>Yorkshire</c:v>
                </c:pt>
                <c:pt idx="10">
                  <c:v>East Of England</c:v>
                </c:pt>
                <c:pt idx="11">
                  <c:v>South Western</c:v>
                </c:pt>
              </c:strCache>
            </c:strRef>
          </c:cat>
          <c:val>
            <c:numRef>
              <c:f>'National Position Graph'!$I$10:$I$22</c:f>
              <c:numCache>
                <c:formatCode>hh:mm:ss</c:formatCode>
                <c:ptCount val="13"/>
                <c:pt idx="0">
                  <c:v>5.3057383154500514E-3</c:v>
                </c:pt>
                <c:pt idx="1">
                  <c:v>5.3057383154500514E-3</c:v>
                </c:pt>
                <c:pt idx="2">
                  <c:v>5.3057383154500514E-3</c:v>
                </c:pt>
                <c:pt idx="3">
                  <c:v>5.3057383154500514E-3</c:v>
                </c:pt>
                <c:pt idx="4">
                  <c:v>5.3057383154500514E-3</c:v>
                </c:pt>
                <c:pt idx="5">
                  <c:v>5.3057383154500514E-3</c:v>
                </c:pt>
                <c:pt idx="6">
                  <c:v>5.3057383154500514E-3</c:v>
                </c:pt>
                <c:pt idx="7">
                  <c:v>5.3057383154500514E-3</c:v>
                </c:pt>
                <c:pt idx="8">
                  <c:v>5.3057383154500514E-3</c:v>
                </c:pt>
                <c:pt idx="9">
                  <c:v>5.3057383154500514E-3</c:v>
                </c:pt>
                <c:pt idx="10">
                  <c:v>5.3057383154500514E-3</c:v>
                </c:pt>
                <c:pt idx="11">
                  <c:v>5.3057383154500514E-3</c:v>
                </c:pt>
                <c:pt idx="12">
                  <c:v>5.3057383154500514E-3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283-44D4-979C-D74E3BBC1B36}"/>
            </c:ext>
          </c:extLst>
        </c:ser>
        <c:ser>
          <c:idx val="3"/>
          <c:order val="3"/>
          <c:tx>
            <c:strRef>
              <c:f>'National Position Graph'!$J$9</c:f>
              <c:strCache>
                <c:ptCount val="1"/>
                <c:pt idx="0">
                  <c:v>National Standard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9.4016007936147724E-17"/>
                  <c:y val="5.079365079365072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283-44D4-979C-D74E3BBC1B3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'National Position Graph'!$D$10:$D$22</c:f>
              <c:strCache>
                <c:ptCount val="12"/>
                <c:pt idx="0">
                  <c:v>England</c:v>
                </c:pt>
                <c:pt idx="2">
                  <c:v>North East</c:v>
                </c:pt>
                <c:pt idx="3">
                  <c:v>South Central</c:v>
                </c:pt>
                <c:pt idx="4">
                  <c:v>West Midlands</c:v>
                </c:pt>
                <c:pt idx="5">
                  <c:v>London</c:v>
                </c:pt>
                <c:pt idx="6">
                  <c:v>South East Coast</c:v>
                </c:pt>
                <c:pt idx="7">
                  <c:v>Isle Of Wight</c:v>
                </c:pt>
                <c:pt idx="8">
                  <c:v>North West</c:v>
                </c:pt>
                <c:pt idx="9">
                  <c:v>Yorkshire</c:v>
                </c:pt>
                <c:pt idx="10">
                  <c:v>East Of England</c:v>
                </c:pt>
                <c:pt idx="11">
                  <c:v>South Western</c:v>
                </c:pt>
              </c:strCache>
            </c:strRef>
          </c:cat>
          <c:val>
            <c:numRef>
              <c:f>'National Position Graph'!$J$10:$J$22</c:f>
              <c:numCache>
                <c:formatCode>hh:mm:ss</c:formatCode>
                <c:ptCount val="13"/>
                <c:pt idx="0">
                  <c:v>4.8611111111111112E-3</c:v>
                </c:pt>
                <c:pt idx="1">
                  <c:v>4.8611111111111112E-3</c:v>
                </c:pt>
                <c:pt idx="2">
                  <c:v>4.8611111111111112E-3</c:v>
                </c:pt>
                <c:pt idx="3">
                  <c:v>4.8611111111111112E-3</c:v>
                </c:pt>
                <c:pt idx="4">
                  <c:v>4.8611111111111112E-3</c:v>
                </c:pt>
                <c:pt idx="5">
                  <c:v>4.8611111111111112E-3</c:v>
                </c:pt>
                <c:pt idx="6">
                  <c:v>4.8611111111111112E-3</c:v>
                </c:pt>
                <c:pt idx="7">
                  <c:v>4.8611111111111112E-3</c:v>
                </c:pt>
                <c:pt idx="8">
                  <c:v>4.8611111111111112E-3</c:v>
                </c:pt>
                <c:pt idx="9">
                  <c:v>4.8611111111111112E-3</c:v>
                </c:pt>
                <c:pt idx="10">
                  <c:v>4.8611111111111112E-3</c:v>
                </c:pt>
                <c:pt idx="11">
                  <c:v>4.8611111111111112E-3</c:v>
                </c:pt>
                <c:pt idx="12">
                  <c:v>4.8611111111111112E-3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283-44D4-979C-D74E3BBC1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292096"/>
        <c:axId val="76293632"/>
      </c:lineChart>
      <c:catAx>
        <c:axId val="762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293632"/>
        <c:crosses val="autoZero"/>
        <c:auto val="1"/>
        <c:lblAlgn val="ctr"/>
        <c:lblOffset val="100"/>
        <c:noMultiLvlLbl val="0"/>
      </c:catAx>
      <c:valAx>
        <c:axId val="7629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hh:mm:ss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292096"/>
        <c:crosses val="autoZero"/>
        <c:crossBetween val="between"/>
        <c:majorUnit val="6.9444444444444415E-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0.26124</cdr:x>
      <cdr:y>0.12555</cdr:y>
    </cdr:from>
    <cdr:to>
      <cdr:x>0.87307</cdr:x>
      <cdr:y>0.27298</cdr:y>
    </cdr:to>
    <cdr:sp macro="" textlink="">
      <cdr:nvSpPr>
        <cdr:cNvPr id="4" name="Rounded Rectangular Callout 3"/>
        <cdr:cNvSpPr/>
      </cdr:nvSpPr>
      <cdr:spPr bwMode="auto">
        <a:xfrm xmlns:a="http://schemas.openxmlformats.org/drawingml/2006/main">
          <a:off x="976086" y="254907"/>
          <a:ext cx="2286000" cy="299357"/>
        </a:xfrm>
        <a:prstGeom xmlns:a="http://schemas.openxmlformats.org/drawingml/2006/main" prst="wedgeRoundRectCallout">
          <a:avLst>
            <a:gd name="adj1" fmla="val 43979"/>
            <a:gd name="adj2" fmla="val 63818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78FE6A34-7ADC-4F31-8C0C-CE58EB206245}" type="TxLink">
            <a:rPr lang="en-US" sz="9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April saw 7,105 Category 4 patients receive a face-to-face response  (including C4H patients)</a:t>
          </a:fld>
          <a:endParaRPr kumimoji="0" lang="en-GB" sz="100" b="0" i="0" u="none" strike="noStrike" cap="none" normalizeH="0" baseline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0.35269</cdr:x>
      <cdr:y>0.13603</cdr:y>
    </cdr:from>
    <cdr:to>
      <cdr:x>0.84646</cdr:x>
      <cdr:y>0.25649</cdr:y>
    </cdr:to>
    <cdr:sp macro="" textlink="">
      <cdr:nvSpPr>
        <cdr:cNvPr id="3" name="Rounded Rectangular Callout 2"/>
        <cdr:cNvSpPr/>
      </cdr:nvSpPr>
      <cdr:spPr bwMode="auto">
        <a:xfrm xmlns:a="http://schemas.openxmlformats.org/drawingml/2006/main">
          <a:off x="1317614" y="282890"/>
          <a:ext cx="1844685" cy="250510"/>
        </a:xfrm>
        <a:prstGeom xmlns:a="http://schemas.openxmlformats.org/drawingml/2006/main" prst="wedgeRoundRectCallout">
          <a:avLst>
            <a:gd name="adj1" fmla="val 43979"/>
            <a:gd name="adj2" fmla="val 63818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576840B3-D518-475E-ABAC-BFDA304AAB59}" type="TxLink">
            <a:rPr lang="en-US" sz="9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April saw 21,430 Category 3 patients receive a face-to-face response</a:t>
          </a:fld>
          <a:endParaRPr lang="en-US" sz="800" b="0" i="0" u="none" strike="noStrike">
            <a:solidFill>
              <a:schemeClr val="tx1">
                <a:lumMod val="50000"/>
                <a:lumOff val="50000"/>
              </a:schemeClr>
            </a:solidFill>
            <a:latin typeface="Calibri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0.1005</cdr:x>
      <cdr:y>0.10866</cdr:y>
    </cdr:from>
    <cdr:to>
      <cdr:x>0.5914</cdr:x>
      <cdr:y>0.25741</cdr:y>
    </cdr:to>
    <cdr:sp macro="" textlink="">
      <cdr:nvSpPr>
        <cdr:cNvPr id="3" name="Rounded Rectangular Callout 2"/>
        <cdr:cNvSpPr/>
      </cdr:nvSpPr>
      <cdr:spPr bwMode="auto">
        <a:xfrm xmlns:a="http://schemas.openxmlformats.org/drawingml/2006/main">
          <a:off x="363764" y="227692"/>
          <a:ext cx="1776812" cy="311717"/>
        </a:xfrm>
        <a:prstGeom xmlns:a="http://schemas.openxmlformats.org/drawingml/2006/main" prst="wedgeRoundRectCallout">
          <a:avLst>
            <a:gd name="adj1" fmla="val 37010"/>
            <a:gd name="adj2" fmla="val 70693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19565113-72BA-4FF0-ADB5-518C4E5EAA56}" type="TxLink">
            <a:rPr lang="en-US" sz="9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April saw 50,041 Category 2 patients receive a face-to-face response</a:t>
          </a:fld>
          <a:endParaRPr kumimoji="0" lang="en-GB" sz="700" b="0" i="0" u="none" strike="noStrike" cap="none" normalizeH="0" baseline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0.10802</cdr:x>
      <cdr:y>0.11515</cdr:y>
    </cdr:from>
    <cdr:to>
      <cdr:x>0.62193</cdr:x>
      <cdr:y>0.23788</cdr:y>
    </cdr:to>
    <cdr:sp macro="" textlink="">
      <cdr:nvSpPr>
        <cdr:cNvPr id="3" name="Rounded Rectangular Callout 2"/>
        <cdr:cNvSpPr/>
      </cdr:nvSpPr>
      <cdr:spPr bwMode="auto">
        <a:xfrm xmlns:a="http://schemas.openxmlformats.org/drawingml/2006/main">
          <a:off x="390978" y="241300"/>
          <a:ext cx="1860097" cy="257181"/>
        </a:xfrm>
        <a:prstGeom xmlns:a="http://schemas.openxmlformats.org/drawingml/2006/main" prst="wedgeRoundRectCallout">
          <a:avLst>
            <a:gd name="adj1" fmla="val 43979"/>
            <a:gd name="adj2" fmla="val 78633"/>
            <a:gd name="adj3" fmla="val 16667"/>
          </a:avLst>
        </a:prstGeom>
        <a:gradFill xmlns:a="http://schemas.openxmlformats.org/drawingml/2006/main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</a:gra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Clr>
              <a:schemeClr val="tx2"/>
            </a:buClr>
          </a:pPr>
          <a:fld id="{1CD186D8-D42B-4742-9CAC-C540CEE4C6B3}" type="TxLink">
            <a:rPr lang="en-US" sz="900" b="0" i="0" u="none" strike="noStrike">
              <a:solidFill>
                <a:srgbClr val="808080"/>
              </a:solidFill>
              <a:latin typeface="Calibri"/>
            </a:rPr>
            <a:pPr algn="ctr" eaLnBrk="0" hangingPunct="0">
              <a:spcBef>
                <a:spcPct val="50000"/>
              </a:spcBef>
              <a:buClr>
                <a:schemeClr val="tx2"/>
              </a:buClr>
            </a:pPr>
            <a:t>April saw 8,193 Category 1 patients receive a face-to-face response</a:t>
          </a:fld>
          <a:endParaRPr kumimoji="0" lang="en-GB" sz="200" b="0" i="0" u="none" strike="noStrike" cap="none" normalizeH="0" baseline="0">
            <a:ln>
              <a:noFill/>
            </a:ln>
            <a:solidFill>
              <a:schemeClr val="tx1">
                <a:lumMod val="50000"/>
                <a:lumOff val="50000"/>
              </a:schemeClr>
            </a:solidFill>
            <a:effectLst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0.88195</cdr:x>
      <cdr:y>0.93445</cdr:y>
    </cdr:from>
    <cdr:to>
      <cdr:x>0.94336</cdr:x>
      <cdr:y>0.98484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855854" y="2412062"/>
          <a:ext cx="268472" cy="13009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horzOverflow="clip" wrap="square" lIns="7200" tIns="7200" rIns="7200" bIns="720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700" b="1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Fig 4.1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14545" y="652961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652120" y="6525344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525344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3146" y="6525344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3145" y="6535141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52120" y="6525344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4602"/>
            <a:ext cx="9036496" cy="126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97033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584049"/>
            <a:ext cx="10130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May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549442"/>
            <a:ext cx="18242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April 2018 Data unless otherwise stated</a:t>
            </a:r>
          </a:p>
          <a:p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data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89856" y="269767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>
                <a:solidFill>
                  <a:schemeClr val="bg1"/>
                </a:solidFill>
              </a:rPr>
              <a:t>Ambulance Response Programme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94168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96955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>
                <a:solidFill>
                  <a:schemeClr val="bg1"/>
                </a:solidFill>
              </a:rPr>
              <a:t>Ambulance Response Programme – Summary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96953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83722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97401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866275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152767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90,525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were provided with a face-to-face response.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50,041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incidents.  This accounts for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55%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face-to-face responses.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8,193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categorised as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provided with a face-to-face response.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50" y="4149081"/>
            <a:ext cx="3644975" cy="2147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April shows all 6 key performance measures achieving responses within the various National Standards.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C1 Mean was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 minutes 51 seconds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This is well within the 7 minutes national standard.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C3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demonstrated a major improvement in performance. This was from just under 3 hours in March to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hour 49 seconds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April. 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79562"/>
              </p:ext>
            </p:extLst>
          </p:nvPr>
        </p:nvGraphicFramePr>
        <p:xfrm>
          <a:off x="517264" y="1120199"/>
          <a:ext cx="8109471" cy="1691404"/>
        </p:xfrm>
        <a:graphic>
          <a:graphicData uri="http://schemas.openxmlformats.org/drawingml/2006/table">
            <a:tbl>
              <a:tblPr/>
              <a:tblGrid>
                <a:gridCol w="1645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22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C1 Mean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C1 90</a:t>
                      </a:r>
                      <a:r>
                        <a:rPr lang="en-GB" sz="900" b="0" i="0" u="none" strike="noStrike" baseline="30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C2 Mean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C2 90</a:t>
                      </a:r>
                      <a:r>
                        <a:rPr lang="en-GB" sz="900" b="0" i="0" u="none" strike="noStrike" baseline="30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C3 90</a:t>
                      </a:r>
                      <a:r>
                        <a:rPr lang="en-GB" sz="900" b="0" i="0" u="none" strike="noStrike" baseline="30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C4 90</a:t>
                      </a:r>
                      <a:r>
                        <a:rPr lang="en-GB" sz="900" b="0" i="0" u="none" strike="noStrike" baseline="30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(00:07:00)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(00:15:00)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(00:18:00)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(00:40:00)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(02:00:00)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(03:00:00)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Previous month (Mar 18) 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00:23:21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00:49:21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02:51:25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02:36:36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Last month  (Apr 18) 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01:49:37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02:05:05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08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Current YTD  (2018/19) </a:t>
                      </a:r>
                      <a:r>
                        <a:rPr lang="en-GB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01:49:37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02:05:05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153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* from 1st April 2018 – 30 April</a:t>
                      </a:r>
                      <a:r>
                        <a:rPr lang="en-GB" sz="700" b="0" i="0" u="none" strike="noStrike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2018</a:t>
                      </a:r>
                      <a:endParaRPr lang="en-GB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262388"/>
              </p:ext>
            </p:extLst>
          </p:nvPr>
        </p:nvGraphicFramePr>
        <p:xfrm>
          <a:off x="4665025" y="3752633"/>
          <a:ext cx="4252399" cy="255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95384"/>
              </p:ext>
            </p:extLst>
          </p:nvPr>
        </p:nvGraphicFramePr>
        <p:xfrm>
          <a:off x="249901" y="3758235"/>
          <a:ext cx="4248000" cy="2545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873457"/>
              </p:ext>
            </p:extLst>
          </p:nvPr>
        </p:nvGraphicFramePr>
        <p:xfrm>
          <a:off x="4665025" y="1068784"/>
          <a:ext cx="4252399" cy="253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38128"/>
              </p:ext>
            </p:extLst>
          </p:nvPr>
        </p:nvGraphicFramePr>
        <p:xfrm>
          <a:off x="249901" y="1068784"/>
          <a:ext cx="4248000" cy="253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Pentagon 34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>
                <a:solidFill>
                  <a:schemeClr val="bg1"/>
                </a:solidFill>
              </a:rPr>
              <a:t>Ambulance Response Programme Overview – Category Demand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608919" y="619013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4451" y="3486416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7" y="287615"/>
            <a:ext cx="8109209" cy="711200"/>
          </a:xfrm>
        </p:spPr>
        <p:txBody>
          <a:bodyPr vert="horz" wrap="square" lIns="90000" tIns="45720" rIns="9000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EXECUTIVE SUMMARY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Ambulance Response Programme - Key Metric Variance	         </a:t>
            </a:r>
            <a:r>
              <a:rPr lang="en-GB" sz="12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April 2018 </a:t>
            </a:r>
            <a:r>
              <a:rPr lang="en-GB" b="1" dirty="0">
                <a:solidFill>
                  <a:schemeClr val="accent1"/>
                </a:solidFill>
              </a:rPr>
              <a:t>			  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1638" y="1412081"/>
          <a:ext cx="8369300" cy="4619625"/>
        </p:xfrm>
        <a:graphic>
          <a:graphicData uri="http://schemas.openxmlformats.org/drawingml/2006/table">
            <a:tbl>
              <a:tblPr/>
              <a:tblGrid>
                <a:gridCol w="1398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LAS Monthly Performance </a:t>
                      </a:r>
                      <a:b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(Apr 18)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  <a:r>
                        <a:rPr lang="en-GB" sz="1050" b="0" i="0" u="none" strike="noStrike" dirty="0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00:06:51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00:00:09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 dirty="0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00:11:15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00:03:45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Response Time</a:t>
                      </a:r>
                      <a:r>
                        <a:rPr lang="en-GB" sz="1050" b="0" i="0" u="none" strike="noStrike" dirty="0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00:16:55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00:01:05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 dirty="0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00:33:17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 dirty="0">
                          <a:solidFill>
                            <a:srgbClr val="CED6E8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01:49:37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00:10:23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GB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  <a:r>
                        <a:rPr lang="en-GB" sz="1050" b="0" i="0" u="none" strike="noStrike" dirty="0">
                          <a:solidFill>
                            <a:srgbClr val="E8ECF4"/>
                          </a:solidFill>
                          <a:effectLst/>
                          <a:latin typeface="Arial" panose="020B0604020202020204" pitchFamily="34" charset="0"/>
                        </a:rPr>
                        <a:t>_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02:05:05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 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00:54:55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fontAlgn="ctr">
              <a:buFont typeface="Wingdings" panose="05000000000000000000" pitchFamily="2" charset="2"/>
              <a:buChar char="n"/>
            </a:pPr>
            <a:r>
              <a:rPr lang="en-GB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4.1 Illustrates the Category 1 Mean Response Performance for Ambulance Trusts across England during April 2018.</a:t>
            </a:r>
          </a:p>
          <a:p>
            <a:pPr fontAlgn="ctr"/>
            <a:endParaRPr lang="en-GB" sz="500" dirty="0">
              <a:solidFill>
                <a:srgbClr val="7030A0"/>
              </a:solidFill>
            </a:endParaRPr>
          </a:p>
          <a:p>
            <a:pPr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also displayed :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Standard (00:07:00)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for England (00:07:38) </a:t>
            </a:r>
          </a:p>
          <a:p>
            <a:pPr lvl="1"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ranking position for each Trust</a:t>
            </a:r>
            <a:endParaRPr lang="en-GB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228600" indent="-228600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achieved </a:t>
            </a:r>
            <a:r>
              <a:rPr lang="en-GB" sz="900" b="1" dirty="0">
                <a:solidFill>
                  <a:srgbClr val="00B050"/>
                </a:solidFill>
              </a:rPr>
              <a:t>6 minutes and 51 seconds</a:t>
            </a:r>
            <a:r>
              <a:rPr lang="en-GB" sz="900" dirty="0">
                <a:solidFill>
                  <a:srgbClr val="00B050"/>
                </a:solidFill>
              </a:rPr>
              <a:t> </a:t>
            </a:r>
            <a:r>
              <a:rPr lang="en-GB" sz="900" dirty="0"/>
              <a:t>for the </a:t>
            </a:r>
            <a:r>
              <a:rPr lang="en-GB" sz="900" b="1" dirty="0"/>
              <a:t>mean</a:t>
            </a:r>
            <a:r>
              <a:rPr lang="en-GB" sz="900" dirty="0"/>
              <a:t> response time for </a:t>
            </a:r>
            <a:r>
              <a:rPr lang="en-GB" sz="900" b="1" dirty="0"/>
              <a:t>Category 1</a:t>
            </a:r>
            <a:r>
              <a:rPr lang="en-GB" sz="900" dirty="0"/>
              <a:t> patients.  This is </a:t>
            </a:r>
            <a:r>
              <a:rPr lang="en-GB" sz="900" b="1" dirty="0"/>
              <a:t>within</a:t>
            </a:r>
            <a:r>
              <a:rPr lang="en-GB" sz="900" dirty="0"/>
              <a:t> the 7 minute national standard.</a:t>
            </a:r>
            <a:endParaRPr lang="en-GB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228600" indent="-228600" fontAlgn="ctr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ranked </a:t>
            </a:r>
            <a:r>
              <a:rPr lang="en-GB" sz="900" b="1" dirty="0"/>
              <a:t>fourth </a:t>
            </a:r>
            <a:r>
              <a:rPr lang="en-GB" sz="900" dirty="0"/>
              <a:t>when compared to 9 other Ambulance Trusts across England.</a:t>
            </a:r>
            <a:endParaRPr lang="en-GB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228600" indent="-228600" fontAlgn="ctr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also performed </a:t>
            </a:r>
            <a:r>
              <a:rPr lang="en-GB" sz="900" b="1" dirty="0"/>
              <a:t>within</a:t>
            </a:r>
            <a:r>
              <a:rPr lang="en-GB" sz="900" dirty="0"/>
              <a:t> the England average by </a:t>
            </a:r>
            <a:r>
              <a:rPr lang="en-GB" sz="900" b="1" dirty="0"/>
              <a:t>46 seconds</a:t>
            </a:r>
            <a:r>
              <a:rPr lang="en-GB" sz="900" dirty="0"/>
              <a:t>.</a:t>
            </a:r>
          </a:p>
          <a:p>
            <a:pPr marL="228600" indent="-228600" fontAlgn="ctr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500" dirty="0"/>
          </a:p>
          <a:p>
            <a:pPr fontAlgn="ctr"/>
            <a:endParaRPr lang="en-GB" sz="900" dirty="0"/>
          </a:p>
        </p:txBody>
      </p:sp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179512" y="298137"/>
            <a:ext cx="8109209" cy="559463"/>
          </a:xfrm>
          <a:prstGeom prst="rect">
            <a:avLst/>
          </a:prstGeom>
          <a:noFill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>
                <a:solidFill>
                  <a:schemeClr val="bg1"/>
                </a:solidFill>
              </a:rPr>
              <a:t>Ambulance Response Programme – National Picture  </a:t>
            </a:r>
            <a:r>
              <a:rPr lang="en-GB" sz="2000" b="1" kern="0" dirty="0">
                <a:solidFill>
                  <a:schemeClr val="bg1"/>
                </a:solidFill>
              </a:rPr>
              <a:t>               </a:t>
            </a:r>
            <a:r>
              <a:rPr lang="en-GB" sz="1200" b="1" kern="0" dirty="0">
                <a:solidFill>
                  <a:schemeClr val="bg1"/>
                </a:solidFill>
              </a:rPr>
              <a:t>April 2018</a:t>
            </a:r>
            <a:r>
              <a:rPr lang="en-GB" sz="1200" b="1" kern="0" dirty="0"/>
              <a:t> </a:t>
            </a:r>
            <a:r>
              <a:rPr lang="en-GB" sz="1847" b="1" kern="0" dirty="0"/>
              <a:t>			     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the six key ARP performance measures for each Ambulance Trust across England during April 2018.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r>
              <a:rPr lang="en-GB" sz="900" b="1" dirty="0"/>
              <a:t>LAS ranked 2</a:t>
            </a:r>
            <a:r>
              <a:rPr lang="en-GB" sz="900" b="1" baseline="30000" dirty="0"/>
              <a:t>nd</a:t>
            </a:r>
            <a:r>
              <a:rPr lang="en-GB" sz="900" dirty="0"/>
              <a:t>  in the </a:t>
            </a:r>
            <a:r>
              <a:rPr lang="en-GB" sz="900" b="1" dirty="0">
                <a:solidFill>
                  <a:srgbClr val="7030A0"/>
                </a:solidFill>
              </a:rPr>
              <a:t>Category 1 </a:t>
            </a:r>
            <a:r>
              <a:rPr lang="en-GB" sz="900" b="1" dirty="0"/>
              <a:t>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 performance measure, compared to the other Trusts.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endParaRPr lang="en-GB" sz="500" dirty="0"/>
          </a:p>
          <a:p>
            <a:pPr marL="171450" indent="-171450" eaLnBrk="0" hangingPunct="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n"/>
            </a:pPr>
            <a:r>
              <a:rPr lang="en-GB" sz="900" dirty="0"/>
              <a:t>For the </a:t>
            </a:r>
            <a:r>
              <a:rPr lang="en-GB" sz="900" b="1" dirty="0">
                <a:solidFill>
                  <a:srgbClr val="00B050"/>
                </a:solidFill>
              </a:rPr>
              <a:t>Category 2</a:t>
            </a:r>
            <a:r>
              <a:rPr lang="en-GB" sz="900" b="1" dirty="0"/>
              <a:t> mean</a:t>
            </a:r>
            <a:r>
              <a:rPr lang="en-GB" sz="900" dirty="0"/>
              <a:t>, </a:t>
            </a:r>
            <a:r>
              <a:rPr lang="en-GB" sz="900" b="1" dirty="0"/>
              <a:t>LAS remained stable ranked at 5</a:t>
            </a:r>
            <a:r>
              <a:rPr lang="en-GB" sz="900" b="1" baseline="30000" dirty="0"/>
              <a:t>th</a:t>
            </a:r>
            <a:r>
              <a:rPr lang="en-GB" sz="900" b="1" dirty="0"/>
              <a:t> </a:t>
            </a:r>
            <a:r>
              <a:rPr lang="en-GB" sz="900" dirty="0"/>
              <a:t>compared to the other Trusts.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</p:txBody>
      </p:sp>
      <p:sp>
        <p:nvSpPr>
          <p:cNvPr id="32" name="Rounded Rectangle 31"/>
          <p:cNvSpPr/>
          <p:nvPr/>
        </p:nvSpPr>
        <p:spPr>
          <a:xfrm>
            <a:off x="8532424" y="6165304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459958"/>
              </p:ext>
            </p:extLst>
          </p:nvPr>
        </p:nvGraphicFramePr>
        <p:xfrm>
          <a:off x="251518" y="1052737"/>
          <a:ext cx="4286252" cy="264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3557"/>
              </p:ext>
            </p:extLst>
          </p:nvPr>
        </p:nvGraphicFramePr>
        <p:xfrm>
          <a:off x="2202317" y="3749964"/>
          <a:ext cx="6552743" cy="2531074"/>
        </p:xfrm>
        <a:graphic>
          <a:graphicData uri="http://schemas.openxmlformats.org/drawingml/2006/table">
            <a:tbl>
              <a:tblPr/>
              <a:tblGrid>
                <a:gridCol w="86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64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849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90th Centile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90th Centile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90th Centile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90th Centile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 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95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National Standard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00:07:00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00:15:00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00:18:00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00:40:00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02:00:00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03:00:00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595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00:07:38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00:13:26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00:20:15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00:41:42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01:55:52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02:43:12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95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 Midlands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00:15:39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00:31:57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01:08:06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02:41:18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02:01:50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4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East of England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00:14:44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00:22:43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00:47:23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02:17:03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02:47:28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7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01:49:47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02:05:08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4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East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00:05:53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00:10:05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00:17:09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00:34:56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02:01:38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01:52:32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West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00:13:24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00:23:38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00:51:59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02:21:50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02:56:37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00:14:13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00:27:46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01:40:08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02:33:04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East Coast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00:13:45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00:30:17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02:32:34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04:10:57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Western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00:15:50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00:23:25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00:48:24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01:58:50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04:15:42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Midlands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00:20:24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00:55:17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01:32:40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Yorkshire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00:08:02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00:13:44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00:21:39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00:45:53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02:05:16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02:44:53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2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Isle of Wight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00:16:37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00:30:52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01:17:58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03:01:40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entagon 2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162" name="Title 3"/>
          <p:cNvSpPr txBox="1">
            <a:spLocks/>
          </p:cNvSpPr>
          <p:nvPr/>
        </p:nvSpPr>
        <p:spPr>
          <a:xfrm>
            <a:off x="251523" y="285751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47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47" b="1" kern="0" dirty="0">
                <a:solidFill>
                  <a:schemeClr val="bg1"/>
                </a:solidFill>
              </a:rPr>
              <a:t>Ambulance Response Programme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These tables show 6 key performance measures for March and April 2018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April performance shows the improved performance compared to March.  This improvement could be attributed to the warmer weather experiences and the school holidays over the Easter period.  This also follows a similar pattern from previous years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/>
              <a:t>All STP </a:t>
            </a:r>
            <a:r>
              <a:rPr lang="en-GB" sz="900" dirty="0"/>
              <a:t>areas remained </a:t>
            </a:r>
            <a:r>
              <a:rPr lang="en-GB" sz="900" b="1" dirty="0"/>
              <a:t>within</a:t>
            </a:r>
            <a:r>
              <a:rPr lang="en-GB" sz="900" dirty="0"/>
              <a:t> the national standard  for almost </a:t>
            </a:r>
            <a:r>
              <a:rPr lang="en-GB" sz="900" b="1" dirty="0"/>
              <a:t>all key measures</a:t>
            </a:r>
            <a:r>
              <a:rPr lang="en-GB" sz="900" dirty="0"/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</a:t>
            </a:r>
            <a:r>
              <a:rPr lang="en-GB" sz="900" b="1" dirty="0"/>
              <a:t>C3 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 performance in the </a:t>
            </a:r>
            <a:r>
              <a:rPr lang="en-GB" sz="900" b="1" dirty="0"/>
              <a:t>North Central </a:t>
            </a:r>
            <a:r>
              <a:rPr lang="en-GB" sz="900" dirty="0"/>
              <a:t>STP, although </a:t>
            </a:r>
            <a:r>
              <a:rPr lang="en-GB" sz="900" b="1" dirty="0"/>
              <a:t>just above</a:t>
            </a:r>
            <a:r>
              <a:rPr lang="en-GB" sz="900" dirty="0"/>
              <a:t> the national standard, shows the </a:t>
            </a:r>
            <a:r>
              <a:rPr lang="en-GB" sz="900" b="1" dirty="0"/>
              <a:t>highest improvement</a:t>
            </a:r>
            <a:r>
              <a:rPr lang="en-GB" sz="900" dirty="0"/>
              <a:t> of over 1 hour 25 minutes.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/>
              <a:t>C4 90</a:t>
            </a:r>
            <a:r>
              <a:rPr lang="en-GB" sz="900" b="1" baseline="30000" dirty="0"/>
              <a:t>th</a:t>
            </a:r>
            <a:r>
              <a:rPr lang="en-GB" sz="900" b="1" dirty="0"/>
              <a:t> centile </a:t>
            </a:r>
            <a:r>
              <a:rPr lang="en-GB" sz="900" dirty="0"/>
              <a:t>in the </a:t>
            </a:r>
            <a:r>
              <a:rPr lang="en-GB" sz="900" b="1" dirty="0"/>
              <a:t>South West</a:t>
            </a:r>
            <a:r>
              <a:rPr lang="en-GB" sz="900" dirty="0"/>
              <a:t> STP was the only measure to increase. (by just over 2 minutes)  Despite this increase this measure remains </a:t>
            </a:r>
            <a:r>
              <a:rPr lang="en-GB" sz="900" b="1" dirty="0"/>
              <a:t>within</a:t>
            </a:r>
            <a:r>
              <a:rPr lang="en-GB" sz="900" dirty="0"/>
              <a:t> the </a:t>
            </a:r>
            <a:r>
              <a:rPr lang="en-GB" sz="900" b="1" dirty="0"/>
              <a:t>national standard</a:t>
            </a:r>
            <a:r>
              <a:rPr lang="en-GB" sz="900" dirty="0"/>
              <a:t> of </a:t>
            </a:r>
            <a:r>
              <a:rPr lang="en-GB" sz="900" b="1" dirty="0"/>
              <a:t>3 hours</a:t>
            </a:r>
            <a:r>
              <a:rPr lang="en-GB" sz="900" dirty="0"/>
              <a:t>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195739" y="3789040"/>
            <a:ext cx="6624733" cy="2448272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56808"/>
              </p:ext>
            </p:extLst>
          </p:nvPr>
        </p:nvGraphicFramePr>
        <p:xfrm>
          <a:off x="2339753" y="3905574"/>
          <a:ext cx="6336704" cy="2215203"/>
        </p:xfrm>
        <a:graphic>
          <a:graphicData uri="http://schemas.openxmlformats.org/drawingml/2006/table">
            <a:tbl>
              <a:tblPr/>
              <a:tblGrid>
                <a:gridCol w="926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73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March 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C1 Mean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C1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C2 Mean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C2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C3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C4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60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STP Position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(00:07:00)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(00:15:00)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(00:18:00)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(00:40:00)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(02:00:00)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(03:00:00)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Central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00:25:53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00:55:47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03:31:08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02:42:54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East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00:25:31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00:54:05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03:04:53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03:09:28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00:22:40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00:47:51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03:02:15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02:47:14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South East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00:20:45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00:43:51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02:19:51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02:16:36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South 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00:07:37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00:12:03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00:21:46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00:45:06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02:33:49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02:01:03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 bwMode="auto">
          <a:xfrm>
            <a:off x="2195738" y="1068959"/>
            <a:ext cx="6624733" cy="2448272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34061"/>
              </p:ext>
            </p:extLst>
          </p:nvPr>
        </p:nvGraphicFramePr>
        <p:xfrm>
          <a:off x="2339753" y="1220693"/>
          <a:ext cx="6336703" cy="2208307"/>
        </p:xfrm>
        <a:graphic>
          <a:graphicData uri="http://schemas.openxmlformats.org/drawingml/2006/table">
            <a:tbl>
              <a:tblPr/>
              <a:tblGrid>
                <a:gridCol w="92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7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April 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C1 Mean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C1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C2 Mean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C2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C3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C4 90</a:t>
                      </a:r>
                      <a:r>
                        <a:rPr lang="en-GB" sz="800" b="0" i="0" u="none" strike="noStrike" baseline="300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Centile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59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STP Position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(00:07:00)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(00:15:00)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(00:18:00)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(00:40:00)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(02:00:00)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6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(03:00:00)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Central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00:10:46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00:17:54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00:35:27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02:05:50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02:02:31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East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00:07:00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00:17:05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01:57:16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02:13:36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North 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00:17:10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00:34:14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01:56:23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01:58:06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South East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00:15:31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00:30:13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01:32:42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02:01:11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South 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00:06:50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00:11:27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00:16:56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00:33:12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01:39:23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02:03:17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79512" y="287612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>
                <a:solidFill>
                  <a:schemeClr val="bg1"/>
                </a:solidFill>
              </a:rPr>
              <a:t>Hospital Conveyance Lost Hours</a:t>
            </a:r>
            <a:r>
              <a:rPr lang="en-GB" sz="2000" b="1" kern="0" dirty="0">
                <a:solidFill>
                  <a:schemeClr val="bg1"/>
                </a:solidFill>
              </a:rPr>
              <a:t>                                               </a:t>
            </a:r>
            <a:r>
              <a:rPr lang="en-GB" sz="1200" b="1" kern="0" dirty="0">
                <a:solidFill>
                  <a:schemeClr val="bg1"/>
                </a:solidFill>
              </a:rPr>
              <a:t>April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179512" y="285098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>
                <a:solidFill>
                  <a:schemeClr val="bg1"/>
                </a:solidFill>
              </a:rPr>
              <a:t>Hospital Conveyance by Location                                                 </a:t>
            </a:r>
            <a:r>
              <a:rPr lang="en-GB" sz="1200" b="1" kern="0" dirty="0">
                <a:solidFill>
                  <a:schemeClr val="bg1"/>
                </a:solidFill>
              </a:rPr>
              <a:t>April 2018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81" y="1035582"/>
            <a:ext cx="7256699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5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85158</TotalTime>
  <Words>1595</Words>
  <Application>Microsoft Office PowerPoint</Application>
  <PresentationFormat>On-screen Show (4:3)</PresentationFormat>
  <Paragraphs>433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EXECUTIVE SUMMARY Ambulance Response Programme - Key Metric Variance          April 2018        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3312</cp:revision>
  <cp:lastPrinted>2018-02-15T14:21:09Z</cp:lastPrinted>
  <dcterms:created xsi:type="dcterms:W3CDTF">2007-03-16T18:44:37Z</dcterms:created>
  <dcterms:modified xsi:type="dcterms:W3CDTF">2022-04-27T11:27:36Z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