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834" r:id="rId1"/>
  </p:sldMasterIdLst>
  <p:notesMasterIdLst>
    <p:notesMasterId r:id="rId14"/>
  </p:notesMasterIdLst>
  <p:handoutMasterIdLst>
    <p:handoutMasterId r:id="rId15"/>
  </p:handoutMasterIdLst>
  <p:sldIdLst>
    <p:sldId id="276" r:id="rId2"/>
    <p:sldId id="391" r:id="rId3"/>
    <p:sldId id="418" r:id="rId4"/>
    <p:sldId id="419" r:id="rId5"/>
    <p:sldId id="420" r:id="rId6"/>
    <p:sldId id="405" r:id="rId7"/>
    <p:sldId id="421" r:id="rId8"/>
    <p:sldId id="422" r:id="rId9"/>
    <p:sldId id="423" r:id="rId10"/>
    <p:sldId id="426" r:id="rId11"/>
    <p:sldId id="424" r:id="rId12"/>
    <p:sldId id="425" r:id="rId1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4" userDrawn="1">
          <p15:clr>
            <a:srgbClr val="A4A3A4"/>
          </p15:clr>
        </p15:guide>
        <p15:guide id="2" pos="2267" userDrawn="1">
          <p15:clr>
            <a:srgbClr val="A4A3A4"/>
          </p15:clr>
        </p15:guide>
        <p15:guide id="3" orient="horz" pos="3017" userDrawn="1">
          <p15:clr>
            <a:srgbClr val="A4A3A4"/>
          </p15:clr>
        </p15:guide>
        <p15:guide id="4" orient="horz" pos="2943" userDrawn="1">
          <p15:clr>
            <a:srgbClr val="A4A3A4"/>
          </p15:clr>
        </p15:guide>
        <p15:guide id="5" orient="horz" pos="2927" userDrawn="1">
          <p15:clr>
            <a:srgbClr val="A4A3A4"/>
          </p15:clr>
        </p15:guide>
        <p15:guide id="6" pos="2169" userDrawn="1">
          <p15:clr>
            <a:srgbClr val="A4A3A4"/>
          </p15:clr>
        </p15:guide>
        <p15:guide id="7" orient="horz" pos="3222" userDrawn="1">
          <p15:clr>
            <a:srgbClr val="A4A3A4"/>
          </p15:clr>
        </p15:guide>
        <p15:guide id="8" orient="horz" pos="3203" userDrawn="1">
          <p15:clr>
            <a:srgbClr val="A4A3A4"/>
          </p15:clr>
        </p15:guide>
        <p15:guide id="9" orient="horz" pos="3126" userDrawn="1">
          <p15:clr>
            <a:srgbClr val="A4A3A4"/>
          </p15:clr>
        </p15:guide>
        <p15:guide id="10" orient="horz" pos="3109" userDrawn="1">
          <p15:clr>
            <a:srgbClr val="A4A3A4"/>
          </p15:clr>
        </p15:guide>
        <p15:guide id="11" pos="2239" userDrawn="1">
          <p15:clr>
            <a:srgbClr val="A4A3A4"/>
          </p15:clr>
        </p15:guide>
        <p15:guide id="1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3876C4"/>
    <a:srgbClr val="0000FF"/>
    <a:srgbClr val="2C609A"/>
    <a:srgbClr val="2C6092"/>
    <a:srgbClr val="FF0000"/>
    <a:srgbClr val="FF5050"/>
    <a:srgbClr val="E8ECF4"/>
    <a:srgbClr val="CED6E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6433" autoAdjust="0"/>
  </p:normalViewPr>
  <p:slideViewPr>
    <p:cSldViewPr>
      <p:cViewPr varScale="1">
        <p:scale>
          <a:sx n="98" d="100"/>
          <a:sy n="98" d="100"/>
        </p:scale>
        <p:origin x="438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02" y="43"/>
      </p:cViewPr>
      <p:guideLst>
        <p:guide orient="horz" pos="3034"/>
        <p:guide pos="2267"/>
        <p:guide orient="horz" pos="3017"/>
        <p:guide orient="horz" pos="2943"/>
        <p:guide orient="horz" pos="2927"/>
        <p:guide pos="2169"/>
        <p:guide orient="horz" pos="3222"/>
        <p:guide orient="horz" pos="3203"/>
        <p:guide orient="horz" pos="3126"/>
        <p:guide orient="horz" pos="3109"/>
        <p:guide pos="223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4265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3"/>
            <a:ext cx="2946400" cy="494265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r">
              <a:defRPr sz="1200"/>
            </a:lvl1pPr>
          </a:lstStyle>
          <a:p>
            <a:fld id="{DF736B3A-7E27-483F-8083-E11542816C89}" type="datetimeFigureOut">
              <a:rPr lang="en-GB" smtClean="0"/>
              <a:pPr/>
              <a:t>27/04/2022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410"/>
            <a:ext cx="2946400" cy="494264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378410"/>
            <a:ext cx="2946400" cy="494264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r">
              <a:defRPr sz="1200"/>
            </a:lvl1pPr>
          </a:lstStyle>
          <a:p>
            <a:fld id="{DCF6BECE-49FA-4827-9A52-C278A286FD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95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" y="8"/>
            <a:ext cx="2946673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23" y="8"/>
            <a:ext cx="2946673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690247"/>
            <a:ext cx="4985815" cy="444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" y="9380468"/>
            <a:ext cx="2946673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23" y="9380468"/>
            <a:ext cx="2946673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9" rIns="91276" bIns="456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198B5FF-C12B-4721-B835-15B796D12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4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4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0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6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4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6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237" y="1113726"/>
            <a:ext cx="8642838" cy="1177782"/>
          </a:xfrm>
        </p:spPr>
        <p:txBody>
          <a:bodyPr/>
          <a:lstStyle>
            <a:lvl1pPr marL="0" indent="0" algn="ctr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r>
              <a:rPr lang="en-GB" dirty="0"/>
              <a:t>This introduction should contain a brief one line summary with three supporting bullet points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Integrated Performance Report – Trust Board 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9" name="Snip Single Corner Rectangle 8"/>
          <p:cNvSpPr/>
          <p:nvPr userDrawn="1"/>
        </p:nvSpPr>
        <p:spPr bwMode="auto">
          <a:xfrm>
            <a:off x="265239" y="2393651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PATIENTS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40075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40075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207720" y="5001386"/>
            <a:ext cx="248400" cy="3152309"/>
          </a:xfrm>
          <a:prstGeom prst="rect">
            <a:avLst/>
          </a:prstGeom>
        </p:spPr>
      </p:pic>
      <p:sp>
        <p:nvSpPr>
          <p:cNvPr id="17" name="Snip Single Corner Rectangle 16"/>
          <p:cNvSpPr/>
          <p:nvPr userDrawn="1"/>
        </p:nvSpPr>
        <p:spPr bwMode="auto">
          <a:xfrm>
            <a:off x="4840077" y="2403180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PERFORMANCE</a:t>
            </a:r>
          </a:p>
        </p:txBody>
      </p:sp>
      <p:sp>
        <p:nvSpPr>
          <p:cNvPr id="18" name="Snip Single Corner Rectangle 17"/>
          <p:cNvSpPr/>
          <p:nvPr userDrawn="1"/>
        </p:nvSpPr>
        <p:spPr bwMode="auto">
          <a:xfrm>
            <a:off x="265239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MONEY</a:t>
            </a:r>
          </a:p>
        </p:txBody>
      </p:sp>
      <p:sp>
        <p:nvSpPr>
          <p:cNvPr id="19" name="Snip Single Corner Rectangle 18"/>
          <p:cNvSpPr/>
          <p:nvPr userDrawn="1"/>
        </p:nvSpPr>
        <p:spPr bwMode="auto">
          <a:xfrm>
            <a:off x="4840077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PEOPLE</a:t>
            </a:r>
          </a:p>
        </p:txBody>
      </p:sp>
    </p:spTree>
    <p:extLst>
      <p:ext uri="{BB962C8B-B14F-4D97-AF65-F5344CB8AC3E}">
        <p14:creationId xmlns:p14="http://schemas.microsoft.com/office/powerpoint/2010/main" val="1090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207720" y="5001386"/>
            <a:ext cx="248400" cy="3152309"/>
          </a:xfrm>
          <a:prstGeom prst="rect">
            <a:avLst/>
          </a:prstGeom>
        </p:spPr>
      </p:pic>
      <p:sp>
        <p:nvSpPr>
          <p:cNvPr id="4" name="Snip Single Corner Rectangle 3"/>
          <p:cNvSpPr/>
          <p:nvPr userDrawn="1"/>
        </p:nvSpPr>
        <p:spPr bwMode="auto">
          <a:xfrm>
            <a:off x="251520" y="332656"/>
            <a:ext cx="7992888" cy="57606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369069"/>
            <a:ext cx="4103688" cy="503238"/>
          </a:xfr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9426" y="1196752"/>
            <a:ext cx="8561048" cy="48245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Table listing the key areas of this section, along with RAG status for this month and previous month. Each section should have at least one supporting slide.</a:t>
            </a:r>
          </a:p>
        </p:txBody>
      </p:sp>
    </p:spTree>
    <p:extLst>
      <p:ext uri="{BB962C8B-B14F-4D97-AF65-F5344CB8AC3E}">
        <p14:creationId xmlns:p14="http://schemas.microsoft.com/office/powerpoint/2010/main" val="36311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126876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378904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840289" y="1268413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40289" y="3787990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216311" y="6490996"/>
            <a:ext cx="3670524" cy="250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b="1" dirty="0">
                <a:solidFill>
                  <a:srgbClr val="006600"/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619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268760"/>
            <a:ext cx="4234755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16017" y="1269986"/>
            <a:ext cx="4192059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861048"/>
            <a:ext cx="4248472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7" y="3861048"/>
            <a:ext cx="4192059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216311" y="6490996"/>
            <a:ext cx="3670524" cy="250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b="1" dirty="0">
                <a:solidFill>
                  <a:srgbClr val="006600"/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265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196752"/>
            <a:ext cx="5314875" cy="4968552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55766" y="1196752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55765" y="3860254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216311" y="6490996"/>
            <a:ext cx="3670524" cy="250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b="1" dirty="0">
                <a:solidFill>
                  <a:srgbClr val="006600"/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438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16311" y="6490996"/>
            <a:ext cx="3670524" cy="250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b="1" dirty="0">
                <a:solidFill>
                  <a:srgbClr val="006600"/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99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9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441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4900"/>
            <a:ext cx="4419600" cy="1752600"/>
          </a:xfrm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727"/>
            <a:ext cx="8921214" cy="1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238" y="285750"/>
            <a:ext cx="796255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737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237" y="1254124"/>
            <a:ext cx="8642838" cy="49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2" name="Footer"/>
          <p:cNvSpPr txBox="1">
            <a:spLocks noChangeArrowheads="1"/>
          </p:cNvSpPr>
          <p:nvPr/>
        </p:nvSpPr>
        <p:spPr bwMode="auto">
          <a:xfrm>
            <a:off x="4482457" y="6473110"/>
            <a:ext cx="210374" cy="232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1D0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anchor="ctr"/>
          <a:lstStyle/>
          <a:p>
            <a:pPr algn="ctr" eaLnBrk="0" hangingPunct="0">
              <a:buClr>
                <a:srgbClr val="3876BE"/>
              </a:buClr>
              <a:buFont typeface="Symbol" pitchFamily="18" charset="2"/>
              <a:buNone/>
            </a:pPr>
            <a:fld id="{D04CD2DE-D1CB-45D6-848D-2A0D08E7F844}" type="slidenum">
              <a:rPr lang="en-US" sz="1292" smtClean="0">
                <a:solidFill>
                  <a:srgbClr val="5E707D"/>
                </a:solidFill>
                <a:latin typeface="Arial"/>
                <a:ea typeface="+mn-ea"/>
                <a:cs typeface="+mn-cs"/>
              </a:rPr>
              <a:pPr algn="ctr" eaLnBrk="0" hangingPunct="0">
                <a:buClr>
                  <a:srgbClr val="3876BE"/>
                </a:buClr>
                <a:buFont typeface="Symbol" pitchFamily="18" charset="2"/>
                <a:buNone/>
              </a:pPr>
              <a:t>‹#›</a:t>
            </a:fld>
            <a:endParaRPr lang="en-US" sz="1292" dirty="0">
              <a:solidFill>
                <a:srgbClr val="5E707D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7432" y="996950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82553" b="11748"/>
          <a:stretch/>
        </p:blipFill>
        <p:spPr bwMode="auto">
          <a:xfrm>
            <a:off x="8404699" y="285665"/>
            <a:ext cx="559790" cy="6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57432" y="6366472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678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1" r:id="rId2"/>
    <p:sldLayoutId id="2147487847" r:id="rId3"/>
    <p:sldLayoutId id="2147487845" r:id="rId4"/>
    <p:sldLayoutId id="2147487846" r:id="rId5"/>
    <p:sldLayoutId id="2147487844" r:id="rId6"/>
    <p:sldLayoutId id="2147487838" r:id="rId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7" b="0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5pPr>
      <a:lvl6pPr marL="422031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6pPr>
      <a:lvl7pPr marL="84406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7pPr>
      <a:lvl8pPr marL="126609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8pPr>
      <a:lvl9pPr marL="1688123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Symbol" pitchFamily="18" charset="2"/>
        <a:tabLst>
          <a:tab pos="1160586" algn="l"/>
          <a:tab pos="2321169" algn="l"/>
          <a:tab pos="3481754" algn="l"/>
          <a:tab pos="4308231" algn="l"/>
          <a:tab pos="5134708" algn="l"/>
          <a:tab pos="6295293" algn="l"/>
          <a:tab pos="7455876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911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498230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45881" indent="-246185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99499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1417027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6pPr>
      <a:lvl7pPr marL="1839058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7pPr>
      <a:lvl8pPr marL="2261089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8pPr>
      <a:lvl9pPr marL="2683120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9pPr>
    </p:bodyStyle>
    <p:otherStyle>
      <a:defPPr>
        <a:defRPr lang="en-US"/>
      </a:defPPr>
      <a:lvl1pPr marL="0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97033"/>
            <a:ext cx="4419600" cy="1143000"/>
          </a:xfrm>
        </p:spPr>
        <p:txBody>
          <a:bodyPr/>
          <a:lstStyle/>
          <a:p>
            <a:r>
              <a:rPr lang="en-GB" sz="2000" b="1" dirty="0">
                <a:solidFill>
                  <a:srgbClr val="0070C0"/>
                </a:solidFill>
              </a:rPr>
              <a:t>Patient Forum Pack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584049"/>
            <a:ext cx="16414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800" dirty="0"/>
              <a:t>November 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549442"/>
            <a:ext cx="18242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This report refers to October 2018 Data unless otherwise stated</a:t>
            </a:r>
          </a:p>
          <a:p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data is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39750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257175" y="3795713"/>
            <a:ext cx="4308475" cy="24876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83125" y="3806825"/>
            <a:ext cx="4303713" cy="246856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683125" y="1108075"/>
            <a:ext cx="4310063" cy="250348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676456" y="3429000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35453" y="6093296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398" y="5207694"/>
            <a:ext cx="414749" cy="79324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GB" sz="900" b="1" dirty="0"/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255022" y="1100056"/>
            <a:ext cx="4320000" cy="2520000"/>
          </a:xfrm>
          <a:prstGeom prst="roundRect">
            <a:avLst>
              <a:gd name="adj" fmla="val 5623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/>
              <a:t>The graph opposite shows the Job Cycle Time on average per month since the implementation of the Ambulance Response Programme.</a:t>
            </a:r>
          </a:p>
          <a:p>
            <a:pPr marL="628650" lvl="1" indent="-171450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/>
              <a:t>It demonstrates October remaining steady when compared to the previous month, September.</a:t>
            </a:r>
          </a:p>
          <a:p>
            <a:pPr marL="171450" indent="-171450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/>
              <a:t>The graphs below show the number of hours produced on average per month since the implementation of the Ambulance Response Programme.</a:t>
            </a:r>
          </a:p>
          <a:p>
            <a:pPr marL="628650" lvl="1" indent="-171450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/>
              <a:t>October shows a considerable increase of 7% in Total Hours Produced.</a:t>
            </a:r>
            <a:endParaRPr lang="en-US" sz="900" dirty="0"/>
          </a:p>
        </p:txBody>
      </p:sp>
      <p:sp>
        <p:nvSpPr>
          <p:cNvPr id="12" name="Pentagon 11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FFFFFF"/>
                </a:solidFill>
              </a:rPr>
              <a:t>Performance Overview</a:t>
            </a:r>
            <a:endParaRPr lang="en-GB" sz="1800" b="1" kern="0" dirty="0">
              <a:solidFill>
                <a:srgbClr val="FFFFFF"/>
              </a:solidFill>
            </a:endParaRPr>
          </a:p>
          <a:p>
            <a:r>
              <a:rPr lang="en-GB" sz="1800" b="1" kern="0" dirty="0">
                <a:solidFill>
                  <a:srgbClr val="003300"/>
                </a:solidFill>
              </a:rPr>
              <a:t>Hours Produced &amp; Job Cycle Time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676456" y="6093295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5.3</a:t>
            </a:r>
          </a:p>
        </p:txBody>
      </p:sp>
    </p:spTree>
    <p:extLst>
      <p:ext uri="{BB962C8B-B14F-4D97-AF65-F5344CB8AC3E}">
        <p14:creationId xmlns:p14="http://schemas.microsoft.com/office/powerpoint/2010/main" val="9382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Hospital Handover Summary</a:t>
            </a:r>
          </a:p>
          <a:p>
            <a:r>
              <a:rPr lang="en-GB" sz="1800" b="1" kern="0" dirty="0">
                <a:solidFill>
                  <a:srgbClr val="003300"/>
                </a:solidFill>
              </a:rPr>
              <a:t>Hospital Conveyance Lost Hours</a:t>
            </a:r>
            <a:endParaRPr lang="en-GB" sz="1000" b="1" kern="0" dirty="0">
              <a:solidFill>
                <a:srgbClr val="00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19" y="1108249"/>
            <a:ext cx="8696415" cy="50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5489"/>
              </p:ext>
            </p:extLst>
          </p:nvPr>
        </p:nvGraphicFramePr>
        <p:xfrm>
          <a:off x="292881" y="5615616"/>
          <a:ext cx="1289951" cy="571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516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Highest number of hours lost.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16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Lowest number of hours lost.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5830" y="5633458"/>
            <a:ext cx="252000" cy="422240"/>
            <a:chOff x="345830" y="5535074"/>
            <a:chExt cx="252000" cy="422240"/>
          </a:xfrm>
        </p:grpSpPr>
        <p:sp>
          <p:nvSpPr>
            <p:cNvPr id="8" name="Oval 7"/>
            <p:cNvSpPr/>
            <p:nvPr/>
          </p:nvSpPr>
          <p:spPr bwMode="auto">
            <a:xfrm>
              <a:off x="437000" y="5893690"/>
              <a:ext cx="63624" cy="636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Symbol" pitchFamily="18" charset="2"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737377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5830" y="5535074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Symbol" pitchFamily="18" charset="2"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737377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251519" y="5554632"/>
            <a:ext cx="1368152" cy="677648"/>
          </a:xfrm>
          <a:prstGeom prst="roundRect">
            <a:avLst>
              <a:gd name="adj" fmla="val 13617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737377"/>
              </a:solidFill>
              <a:effectLst/>
              <a:latin typeface="Arial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Hospital Handover Summary</a:t>
            </a:r>
          </a:p>
          <a:p>
            <a:r>
              <a:rPr lang="en-GB" sz="1800" b="1" kern="0" dirty="0">
                <a:solidFill>
                  <a:srgbClr val="003300"/>
                </a:solidFill>
              </a:rPr>
              <a:t>Hospital Conveyance by Location</a:t>
            </a:r>
            <a:endParaRPr lang="en-GB" sz="1000" b="1" kern="0" dirty="0">
              <a:solidFill>
                <a:srgbClr val="003300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26949" y="1052736"/>
            <a:ext cx="7021515" cy="532437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251209" y="1094654"/>
            <a:ext cx="1368462" cy="4353362"/>
          </a:xfrm>
          <a:prstGeom prst="roundRect">
            <a:avLst>
              <a:gd name="adj" fmla="val 7883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90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90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This map shows the relative</a:t>
            </a:r>
            <a:r>
              <a:rPr kumimoji="0" lang="en-GB" sz="900" i="0" u="none" strike="noStrike" cap="none" normalizeH="0" dirty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GB" sz="90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location</a:t>
            </a:r>
            <a:r>
              <a:rPr kumimoji="0" lang="en-GB" sz="900" i="0" u="none" strike="noStrike" cap="none" normalizeH="0" dirty="0">
                <a:ln>
                  <a:noFill/>
                </a:ln>
                <a:effectLst/>
                <a:latin typeface="Arial" charset="0"/>
              </a:rPr>
              <a:t> of each ED hospital across London.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800" i="0" u="none" strike="noStrike" cap="none" normalizeH="0" dirty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900" i="0" u="none" strike="noStrike" cap="none" normalizeH="0" dirty="0">
                <a:ln>
                  <a:noFill/>
                </a:ln>
                <a:effectLst/>
                <a:latin typeface="Arial" charset="0"/>
              </a:rPr>
              <a:t>The size of the bubble relates to the comparative hours lost*  at that hospital.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lang="en-GB" sz="8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lang="en-GB" sz="800" dirty="0"/>
          </a:p>
          <a:p>
            <a:pPr marL="171450" indent="-171450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/>
              <a:t>The smaller the bubble, the fewer hours lost at hospital.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GB" sz="800" i="0" u="none" strike="noStrike" cap="none" normalizeH="0" dirty="0">
              <a:ln>
                <a:noFill/>
              </a:ln>
              <a:effectLst/>
              <a:latin typeface="Arial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GB" sz="900" dirty="0"/>
              <a:t>T</a:t>
            </a:r>
            <a:r>
              <a:rPr kumimoji="0" lang="en-GB" sz="900" i="0" u="none" strike="noStrike" cap="none" normalizeH="0" dirty="0">
                <a:ln>
                  <a:noFill/>
                </a:ln>
                <a:effectLst/>
                <a:latin typeface="Arial" charset="0"/>
              </a:rPr>
              <a:t>he larger the bubble, the more hours lost at hospital.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lang="en-GB" sz="800" baseline="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lang="en-GB" sz="800" baseline="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8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lang="en-GB" sz="700" dirty="0"/>
              <a:t>* Total time accrued after 15 minutes, for arrival at hospital to patient handover.</a:t>
            </a:r>
            <a:endParaRPr kumimoji="0" lang="en-GB" sz="70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01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28629"/>
              </p:ext>
            </p:extLst>
          </p:nvPr>
        </p:nvGraphicFramePr>
        <p:xfrm>
          <a:off x="323528" y="1995697"/>
          <a:ext cx="8496944" cy="337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7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172"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Category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Percentage of calls per Category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National Standard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How long does the ambulance service have to make a decision?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What stops the clock?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08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1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8%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7 minutes mean response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15 minutes 90</a:t>
                      </a:r>
                      <a:r>
                        <a:rPr lang="en-US" sz="900" baseline="30000" dirty="0"/>
                        <a:t>th</a:t>
                      </a:r>
                      <a:r>
                        <a:rPr lang="en-US" sz="90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 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30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first emergency vehicle that arrives on scene stops the clock.(There is an additional Category 1 transport </a:t>
                      </a:r>
                      <a:r>
                        <a:rPr lang="en-US" sz="900" u="none" strike="noStrike" kern="1200" baseline="0" dirty="0"/>
                        <a:t>standard to ensure that these </a:t>
                      </a:r>
                      <a:r>
                        <a:rPr lang="en-GB" sz="900" u="none" strike="noStrike" kern="1200" baseline="0" dirty="0"/>
                        <a:t>patients also receive early ambulance transportation)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2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48%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18 minutes mean response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40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vehicle stops the clock. If the </a:t>
                      </a:r>
                      <a:r>
                        <a:rPr lang="en-GB" sz="900" u="none" strike="noStrike" kern="1200" baseline="0" dirty="0"/>
                        <a:t>patient does not need transport, the first emergency vehicle </a:t>
                      </a:r>
                      <a:r>
                        <a:rPr lang="en-US" sz="900" u="none" strike="noStrike" kern="1200" baseline="0" dirty="0"/>
                        <a:t>arriving at the scene of the </a:t>
                      </a:r>
                      <a:r>
                        <a:rPr lang="en-GB" sz="900" u="none" strike="noStrike" kern="1200" baseline="0" dirty="0"/>
                        <a:t>incident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3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34%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u="none" strike="noStrike" kern="1200" baseline="0" dirty="0">
                          <a:solidFill>
                            <a:srgbClr val="0000FF"/>
                          </a:solidFill>
                        </a:rPr>
                        <a:t>60 minutes mean response time</a:t>
                      </a:r>
                      <a:endParaRPr lang="en-GB" sz="900" u="none" strike="noStrike" kern="12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120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vehicle stops the clock. If the </a:t>
                      </a:r>
                      <a:r>
                        <a:rPr lang="en-GB" sz="900" u="none" strike="noStrike" kern="1200" baseline="0" dirty="0"/>
                        <a:t>patient does not need transport, the first emergency vehicle </a:t>
                      </a:r>
                      <a:r>
                        <a:rPr lang="en-US" sz="900" u="none" strike="noStrike" kern="1200" baseline="0" dirty="0"/>
                        <a:t>arriving at the scene of the </a:t>
                      </a:r>
                      <a:r>
                        <a:rPr lang="en-GB" sz="900" u="none" strike="noStrike" kern="1200" baseline="0" dirty="0"/>
                        <a:t>incident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4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10%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180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4T:</a:t>
                      </a:r>
                    </a:p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</a:t>
                      </a:r>
                      <a:r>
                        <a:rPr lang="en-GB" sz="900" u="none" strike="noStrike" kern="1200" baseline="0" dirty="0"/>
                        <a:t>vehicle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 bwMode="auto">
          <a:xfrm>
            <a:off x="251520" y="980731"/>
            <a:ext cx="8646152" cy="981789"/>
          </a:xfrm>
          <a:prstGeom prst="roundRect">
            <a:avLst>
              <a:gd name="adj" fmla="val 5623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US" sz="900" dirty="0"/>
              <a:t>Since February 2015, three other ambulance services - South West, Yorkshire and West Midlands - have been involved in trials led by NHS England of the new standards.  They focused on four main areas: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/>
              <a:t>Identifying the most seriously ill patients as early as possible through processes known as Pre-Triage Sieve and Nature of Call.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/>
              <a:t>Giving control room staff more time (up to 240 seconds) to assess incidents through a process known as Dispatch on Disposition.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/>
              <a:t>Developing new clinical code sets and response categories using the best available clinical evidence.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/>
              <a:t>Developing new targets, indicators and measures.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US" sz="800" i="1" dirty="0"/>
              <a:t>The trials have also been independently reviewed by the University of Sheffield.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61703" y="5343523"/>
            <a:ext cx="5040560" cy="943511"/>
          </a:xfrm>
          <a:prstGeom prst="roundRect">
            <a:avLst>
              <a:gd name="adj" fmla="val 2089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US" sz="900" dirty="0"/>
              <a:t>The new standards are intended to: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/>
              <a:t>Prioritise the sickest patients quickly to ensure they receive the fastest response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/>
              <a:t>Ensure national response targets to apply to every patient for the first time – so ending ‘hidden waits’ for patients in lower categories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/>
              <a:t>Ensure more equitable response for patients across the call categories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/>
              <a:t>Improve care for stroke and heart attack patients through sending the right resource first time.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724128" y="5389201"/>
            <a:ext cx="3173544" cy="836435"/>
          </a:xfrm>
          <a:prstGeom prst="roundRect">
            <a:avLst>
              <a:gd name="adj" fmla="val 1915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Due to the nature and impact of these changes, the previous performance measures are not comparable.</a:t>
            </a:r>
          </a:p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However, NHS England have published National Standard for a number of the key measures which are included here.</a:t>
            </a:r>
          </a:p>
        </p:txBody>
      </p:sp>
      <p:sp>
        <p:nvSpPr>
          <p:cNvPr id="10" name="Pentagon 9"/>
          <p:cNvSpPr/>
          <p:nvPr/>
        </p:nvSpPr>
        <p:spPr>
          <a:xfrm>
            <a:off x="251520" y="287612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kern="0" dirty="0">
                <a:solidFill>
                  <a:schemeClr val="bg1"/>
                </a:solidFill>
              </a:rPr>
              <a:t>EXECUTIVE SUMMARY</a:t>
            </a:r>
          </a:p>
          <a:p>
            <a:r>
              <a:rPr lang="en-GB" sz="1800" b="1" kern="0" dirty="0">
                <a:solidFill>
                  <a:srgbClr val="003300"/>
                </a:solidFill>
              </a:rPr>
              <a:t>Ambulance Response Programme – Definition &amp; Overview</a:t>
            </a:r>
          </a:p>
        </p:txBody>
      </p:sp>
    </p:spTree>
    <p:extLst>
      <p:ext uri="{BB962C8B-B14F-4D97-AF65-F5344CB8AC3E}">
        <p14:creationId xmlns:p14="http://schemas.microsoft.com/office/powerpoint/2010/main" val="15941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 bwMode="auto">
          <a:xfrm>
            <a:off x="389646" y="2996955"/>
            <a:ext cx="4038339" cy="3320641"/>
          </a:xfrm>
          <a:prstGeom prst="roundRect">
            <a:avLst>
              <a:gd name="adj" fmla="val 5623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231830" y="2996953"/>
            <a:ext cx="1193281" cy="1083411"/>
            <a:chOff x="554721" y="2945646"/>
            <a:chExt cx="1142924" cy="1073768"/>
          </a:xfrm>
        </p:grpSpPr>
        <p:sp>
          <p:nvSpPr>
            <p:cNvPr id="34" name="TextBox 33"/>
            <p:cNvSpPr txBox="1">
              <a:spLocks/>
            </p:cNvSpPr>
            <p:nvPr/>
          </p:nvSpPr>
          <p:spPr>
            <a:xfrm>
              <a:off x="554721" y="3772334"/>
              <a:ext cx="1142924" cy="24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56938" eaLnBrk="1" hangingPunct="1">
                <a:lnSpc>
                  <a:spcPct val="90000"/>
                </a:lnSpc>
                <a:buClr>
                  <a:schemeClr val="tx2"/>
                </a:buClr>
                <a:defRPr sz="1600" b="1" spc="-79" baseline="0">
                  <a:solidFill>
                    <a:schemeClr val="accent1"/>
                  </a:solidFill>
                  <a:latin typeface="+mn-lt"/>
                </a:defRPr>
              </a:lvl1pPr>
              <a:lvl2pPr marL="180975" lvl="1" indent="-179388" defTabSz="956938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28625" lvl="2" indent="-247650" defTabSz="956938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09600" lvl="3" indent="-180975" defTabSz="956938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71525" lvl="4" indent="-161925" defTabSz="956938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801384" indent="-139130" defTabSz="95693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384" indent="-139130" defTabSz="95693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384" indent="-139130" defTabSz="95693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384" indent="-139130" defTabSz="95693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293947"/>
                </a:buClr>
              </a:pPr>
              <a:r>
                <a:rPr lang="en-GB" sz="18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Performance</a:t>
              </a:r>
              <a:endParaRPr lang="en-GB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01" y="2945646"/>
              <a:ext cx="723619" cy="816179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 bwMode="auto">
          <a:xfrm>
            <a:off x="4716019" y="2983722"/>
            <a:ext cx="4104457" cy="3313027"/>
          </a:xfrm>
          <a:prstGeom prst="roundRect">
            <a:avLst>
              <a:gd name="adj" fmla="val 5623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752687" y="2997401"/>
            <a:ext cx="1168240" cy="1082963"/>
            <a:chOff x="963090" y="1408814"/>
            <a:chExt cx="1168240" cy="108296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726" y="1408814"/>
              <a:ext cx="1042967" cy="897613"/>
            </a:xfrm>
            <a:prstGeom prst="rect">
              <a:avLst/>
            </a:prstGeom>
          </p:spPr>
        </p:pic>
        <p:sp>
          <p:nvSpPr>
            <p:cNvPr id="40" name="TextBox 39"/>
            <p:cNvSpPr txBox="1">
              <a:spLocks/>
            </p:cNvSpPr>
            <p:nvPr/>
          </p:nvSpPr>
          <p:spPr>
            <a:xfrm>
              <a:off x="963090" y="2242477"/>
              <a:ext cx="116824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56938" eaLnBrk="1" hangingPunct="1">
                <a:lnSpc>
                  <a:spcPct val="90000"/>
                </a:lnSpc>
                <a:buClr>
                  <a:schemeClr val="tx2"/>
                </a:buClr>
                <a:defRPr sz="1600" b="1" spc="-79" baseline="0">
                  <a:solidFill>
                    <a:schemeClr val="accent1"/>
                  </a:solidFill>
                  <a:latin typeface="+mn-lt"/>
                </a:defRPr>
              </a:lvl1pPr>
              <a:lvl2pPr marL="180975" lvl="1" indent="-179388" defTabSz="956938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28625" lvl="2" indent="-247650" defTabSz="956938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09600" lvl="3" indent="-180975" defTabSz="956938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71525" lvl="4" indent="-161925" defTabSz="956938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801384" indent="-139130" defTabSz="95693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384" indent="-139130" defTabSz="95693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384" indent="-139130" defTabSz="95693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384" indent="-139130" defTabSz="95693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293947"/>
                </a:buClr>
              </a:pPr>
              <a:r>
                <a:rPr lang="en-GB" sz="18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Demand</a:t>
              </a: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389646" y="1045046"/>
            <a:ext cx="8430828" cy="1866275"/>
          </a:xfrm>
          <a:prstGeom prst="roundRect">
            <a:avLst>
              <a:gd name="adj" fmla="val 14849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575136" y="4152767"/>
            <a:ext cx="3636824" cy="21439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b="1" dirty="0"/>
              <a:t>90,038 </a:t>
            </a:r>
            <a:r>
              <a:rPr lang="en-US" sz="1100" dirty="0"/>
              <a:t>Incidents were provided with a face-to-face response.  An increase of 6.24% compared to the previous month. 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b="1" dirty="0"/>
              <a:t>10,034</a:t>
            </a:r>
            <a:r>
              <a:rPr lang="en-US" sz="1100" dirty="0"/>
              <a:t> </a:t>
            </a:r>
            <a:r>
              <a:rPr lang="en-US" sz="1100" b="1" dirty="0"/>
              <a:t>C1</a:t>
            </a:r>
            <a:r>
              <a:rPr lang="en-US" sz="1100" dirty="0"/>
              <a:t> incidents were provided with a face-to-face response.  A significant increase of 15% compared to the previous month.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GB" sz="1100" b="1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b="1" dirty="0"/>
              <a:t>55,823</a:t>
            </a:r>
            <a:r>
              <a:rPr lang="en-US" sz="1100" dirty="0"/>
              <a:t> incidents were categorised as </a:t>
            </a:r>
            <a:r>
              <a:rPr lang="en-US" sz="1100" b="1" dirty="0"/>
              <a:t>Category 2</a:t>
            </a:r>
            <a:r>
              <a:rPr lang="en-US" sz="1100" dirty="0"/>
              <a:t> and provided with a face-to-face response. These incidents also increased.  This increase was by 10% compared to the previous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50" y="4149081"/>
            <a:ext cx="3644975" cy="21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b="1" dirty="0"/>
              <a:t>All nine </a:t>
            </a:r>
            <a:r>
              <a:rPr lang="en-US" sz="1100" dirty="0"/>
              <a:t>key measures performed </a:t>
            </a:r>
            <a:r>
              <a:rPr lang="en-US" sz="1100" b="1" dirty="0"/>
              <a:t>within </a:t>
            </a:r>
            <a:r>
              <a:rPr lang="en-US" sz="1100" dirty="0"/>
              <a:t>the National Standards during October 2018.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/>
              <a:t>The improvement in the response times for October can be attributed to the update in coding.  This coding was for the re-categorization of calls.  It was to ensure LAS compliance against the AQI guidance released by NHS England.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/>
              <a:t>The </a:t>
            </a:r>
            <a:r>
              <a:rPr lang="en-US" sz="1100" b="1" dirty="0"/>
              <a:t>C1 Mean</a:t>
            </a:r>
            <a:r>
              <a:rPr lang="en-US" sz="1100" dirty="0"/>
              <a:t> continued to perform </a:t>
            </a:r>
            <a:r>
              <a:rPr lang="en-US" sz="1100" b="1" dirty="0"/>
              <a:t>within</a:t>
            </a:r>
            <a:r>
              <a:rPr lang="en-US" sz="1100" dirty="0"/>
              <a:t> the 7 minute target, at 6 minutes 12 seconds.  The YTD has also improved to 6 minutes 53 seconds.</a:t>
            </a:r>
          </a:p>
        </p:txBody>
      </p:sp>
      <p:sp>
        <p:nvSpPr>
          <p:cNvPr id="22" name="Pentagon 21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kern="0" dirty="0">
                <a:solidFill>
                  <a:schemeClr val="bg1"/>
                </a:solidFill>
              </a:rPr>
              <a:t>EXECUTIVE SUMMARY</a:t>
            </a:r>
          </a:p>
          <a:p>
            <a:r>
              <a:rPr lang="en-GB" sz="1800" b="1" kern="0" dirty="0">
                <a:solidFill>
                  <a:srgbClr val="003300"/>
                </a:solidFill>
              </a:rPr>
              <a:t>Performance Summary</a:t>
            </a:r>
          </a:p>
        </p:txBody>
      </p:sp>
      <p:pic>
        <p:nvPicPr>
          <p:cNvPr id="2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471856" y="1151120"/>
            <a:ext cx="8267816" cy="16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1938" y="1096963"/>
            <a:ext cx="4300537" cy="24955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0" y="1079500"/>
            <a:ext cx="4320000" cy="251936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52413" y="3778250"/>
            <a:ext cx="4320000" cy="2520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643438" y="3780000"/>
            <a:ext cx="4319587" cy="2520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81540" y="6184540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Fig 2.3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77072" y="3480818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Fig 2.1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08919" y="6190138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Fig 2.4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04451" y="3486416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Fig 2.2</a:t>
            </a:r>
          </a:p>
        </p:txBody>
      </p:sp>
      <p:sp>
        <p:nvSpPr>
          <p:cNvPr id="12" name="Pentagon 11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kern="0" dirty="0">
                <a:solidFill>
                  <a:schemeClr val="bg1"/>
                </a:solidFill>
              </a:rPr>
              <a:t>Performance Overview </a:t>
            </a:r>
          </a:p>
          <a:p>
            <a:r>
              <a:rPr lang="en-GB" sz="1800" b="1" kern="0" dirty="0">
                <a:solidFill>
                  <a:srgbClr val="003300"/>
                </a:solidFill>
              </a:rPr>
              <a:t>Demand by Category</a:t>
            </a:r>
          </a:p>
        </p:txBody>
      </p:sp>
    </p:spTree>
    <p:extLst>
      <p:ext uri="{BB962C8B-B14F-4D97-AF65-F5344CB8AC3E}">
        <p14:creationId xmlns:p14="http://schemas.microsoft.com/office/powerpoint/2010/main" val="11435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" y="3780000"/>
            <a:ext cx="4325421" cy="2524085"/>
          </a:xfrm>
          <a:prstGeom prst="rect">
            <a:avLst/>
          </a:prstGeom>
        </p:spPr>
      </p:pic>
      <p:pic>
        <p:nvPicPr>
          <p:cNvPr id="3" name="Picture 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6700" y="1091929"/>
            <a:ext cx="4325421" cy="250806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81540" y="6184540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Fig 3.2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77072" y="3480818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Fig 3.1</a:t>
            </a:r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 bwMode="auto">
          <a:xfrm>
            <a:off x="4680000" y="1079999"/>
            <a:ext cx="4176000" cy="2520000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 bwMode="auto">
          <a:xfrm>
            <a:off x="4680000" y="3780000"/>
            <a:ext cx="4176000" cy="2520000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defTabSz="900091" fontAlgn="ctr"/>
            <a:endParaRPr lang="en-GB" sz="900" dirty="0"/>
          </a:p>
          <a:p>
            <a:pPr defTabSz="900091" fontAlgn="ctr"/>
            <a:endParaRPr lang="en-GB" sz="900" dirty="0"/>
          </a:p>
          <a:p>
            <a:pPr defTabSz="900091" fontAlgn="ctr"/>
            <a:endParaRPr lang="en-GB" sz="900" dirty="0"/>
          </a:p>
          <a:p>
            <a:pPr defTabSz="900091" fontAlgn="ctr"/>
            <a:endParaRPr lang="en-GB" sz="900" dirty="0"/>
          </a:p>
        </p:txBody>
      </p:sp>
      <p:sp>
        <p:nvSpPr>
          <p:cNvPr id="10" name="Pentagon 9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kern="0" dirty="0">
                <a:solidFill>
                  <a:schemeClr val="bg1"/>
                </a:solidFill>
              </a:rPr>
              <a:t>Performance Overview </a:t>
            </a:r>
          </a:p>
          <a:p>
            <a:r>
              <a:rPr lang="en-GB" sz="1800" b="1" kern="0" dirty="0">
                <a:solidFill>
                  <a:srgbClr val="003300"/>
                </a:solidFill>
              </a:rPr>
              <a:t>90</a:t>
            </a:r>
            <a:r>
              <a:rPr lang="en-GB" sz="1800" b="1" kern="0" baseline="30000" dirty="0">
                <a:solidFill>
                  <a:srgbClr val="003300"/>
                </a:solidFill>
              </a:rPr>
              <a:t>th</a:t>
            </a:r>
            <a:r>
              <a:rPr lang="en-GB" sz="1800" b="1" kern="0" dirty="0">
                <a:solidFill>
                  <a:srgbClr val="003300"/>
                </a:solidFill>
              </a:rPr>
              <a:t> Centile Performance</a:t>
            </a: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831581" y="1233154"/>
            <a:ext cx="3872837" cy="181888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831581" y="3986382"/>
            <a:ext cx="3872837" cy="18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Performance Overview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rgbClr val="003300"/>
                </a:solidFill>
              </a:rPr>
              <a:t>Key Metric Variation</a:t>
            </a:r>
            <a:endParaRPr lang="en-GB" sz="1800" b="1" kern="0" dirty="0">
              <a:solidFill>
                <a:srgbClr val="00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124744"/>
            <a:ext cx="7979729" cy="50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47146" y="3812987"/>
            <a:ext cx="6673326" cy="247454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 bwMode="auto">
          <a:xfrm>
            <a:off x="4644009" y="1052736"/>
            <a:ext cx="4320000" cy="2520000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>
              <a:spcBef>
                <a:spcPts val="0"/>
              </a:spcBef>
              <a:spcAft>
                <a:spcPts val="300"/>
              </a:spcAft>
            </a:pPr>
            <a:endParaRPr lang="en-GB" sz="500" dirty="0"/>
          </a:p>
          <a:p>
            <a:pPr fontAlgn="ctr"/>
            <a:endParaRPr lang="en-GB" sz="90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2051721" y="3728093"/>
            <a:ext cx="6912000" cy="2577717"/>
          </a:xfrm>
          <a:prstGeom prst="roundRect">
            <a:avLst>
              <a:gd name="adj" fmla="val 6693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251522" y="3728093"/>
            <a:ext cx="1715019" cy="2577717"/>
          </a:xfrm>
          <a:prstGeom prst="roundRect">
            <a:avLst>
              <a:gd name="adj" fmla="val 66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dirty="0"/>
              <a:t>Fig. 4.2 Displays key ARP performance measures for Ambulance Trusts across England.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500" dirty="0"/>
          </a:p>
        </p:txBody>
      </p:sp>
      <p:sp>
        <p:nvSpPr>
          <p:cNvPr id="32" name="Rounded Rectangle 31"/>
          <p:cNvSpPr/>
          <p:nvPr/>
        </p:nvSpPr>
        <p:spPr>
          <a:xfrm>
            <a:off x="8604432" y="6165304"/>
            <a:ext cx="288048" cy="119182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 Fig 4.2 </a:t>
            </a:r>
          </a:p>
        </p:txBody>
      </p:sp>
      <p:sp>
        <p:nvSpPr>
          <p:cNvPr id="13" name="Pentagon 12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Performance Overview</a:t>
            </a:r>
            <a:endParaRPr lang="en-GB" sz="1800" b="1" kern="0" dirty="0">
              <a:solidFill>
                <a:schemeClr val="bg1"/>
              </a:solidFill>
            </a:endParaRPr>
          </a:p>
          <a:p>
            <a:r>
              <a:rPr lang="en-GB" sz="1800" b="1" kern="0" dirty="0">
                <a:solidFill>
                  <a:srgbClr val="003300"/>
                </a:solidFill>
              </a:rPr>
              <a:t>Benchmarking – National Picture</a:t>
            </a:r>
            <a:endParaRPr lang="en-GB" sz="1200" b="1" kern="0" dirty="0">
              <a:solidFill>
                <a:srgbClr val="0033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58763" y="1052736"/>
            <a:ext cx="4276725" cy="2520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768100" y="1124744"/>
            <a:ext cx="4070061" cy="230425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293163" y="4826778"/>
            <a:ext cx="1632125" cy="14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51523" y="1068959"/>
            <a:ext cx="1876071" cy="5168353"/>
          </a:xfrm>
          <a:prstGeom prst="roundRect">
            <a:avLst>
              <a:gd name="adj" fmla="val 12974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dirty="0"/>
              <a:t>These tables show key performance measures for September and October 2018 profiled by STP.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/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/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b="1" dirty="0"/>
              <a:t>All STP </a:t>
            </a:r>
            <a:r>
              <a:rPr lang="en-GB" sz="900" dirty="0"/>
              <a:t>areas improved and performed </a:t>
            </a:r>
            <a:r>
              <a:rPr lang="en-GB" sz="900" b="1" dirty="0"/>
              <a:t>within</a:t>
            </a:r>
            <a:r>
              <a:rPr lang="en-GB" sz="900" dirty="0"/>
              <a:t> the 7 minute national standard and all remained within in the 9 minute safety standard) for </a:t>
            </a:r>
            <a:r>
              <a:rPr lang="en-GB" sz="900" b="1" dirty="0"/>
              <a:t>Cat 1 Mean</a:t>
            </a:r>
            <a:r>
              <a:rPr lang="en-GB" sz="900" dirty="0"/>
              <a:t>.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/>
          </a:p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/>
              <a:t>The C1 90</a:t>
            </a:r>
            <a:r>
              <a:rPr lang="en-GB" sz="900" baseline="30000" dirty="0"/>
              <a:t>th</a:t>
            </a:r>
            <a:r>
              <a:rPr lang="en-GB" sz="900" dirty="0"/>
              <a:t> Centile also remained </a:t>
            </a:r>
            <a:r>
              <a:rPr lang="en-GB" sz="900" b="1" dirty="0"/>
              <a:t>within target </a:t>
            </a:r>
            <a:r>
              <a:rPr lang="en-GB" sz="900" dirty="0"/>
              <a:t>across all STP areas.</a:t>
            </a:r>
          </a:p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/>
              <a:t>The </a:t>
            </a:r>
            <a:r>
              <a:rPr lang="en-GB" sz="900" b="1" dirty="0"/>
              <a:t>C2 Mean</a:t>
            </a:r>
            <a:r>
              <a:rPr lang="en-GB" sz="900" dirty="0"/>
              <a:t> improved across all STPs. October saw four of the five STPs perform within the 18 minute National Standard.</a:t>
            </a:r>
          </a:p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/>
              <a:t>The </a:t>
            </a:r>
            <a:r>
              <a:rPr lang="en-GB" sz="900" b="1" dirty="0"/>
              <a:t>C3 90</a:t>
            </a:r>
            <a:r>
              <a:rPr lang="en-GB" sz="900" b="1" baseline="30000" dirty="0"/>
              <a:t>th</a:t>
            </a:r>
            <a:r>
              <a:rPr lang="en-GB" sz="900" b="1" dirty="0"/>
              <a:t> Centile </a:t>
            </a:r>
            <a:r>
              <a:rPr lang="en-GB" sz="900" dirty="0"/>
              <a:t>saw the greatest reductions in response times.  Three of the five STPs, performed </a:t>
            </a:r>
            <a:r>
              <a:rPr lang="en-GB" sz="900" b="1" dirty="0"/>
              <a:t>within </a:t>
            </a:r>
            <a:r>
              <a:rPr lang="en-GB" sz="900" dirty="0"/>
              <a:t>the target.</a:t>
            </a:r>
          </a:p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dirty="0"/>
              <a:t>Much of the response time improvements can be attributed to the updates in re-categorisation coding.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95739" y="3789040"/>
            <a:ext cx="6624733" cy="2360041"/>
          </a:xfrm>
          <a:prstGeom prst="roundRect">
            <a:avLst>
              <a:gd name="adj" fmla="val 1054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195738" y="1140967"/>
            <a:ext cx="6624733" cy="2360041"/>
          </a:xfrm>
          <a:prstGeom prst="roundRect">
            <a:avLst>
              <a:gd name="adj" fmla="val 1054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1" name="Pentagon 10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Performance Overview</a:t>
            </a:r>
            <a:endParaRPr lang="en-GB" sz="1800" b="1" kern="0" dirty="0">
              <a:solidFill>
                <a:schemeClr val="bg1"/>
              </a:solidFill>
            </a:endParaRPr>
          </a:p>
          <a:p>
            <a:r>
              <a:rPr lang="en-GB" sz="1800" b="1" kern="0" dirty="0">
                <a:solidFill>
                  <a:srgbClr val="003300"/>
                </a:solidFill>
              </a:rPr>
              <a:t>Performance by CCG &amp; STP</a:t>
            </a:r>
            <a:endParaRPr lang="en-GB" sz="1200" b="1" kern="0" dirty="0">
              <a:solidFill>
                <a:srgbClr val="003300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2284413" y="1268760"/>
            <a:ext cx="6464300" cy="209708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284413" y="3941911"/>
            <a:ext cx="64380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2413" y="1025525"/>
            <a:ext cx="4319587" cy="1996508"/>
          </a:xfrm>
          <a:prstGeom prst="rect">
            <a:avLst/>
          </a:prstGeom>
        </p:spPr>
      </p:pic>
      <p:pic>
        <p:nvPicPr>
          <p:cNvPr id="18" name="Picture 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79949" y="1060173"/>
            <a:ext cx="4320000" cy="1945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627941" y="2852936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35453" y="2852937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398" y="5207694"/>
            <a:ext cx="414749" cy="79324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GB" sz="900" b="1" dirty="0"/>
          </a:p>
        </p:txBody>
      </p:sp>
      <p:sp>
        <p:nvSpPr>
          <p:cNvPr id="6" name="Rounded Rectangle 5"/>
          <p:cNvSpPr>
            <a:spLocks/>
          </p:cNvSpPr>
          <p:nvPr/>
        </p:nvSpPr>
        <p:spPr bwMode="auto">
          <a:xfrm>
            <a:off x="251523" y="3068960"/>
            <a:ext cx="4320000" cy="1994717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/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679999" y="3068961"/>
            <a:ext cx="4320000" cy="1994717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/>
          </a:p>
        </p:txBody>
      </p:sp>
      <p:sp>
        <p:nvSpPr>
          <p:cNvPr id="12" name="Pentagon 11"/>
          <p:cNvSpPr/>
          <p:nvPr/>
        </p:nvSpPr>
        <p:spPr>
          <a:xfrm>
            <a:off x="251520" y="288000"/>
            <a:ext cx="8109209" cy="557599"/>
          </a:xfrm>
          <a:prstGeom prst="homePlate">
            <a:avLst/>
          </a:prstGeom>
          <a:gradFill>
            <a:gsLst>
              <a:gs pos="0">
                <a:srgbClr val="003300"/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FFFFFF"/>
                </a:solidFill>
              </a:rPr>
              <a:t>Performance Overview</a:t>
            </a:r>
            <a:endParaRPr lang="en-GB" sz="1800" b="1" kern="0" dirty="0">
              <a:solidFill>
                <a:srgbClr val="FFFFFF"/>
              </a:solidFill>
            </a:endParaRPr>
          </a:p>
          <a:p>
            <a:r>
              <a:rPr lang="en-GB" sz="1800" b="1" kern="0" dirty="0">
                <a:solidFill>
                  <a:srgbClr val="003300"/>
                </a:solidFill>
              </a:rPr>
              <a:t>Call Answering Performance</a:t>
            </a:r>
          </a:p>
        </p:txBody>
      </p:sp>
      <p:pic>
        <p:nvPicPr>
          <p:cNvPr id="20" name="Picture 1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95308" y="3135553"/>
            <a:ext cx="4140000" cy="1913355"/>
          </a:xfrm>
          <a:prstGeom prst="rect">
            <a:avLst/>
          </a:prstGeom>
        </p:spPr>
      </p:pic>
      <p:pic>
        <p:nvPicPr>
          <p:cNvPr id="21" name="Picture 2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770438" y="3131487"/>
            <a:ext cx="4140200" cy="1913875"/>
          </a:xfrm>
          <a:prstGeom prst="rect">
            <a:avLst/>
          </a:prstGeom>
        </p:spPr>
      </p:pic>
      <p:sp>
        <p:nvSpPr>
          <p:cNvPr id="14" name="Rounded Rectangle 13"/>
          <p:cNvSpPr>
            <a:spLocks noChangeAspect="1"/>
          </p:cNvSpPr>
          <p:nvPr/>
        </p:nvSpPr>
        <p:spPr bwMode="auto">
          <a:xfrm>
            <a:off x="251519" y="5126203"/>
            <a:ext cx="8748429" cy="1197397"/>
          </a:xfrm>
          <a:prstGeom prst="roundRect">
            <a:avLst>
              <a:gd name="adj" fmla="val 9864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482005" y="5142538"/>
            <a:ext cx="1209675" cy="118106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5313027" y="5167091"/>
            <a:ext cx="3655385" cy="1140516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rtlCol="0" anchor="b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The Average AVR Time during</a:t>
            </a:r>
            <a:r>
              <a:rPr kumimoji="0" lang="en-GB" sz="800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 October ranged between 1 and 12 seconds.  This is an improvement compare to September.</a:t>
            </a:r>
          </a:p>
          <a:p>
            <a:pPr marL="171450" indent="-17145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99.6% of connections were made within 2 minutes during October.</a:t>
            </a:r>
            <a:endParaRPr kumimoji="0" lang="en-GB" sz="800" b="0" i="0" u="none" strike="noStrike" cap="none" normalizeH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8"/>
          <a:stretch>
            <a:fillRect/>
          </a:stretch>
        </p:blipFill>
        <p:spPr>
          <a:xfrm>
            <a:off x="5516530" y="5229200"/>
            <a:ext cx="3343275" cy="4286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3630801" y="5189538"/>
            <a:ext cx="1609013" cy="1067038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BT Connection Delays decreased</a:t>
            </a:r>
            <a:r>
              <a:rPr kumimoji="0" lang="en-GB" sz="800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 by 125 in </a:t>
            </a:r>
            <a:r>
              <a:rPr kumimoji="0" lang="en-GB" sz="8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October </a:t>
            </a:r>
            <a:r>
              <a:rPr kumimoji="0" lang="en-GB" sz="800" b="1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2018 </a:t>
            </a:r>
            <a:r>
              <a:rPr kumimoji="0" lang="en-GB" sz="80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compared to September 2018</a:t>
            </a:r>
            <a:r>
              <a:rPr kumimoji="0" lang="en-GB" sz="800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24" name="Pictur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1765300" y="5175250"/>
            <a:ext cx="1792288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lank">
  <a:themeElements>
    <a:clrScheme name="01 NEW PA Blue">
      <a:dk1>
        <a:srgbClr val="000000"/>
      </a:dk1>
      <a:lt1>
        <a:srgbClr val="FFFFFF"/>
      </a:lt1>
      <a:dk2>
        <a:srgbClr val="293947"/>
      </a:dk2>
      <a:lt2>
        <a:srgbClr val="5E707D"/>
      </a:lt2>
      <a:accent1>
        <a:srgbClr val="3876BE"/>
      </a:accent1>
      <a:accent2>
        <a:srgbClr val="D78539"/>
      </a:accent2>
      <a:accent3>
        <a:srgbClr val="5D423E"/>
      </a:accent3>
      <a:accent4>
        <a:srgbClr val="45194F"/>
      </a:accent4>
      <a:accent5>
        <a:srgbClr val="2C4310"/>
      </a:accent5>
      <a:accent6>
        <a:srgbClr val="AED373"/>
      </a:accent6>
      <a:hlink>
        <a:srgbClr val="3876BE"/>
      </a:hlink>
      <a:folHlink>
        <a:srgbClr val="5E70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86312</TotalTime>
  <Words>1140</Words>
  <Application>Microsoft Office PowerPoint</Application>
  <PresentationFormat>On-screen Show (4:3)</PresentationFormat>
  <Paragraphs>156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Blank</vt:lpstr>
      <vt:lpstr>Patient Forum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Ambulance Service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Constantinou</dc:creator>
  <cp:lastModifiedBy>Polly Healy</cp:lastModifiedBy>
  <cp:revision>3438</cp:revision>
  <cp:lastPrinted>2018-02-15T14:21:09Z</cp:lastPrinted>
  <dcterms:created xsi:type="dcterms:W3CDTF">2007-03-16T18:44:37Z</dcterms:created>
  <dcterms:modified xsi:type="dcterms:W3CDTF">2022-04-27T11:45:49Z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