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7" r:id="rId2"/>
    <p:sldId id="286" r:id="rId3"/>
    <p:sldId id="287" r:id="rId4"/>
    <p:sldId id="288" r:id="rId5"/>
    <p:sldId id="289" r:id="rId6"/>
    <p:sldId id="290" r:id="rId7"/>
    <p:sldId id="291" r:id="rId8"/>
    <p:sldId id="292" r:id="rId9"/>
    <p:sldId id="293" r:id="rId10"/>
  </p:sldIdLst>
  <p:sldSz cx="9144000" cy="5715000" type="screen16x10"/>
  <p:notesSz cx="6811963" cy="9942513"/>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Geneva" charset="0"/>
      </a:defRPr>
    </a:lvl1pPr>
    <a:lvl2pPr marL="457127" algn="l" rtl="0" eaLnBrk="0" fontAlgn="base" hangingPunct="0">
      <a:spcBef>
        <a:spcPct val="0"/>
      </a:spcBef>
      <a:spcAft>
        <a:spcPct val="0"/>
      </a:spcAft>
      <a:defRPr sz="2400" kern="1200">
        <a:solidFill>
          <a:schemeClr val="tx1"/>
        </a:solidFill>
        <a:latin typeface="Times" charset="0"/>
        <a:ea typeface="ＭＳ Ｐゴシック" charset="0"/>
        <a:cs typeface="Geneva" charset="0"/>
      </a:defRPr>
    </a:lvl2pPr>
    <a:lvl3pPr marL="914254" algn="l" rtl="0" eaLnBrk="0" fontAlgn="base" hangingPunct="0">
      <a:spcBef>
        <a:spcPct val="0"/>
      </a:spcBef>
      <a:spcAft>
        <a:spcPct val="0"/>
      </a:spcAft>
      <a:defRPr sz="2400" kern="1200">
        <a:solidFill>
          <a:schemeClr val="tx1"/>
        </a:solidFill>
        <a:latin typeface="Times" charset="0"/>
        <a:ea typeface="ＭＳ Ｐゴシック" charset="0"/>
        <a:cs typeface="Geneva" charset="0"/>
      </a:defRPr>
    </a:lvl3pPr>
    <a:lvl4pPr marL="1371381" algn="l" rtl="0" eaLnBrk="0" fontAlgn="base" hangingPunct="0">
      <a:spcBef>
        <a:spcPct val="0"/>
      </a:spcBef>
      <a:spcAft>
        <a:spcPct val="0"/>
      </a:spcAft>
      <a:defRPr sz="2400" kern="1200">
        <a:solidFill>
          <a:schemeClr val="tx1"/>
        </a:solidFill>
        <a:latin typeface="Times" charset="0"/>
        <a:ea typeface="ＭＳ Ｐゴシック" charset="0"/>
        <a:cs typeface="Geneva" charset="0"/>
      </a:defRPr>
    </a:lvl4pPr>
    <a:lvl5pPr marL="1828508" algn="l" rtl="0" eaLnBrk="0" fontAlgn="base" hangingPunct="0">
      <a:spcBef>
        <a:spcPct val="0"/>
      </a:spcBef>
      <a:spcAft>
        <a:spcPct val="0"/>
      </a:spcAft>
      <a:defRPr sz="2400" kern="1200">
        <a:solidFill>
          <a:schemeClr val="tx1"/>
        </a:solidFill>
        <a:latin typeface="Times" charset="0"/>
        <a:ea typeface="ＭＳ Ｐゴシック" charset="0"/>
        <a:cs typeface="Geneva" charset="0"/>
      </a:defRPr>
    </a:lvl5pPr>
    <a:lvl6pPr marL="2285635" algn="l" defTabSz="457127" rtl="0" eaLnBrk="1" latinLnBrk="0" hangingPunct="1">
      <a:defRPr sz="2400" kern="1200">
        <a:solidFill>
          <a:schemeClr val="tx1"/>
        </a:solidFill>
        <a:latin typeface="Times" charset="0"/>
        <a:ea typeface="ＭＳ Ｐゴシック" charset="0"/>
        <a:cs typeface="Geneva" charset="0"/>
      </a:defRPr>
    </a:lvl6pPr>
    <a:lvl7pPr marL="2742762" algn="l" defTabSz="457127" rtl="0" eaLnBrk="1" latinLnBrk="0" hangingPunct="1">
      <a:defRPr sz="2400" kern="1200">
        <a:solidFill>
          <a:schemeClr val="tx1"/>
        </a:solidFill>
        <a:latin typeface="Times" charset="0"/>
        <a:ea typeface="ＭＳ Ｐゴシック" charset="0"/>
        <a:cs typeface="Geneva" charset="0"/>
      </a:defRPr>
    </a:lvl7pPr>
    <a:lvl8pPr marL="3199889" algn="l" defTabSz="457127" rtl="0" eaLnBrk="1" latinLnBrk="0" hangingPunct="1">
      <a:defRPr sz="2400" kern="1200">
        <a:solidFill>
          <a:schemeClr val="tx1"/>
        </a:solidFill>
        <a:latin typeface="Times" charset="0"/>
        <a:ea typeface="ＭＳ Ｐゴシック" charset="0"/>
        <a:cs typeface="Geneva" charset="0"/>
      </a:defRPr>
    </a:lvl8pPr>
    <a:lvl9pPr marL="3657016" algn="l" defTabSz="457127" rtl="0" eaLnBrk="1" latinLnBrk="0" hangingPunct="1">
      <a:defRPr sz="2400" kern="1200">
        <a:solidFill>
          <a:schemeClr val="tx1"/>
        </a:solidFill>
        <a:latin typeface="Times" charset="0"/>
        <a:ea typeface="ＭＳ Ｐゴシック" charset="0"/>
        <a:cs typeface="Geneva" charset="0"/>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M&amp;T Directorate" initials="I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133"/>
    <a:srgbClr val="00FF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86449" autoAdjust="0"/>
  </p:normalViewPr>
  <p:slideViewPr>
    <p:cSldViewPr>
      <p:cViewPr varScale="1">
        <p:scale>
          <a:sx n="78" d="100"/>
          <a:sy n="78" d="100"/>
        </p:scale>
        <p:origin x="-120" y="-1096"/>
      </p:cViewPr>
      <p:guideLst>
        <p:guide orient="horz" pos="180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file:///\\nwlondon.local\userdata\HLP_Mydocs\gralau\My%20Documents\Care%20Home%20111%20999%20Calls%20by%20CCG%20v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tx>
            <c:strRef>
              <c:f>STP!$L$2</c:f>
              <c:strCache>
                <c:ptCount val="1"/>
                <c:pt idx="0">
                  <c:v>2017 999 calls from care homes</c:v>
                </c:pt>
              </c:strCache>
            </c:strRef>
          </c:tx>
          <c:spPr>
            <a:ln>
              <a:solidFill>
                <a:schemeClr val="accent1"/>
              </a:solidFill>
            </a:ln>
          </c:spPr>
          <c:marker>
            <c:symbol val="none"/>
          </c:marker>
          <c:cat>
            <c:strRef>
              <c:f>STP!$J$3:$J$6</c:f>
              <c:strCache>
                <c:ptCount val="4"/>
                <c:pt idx="0">
                  <c:v>Jan</c:v>
                </c:pt>
                <c:pt idx="1">
                  <c:v>Feb</c:v>
                </c:pt>
                <c:pt idx="2">
                  <c:v>Mar</c:v>
                </c:pt>
                <c:pt idx="3">
                  <c:v>Apr</c:v>
                </c:pt>
              </c:strCache>
            </c:strRef>
          </c:cat>
          <c:val>
            <c:numRef>
              <c:f>STP!$L$3:$L$6</c:f>
              <c:numCache>
                <c:formatCode>General</c:formatCode>
                <c:ptCount val="4"/>
                <c:pt idx="0">
                  <c:v>3617.0</c:v>
                </c:pt>
                <c:pt idx="1">
                  <c:v>2699.0</c:v>
                </c:pt>
                <c:pt idx="2">
                  <c:v>2946.0</c:v>
                </c:pt>
                <c:pt idx="3">
                  <c:v>2789.0</c:v>
                </c:pt>
              </c:numCache>
            </c:numRef>
          </c:val>
          <c:smooth val="0"/>
        </c:ser>
        <c:ser>
          <c:idx val="2"/>
          <c:order val="1"/>
          <c:tx>
            <c:strRef>
              <c:f>STP!$M$2</c:f>
              <c:strCache>
                <c:ptCount val="1"/>
                <c:pt idx="0">
                  <c:v>2017 111 * line calls from carehomes</c:v>
                </c:pt>
              </c:strCache>
            </c:strRef>
          </c:tx>
          <c:marker>
            <c:symbol val="none"/>
          </c:marker>
          <c:cat>
            <c:strRef>
              <c:f>STP!$J$3:$J$6</c:f>
              <c:strCache>
                <c:ptCount val="4"/>
                <c:pt idx="0">
                  <c:v>Jan</c:v>
                </c:pt>
                <c:pt idx="1">
                  <c:v>Feb</c:v>
                </c:pt>
                <c:pt idx="2">
                  <c:v>Mar</c:v>
                </c:pt>
                <c:pt idx="3">
                  <c:v>Apr</c:v>
                </c:pt>
              </c:strCache>
            </c:strRef>
          </c:cat>
          <c:val>
            <c:numRef>
              <c:f>STP!$M$3:$M$6</c:f>
              <c:numCache>
                <c:formatCode>General</c:formatCode>
                <c:ptCount val="4"/>
                <c:pt idx="0">
                  <c:v>470.0</c:v>
                </c:pt>
                <c:pt idx="1">
                  <c:v>1472.0</c:v>
                </c:pt>
                <c:pt idx="2">
                  <c:v>1868.0</c:v>
                </c:pt>
                <c:pt idx="3">
                  <c:v>2227.0</c:v>
                </c:pt>
              </c:numCache>
            </c:numRef>
          </c:val>
          <c:smooth val="0"/>
        </c:ser>
        <c:dLbls>
          <c:showLegendKey val="0"/>
          <c:showVal val="0"/>
          <c:showCatName val="0"/>
          <c:showSerName val="0"/>
          <c:showPercent val="0"/>
          <c:showBubbleSize val="0"/>
        </c:dLbls>
        <c:marker val="1"/>
        <c:smooth val="0"/>
        <c:axId val="-2135904024"/>
        <c:axId val="-2135892792"/>
      </c:lineChart>
      <c:catAx>
        <c:axId val="-2135904024"/>
        <c:scaling>
          <c:orientation val="minMax"/>
        </c:scaling>
        <c:delete val="0"/>
        <c:axPos val="b"/>
        <c:numFmt formatCode="General" sourceLinked="0"/>
        <c:majorTickMark val="out"/>
        <c:minorTickMark val="none"/>
        <c:tickLblPos val="nextTo"/>
        <c:crossAx val="-2135892792"/>
        <c:crosses val="autoZero"/>
        <c:auto val="1"/>
        <c:lblAlgn val="ctr"/>
        <c:lblOffset val="100"/>
        <c:noMultiLvlLbl val="0"/>
      </c:catAx>
      <c:valAx>
        <c:axId val="-2135892792"/>
        <c:scaling>
          <c:orientation val="minMax"/>
        </c:scaling>
        <c:delete val="0"/>
        <c:axPos val="l"/>
        <c:majorGridlines/>
        <c:numFmt formatCode="General" sourceLinked="1"/>
        <c:majorTickMark val="out"/>
        <c:minorTickMark val="none"/>
        <c:tickLblPos val="nextTo"/>
        <c:crossAx val="-2135904024"/>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ea typeface="Geneva" charset="0"/>
              </a:defRPr>
            </a:lvl1pPr>
          </a:lstStyle>
          <a:p>
            <a:pPr>
              <a:defRPr/>
            </a:pPr>
            <a:endParaRPr lang="en-US"/>
          </a:p>
        </p:txBody>
      </p:sp>
      <p:sp>
        <p:nvSpPr>
          <p:cNvPr id="3" name="Date Placeholder 2"/>
          <p:cNvSpPr>
            <a:spLocks noGrp="1"/>
          </p:cNvSpPr>
          <p:nvPr>
            <p:ph type="dt" sz="quarter" idx="1"/>
          </p:nvPr>
        </p:nvSpPr>
        <p:spPr>
          <a:xfrm>
            <a:off x="3858536" y="0"/>
            <a:ext cx="2951851" cy="497126"/>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9B88B80B-993B-D04A-9E1A-061F772DA5B0}" type="datetimeFigureOut">
              <a:rPr lang="en-US"/>
              <a:pPr/>
              <a:t>07/07/17</a:t>
            </a:fld>
            <a:endParaRPr lang="en-US"/>
          </a:p>
        </p:txBody>
      </p:sp>
      <p:sp>
        <p:nvSpPr>
          <p:cNvPr id="4" name="Footer Placeholder 3"/>
          <p:cNvSpPr>
            <a:spLocks noGrp="1"/>
          </p:cNvSpPr>
          <p:nvPr>
            <p:ph type="ftr" sz="quarter" idx="2"/>
          </p:nvPr>
        </p:nvSpPr>
        <p:spPr>
          <a:xfrm>
            <a:off x="0" y="9443662"/>
            <a:ext cx="2951851" cy="497126"/>
          </a:xfrm>
          <a:prstGeom prst="rect">
            <a:avLst/>
          </a:prstGeom>
        </p:spPr>
        <p:txBody>
          <a:bodyPr vert="horz" lIns="91440" tIns="45720" rIns="91440" bIns="45720" rtlCol="0" anchor="b"/>
          <a:lstStyle>
            <a:lvl1pPr algn="l">
              <a:defRPr sz="1200">
                <a:ea typeface="Geneva" charset="0"/>
              </a:defRPr>
            </a:lvl1pPr>
          </a:lstStyle>
          <a:p>
            <a:pPr>
              <a:defRPr/>
            </a:pPr>
            <a:endParaRPr lang="en-US"/>
          </a:p>
        </p:txBody>
      </p:sp>
      <p:sp>
        <p:nvSpPr>
          <p:cNvPr id="5" name="Slide Number Placeholder 4"/>
          <p:cNvSpPr>
            <a:spLocks noGrp="1"/>
          </p:cNvSpPr>
          <p:nvPr>
            <p:ph type="sldNum" sz="quarter" idx="3"/>
          </p:nvPr>
        </p:nvSpPr>
        <p:spPr>
          <a:xfrm>
            <a:off x="3858536" y="9443662"/>
            <a:ext cx="2951851" cy="497126"/>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AD39A41-C371-4E46-B2BE-3F0637979B0F}" type="slidenum">
              <a:rPr lang="en-US"/>
              <a:pPr/>
              <a:t>‹#›</a:t>
            </a:fld>
            <a:endParaRPr lang="en-US"/>
          </a:p>
        </p:txBody>
      </p:sp>
    </p:spTree>
    <p:extLst>
      <p:ext uri="{BB962C8B-B14F-4D97-AF65-F5344CB8AC3E}">
        <p14:creationId xmlns:p14="http://schemas.microsoft.com/office/powerpoint/2010/main" val="3001619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51851"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ea typeface="Geneva" charset="0"/>
                <a:cs typeface="+mn-cs"/>
              </a:defRPr>
            </a:lvl1pPr>
          </a:lstStyle>
          <a:p>
            <a:pPr>
              <a:defRPr/>
            </a:pPr>
            <a:endParaRPr lang="en-GB"/>
          </a:p>
        </p:txBody>
      </p:sp>
      <p:sp>
        <p:nvSpPr>
          <p:cNvPr id="25603" name="Rectangle 3"/>
          <p:cNvSpPr>
            <a:spLocks noGrp="1" noChangeArrowheads="1"/>
          </p:cNvSpPr>
          <p:nvPr>
            <p:ph type="dt" idx="1"/>
          </p:nvPr>
        </p:nvSpPr>
        <p:spPr bwMode="auto">
          <a:xfrm>
            <a:off x="3860112" y="0"/>
            <a:ext cx="2951851"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ea typeface="Geneva" charset="0"/>
                <a:cs typeface="+mn-cs"/>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425450" y="746125"/>
            <a:ext cx="5961063" cy="3727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908262" y="4722694"/>
            <a:ext cx="4995440" cy="4474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9445387"/>
            <a:ext cx="2951851"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ea typeface="Geneva" charset="0"/>
                <a:cs typeface="+mn-cs"/>
              </a:defRPr>
            </a:lvl1pPr>
          </a:lstStyle>
          <a:p>
            <a:pPr>
              <a:defRPr/>
            </a:pPr>
            <a:endParaRPr lang="en-GB"/>
          </a:p>
        </p:txBody>
      </p:sp>
      <p:sp>
        <p:nvSpPr>
          <p:cNvPr id="25607" name="Rectangle 7"/>
          <p:cNvSpPr>
            <a:spLocks noGrp="1" noChangeArrowheads="1"/>
          </p:cNvSpPr>
          <p:nvPr>
            <p:ph type="sldNum" sz="quarter" idx="5"/>
          </p:nvPr>
        </p:nvSpPr>
        <p:spPr bwMode="auto">
          <a:xfrm>
            <a:off x="3860112" y="9445387"/>
            <a:ext cx="2951851"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1EA90374-5C9D-6747-A6A8-D40D772D8CFE}" type="slidenum">
              <a:rPr lang="en-GB"/>
              <a:pPr/>
              <a:t>‹#›</a:t>
            </a:fld>
            <a:endParaRPr lang="en-GB"/>
          </a:p>
        </p:txBody>
      </p:sp>
    </p:spTree>
    <p:extLst>
      <p:ext uri="{BB962C8B-B14F-4D97-AF65-F5344CB8AC3E}">
        <p14:creationId xmlns:p14="http://schemas.microsoft.com/office/powerpoint/2010/main" val="3482593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0"/>
        <a:cs typeface="Geneva" charset="0"/>
      </a:defRPr>
    </a:lvl1pPr>
    <a:lvl2pPr marL="457127" algn="l" rtl="0" eaLnBrk="0" fontAlgn="base" hangingPunct="0">
      <a:spcBef>
        <a:spcPct val="30000"/>
      </a:spcBef>
      <a:spcAft>
        <a:spcPct val="0"/>
      </a:spcAft>
      <a:defRPr sz="1200" kern="1200">
        <a:solidFill>
          <a:schemeClr val="tx1"/>
        </a:solidFill>
        <a:latin typeface="Times" charset="0"/>
        <a:ea typeface="Geneva" charset="0"/>
        <a:cs typeface="Geneva" charset="0"/>
      </a:defRPr>
    </a:lvl2pPr>
    <a:lvl3pPr marL="914254" algn="l" rtl="0" eaLnBrk="0" fontAlgn="base" hangingPunct="0">
      <a:spcBef>
        <a:spcPct val="30000"/>
      </a:spcBef>
      <a:spcAft>
        <a:spcPct val="0"/>
      </a:spcAft>
      <a:defRPr sz="1200" kern="1200">
        <a:solidFill>
          <a:schemeClr val="tx1"/>
        </a:solidFill>
        <a:latin typeface="Times" charset="0"/>
        <a:ea typeface="Geneva" charset="0"/>
        <a:cs typeface="Geneva" charset="0"/>
      </a:defRPr>
    </a:lvl3pPr>
    <a:lvl4pPr marL="1371381" algn="l" rtl="0" eaLnBrk="0" fontAlgn="base" hangingPunct="0">
      <a:spcBef>
        <a:spcPct val="30000"/>
      </a:spcBef>
      <a:spcAft>
        <a:spcPct val="0"/>
      </a:spcAft>
      <a:defRPr sz="1200" kern="1200">
        <a:solidFill>
          <a:schemeClr val="tx1"/>
        </a:solidFill>
        <a:latin typeface="Times" charset="0"/>
        <a:ea typeface="Geneva" charset="0"/>
        <a:cs typeface="Geneva" charset="0"/>
      </a:defRPr>
    </a:lvl4pPr>
    <a:lvl5pPr marL="1828508" algn="l" rtl="0" eaLnBrk="0" fontAlgn="base" hangingPunct="0">
      <a:spcBef>
        <a:spcPct val="30000"/>
      </a:spcBef>
      <a:spcAft>
        <a:spcPct val="0"/>
      </a:spcAft>
      <a:defRPr sz="1200" kern="1200">
        <a:solidFill>
          <a:schemeClr val="tx1"/>
        </a:solidFill>
        <a:latin typeface="Times" charset="0"/>
        <a:ea typeface="Geneva" charset="0"/>
        <a:cs typeface="Geneva" charset="0"/>
      </a:defRPr>
    </a:lvl5pPr>
    <a:lvl6pPr marL="2285635" algn="l" defTabSz="457127" rtl="0" eaLnBrk="1" latinLnBrk="0" hangingPunct="1">
      <a:defRPr sz="1200" kern="1200">
        <a:solidFill>
          <a:schemeClr val="tx1"/>
        </a:solidFill>
        <a:latin typeface="+mn-lt"/>
        <a:ea typeface="+mn-ea"/>
        <a:cs typeface="+mn-cs"/>
      </a:defRPr>
    </a:lvl6pPr>
    <a:lvl7pPr marL="2742762" algn="l" defTabSz="457127" rtl="0" eaLnBrk="1" latinLnBrk="0" hangingPunct="1">
      <a:defRPr sz="1200" kern="1200">
        <a:solidFill>
          <a:schemeClr val="tx1"/>
        </a:solidFill>
        <a:latin typeface="+mn-lt"/>
        <a:ea typeface="+mn-ea"/>
        <a:cs typeface="+mn-cs"/>
      </a:defRPr>
    </a:lvl7pPr>
    <a:lvl8pPr marL="3199889" algn="l" defTabSz="457127" rtl="0" eaLnBrk="1" latinLnBrk="0" hangingPunct="1">
      <a:defRPr sz="1200" kern="1200">
        <a:solidFill>
          <a:schemeClr val="tx1"/>
        </a:solidFill>
        <a:latin typeface="+mn-lt"/>
        <a:ea typeface="+mn-ea"/>
        <a:cs typeface="+mn-cs"/>
      </a:defRPr>
    </a:lvl8pPr>
    <a:lvl9pPr marL="3657016" algn="l" defTabSz="4571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Times" charset="0"/>
                <a:ea typeface="ＭＳ Ｐゴシック" charset="0"/>
                <a:cs typeface="Geneva" charset="0"/>
              </a:defRPr>
            </a:lvl1pPr>
            <a:lvl2pPr marL="742950" indent="-285750">
              <a:defRPr sz="2400">
                <a:solidFill>
                  <a:schemeClr val="tx1"/>
                </a:solidFill>
                <a:latin typeface="Times" charset="0"/>
                <a:ea typeface="Geneva" charset="0"/>
                <a:cs typeface="Geneva" charset="0"/>
              </a:defRPr>
            </a:lvl2pPr>
            <a:lvl3pPr marL="1143000" indent="-228600">
              <a:defRPr sz="2400">
                <a:solidFill>
                  <a:schemeClr val="tx1"/>
                </a:solidFill>
                <a:latin typeface="Times" charset="0"/>
                <a:ea typeface="Geneva" charset="0"/>
                <a:cs typeface="Geneva" charset="0"/>
              </a:defRPr>
            </a:lvl3pPr>
            <a:lvl4pPr marL="1600200" indent="-228600">
              <a:defRPr sz="2400">
                <a:solidFill>
                  <a:schemeClr val="tx1"/>
                </a:solidFill>
                <a:latin typeface="Times" charset="0"/>
                <a:ea typeface="Geneva" charset="0"/>
                <a:cs typeface="Geneva" charset="0"/>
              </a:defRPr>
            </a:lvl4pPr>
            <a:lvl5pPr marL="2057400" indent="-228600">
              <a:defRPr sz="24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4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4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4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400">
                <a:solidFill>
                  <a:schemeClr val="tx1"/>
                </a:solidFill>
                <a:latin typeface="Times" charset="0"/>
                <a:ea typeface="Geneva" charset="0"/>
                <a:cs typeface="Geneva" charset="0"/>
              </a:defRPr>
            </a:lvl9pPr>
          </a:lstStyle>
          <a:p>
            <a:fld id="{EA76330E-A500-4E43-B0F4-1D68ED8F562C}" type="slidenum">
              <a:rPr lang="en-GB" sz="1200"/>
              <a:pPr/>
              <a:t>1</a:t>
            </a:fld>
            <a:endParaRPr lang="en-GB" sz="1200"/>
          </a:p>
        </p:txBody>
      </p:sp>
      <p:sp>
        <p:nvSpPr>
          <p:cNvPr id="52226" name="Rectangle 2"/>
          <p:cNvSpPr>
            <a:spLocks noGrp="1" noRot="1" noChangeAspect="1" noChangeArrowheads="1"/>
          </p:cNvSpPr>
          <p:nvPr>
            <p:ph type="sldImg"/>
          </p:nvPr>
        </p:nvSpPr>
        <p:spPr>
          <a:xfrm>
            <a:off x="425450" y="746125"/>
            <a:ext cx="5961063" cy="3727450"/>
          </a:xfrm>
          <a:solidFill>
            <a:srgbClr val="FFFFFF"/>
          </a:solidFill>
          <a:ln/>
          <a:extLst>
            <a:ext uri="{FAA26D3D-D897-4be2-8F04-BA451C77F1D7}">
              <ma14:placeholderFlag xmlns:ma14="http://schemas.microsoft.com/office/mac/drawingml/2011/main" val="1"/>
            </a:ext>
          </a:extLst>
        </p:spPr>
      </p:sp>
      <p:sp>
        <p:nvSpPr>
          <p:cNvPr id="5222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GB" smtClean="0">
              <a:ea typeface="Geneva" charset="0"/>
              <a:cs typeface="+mn-cs"/>
            </a:endParaRPr>
          </a:p>
        </p:txBody>
      </p:sp>
    </p:spTree>
    <p:extLst>
      <p:ext uri="{BB962C8B-B14F-4D97-AF65-F5344CB8AC3E}">
        <p14:creationId xmlns:p14="http://schemas.microsoft.com/office/powerpoint/2010/main" val="3602104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ED08A8-A360-48D1-9121-F6D1159A9F74}" type="slidenum">
              <a:rPr lang="en-GB" smtClean="0"/>
              <a:t>2</a:t>
            </a:fld>
            <a:endParaRPr lang="en-GB" dirty="0"/>
          </a:p>
        </p:txBody>
      </p:sp>
    </p:spTree>
    <p:extLst>
      <p:ext uri="{BB962C8B-B14F-4D97-AF65-F5344CB8AC3E}">
        <p14:creationId xmlns:p14="http://schemas.microsoft.com/office/powerpoint/2010/main" val="156847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ED08A8-A360-48D1-9121-F6D1159A9F74}" type="slidenum">
              <a:rPr lang="en-GB" smtClean="0"/>
              <a:t>4</a:t>
            </a:fld>
            <a:endParaRPr lang="en-GB" dirty="0"/>
          </a:p>
        </p:txBody>
      </p:sp>
    </p:spTree>
    <p:extLst>
      <p:ext uri="{BB962C8B-B14F-4D97-AF65-F5344CB8AC3E}">
        <p14:creationId xmlns:p14="http://schemas.microsoft.com/office/powerpoint/2010/main" val="2134046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CF3622-8D74-4D41-BA99-20515EC40243}"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322897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1E6D188-EC18-406E-A73E-15ED865610B8}"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640783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827D093-674B-42D0-A520-F1353F3799FB}"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594487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2157984"/>
          </a:xfrm>
          <a:prstGeom prst="rect">
            <a:avLst/>
          </a:prstGeom>
        </p:spPr>
      </p:pic>
      <p:sp>
        <p:nvSpPr>
          <p:cNvPr id="31748" name="Rectangle 4"/>
          <p:cNvSpPr>
            <a:spLocks noGrp="1" noChangeArrowheads="1"/>
          </p:cNvSpPr>
          <p:nvPr>
            <p:ph type="subTitle" idx="1"/>
          </p:nvPr>
        </p:nvSpPr>
        <p:spPr>
          <a:xfrm>
            <a:off x="323850" y="3001516"/>
            <a:ext cx="8382000" cy="1079500"/>
          </a:xfrm>
        </p:spPr>
        <p:txBody>
          <a:bodyPr/>
          <a:lstStyle>
            <a:lvl1pPr marL="0" indent="0">
              <a:defRPr sz="4000"/>
            </a:lvl1pPr>
          </a:lstStyle>
          <a:p>
            <a:pPr lvl="0"/>
            <a:r>
              <a:rPr lang="en-US" noProof="0" smtClean="0"/>
              <a:t>Click to edit Master subtitle style</a:t>
            </a:r>
          </a:p>
        </p:txBody>
      </p:sp>
      <p:sp>
        <p:nvSpPr>
          <p:cNvPr id="3" name="Title 2"/>
          <p:cNvSpPr>
            <a:spLocks noGrp="1"/>
          </p:cNvSpPr>
          <p:nvPr>
            <p:ph type="title"/>
          </p:nvPr>
        </p:nvSpPr>
        <p:spPr>
          <a:xfrm>
            <a:off x="250825" y="1561356"/>
            <a:ext cx="8713788" cy="139065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07554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entral -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p:txBody>
          <a:bodyPr/>
          <a:lstStyle>
            <a:lvl1pPr>
              <a:defRPr sz="500"/>
            </a:lvl1pPr>
          </a:lstStyle>
          <a:p>
            <a:pPr algn="l">
              <a:defRPr/>
            </a:pPr>
            <a:r>
              <a:rPr lang="en-GB" dirty="0" smtClean="0"/>
              <a:t>London Ambulance Service NHS Trust</a:t>
            </a:r>
            <a:endParaRPr lang="en-GB" dirty="0"/>
          </a:p>
        </p:txBody>
      </p:sp>
      <p:sp>
        <p:nvSpPr>
          <p:cNvPr id="5" name="Rectangle 6"/>
          <p:cNvSpPr>
            <a:spLocks noGrp="1" noChangeArrowheads="1"/>
          </p:cNvSpPr>
          <p:nvPr>
            <p:ph type="sldNum" sz="quarter" idx="11"/>
          </p:nvPr>
        </p:nvSpPr>
        <p:spPr>
          <a:xfrm>
            <a:off x="8460432" y="5521796"/>
            <a:ext cx="576064" cy="187614"/>
          </a:xfrm>
        </p:spPr>
        <p:txBody>
          <a:bodyPr/>
          <a:lstStyle>
            <a:lvl1pPr>
              <a:defRPr/>
            </a:lvl1pPr>
          </a:lstStyle>
          <a:p>
            <a:pPr algn="ctr"/>
            <a:fld id="{3E6E790D-1350-CA49-9399-4ACF12563051}" type="slidenum">
              <a:rPr lang="en-GB" smtClean="0"/>
              <a:pPr algn="ctr"/>
              <a:t>‹#›</a:t>
            </a:fld>
            <a:endParaRPr lang="en-GB" dirty="0"/>
          </a:p>
        </p:txBody>
      </p:sp>
    </p:spTree>
    <p:extLst>
      <p:ext uri="{BB962C8B-B14F-4D97-AF65-F5344CB8AC3E}">
        <p14:creationId xmlns:p14="http://schemas.microsoft.com/office/powerpoint/2010/main" val="135870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lgn="l">
              <a:defRPr/>
            </a:pPr>
            <a:r>
              <a:rPr lang="en-GB" smtClean="0"/>
              <a:t>London Ambulance Service NHS Trust</a:t>
            </a:r>
            <a:endParaRPr lang="en-GB" dirty="0"/>
          </a:p>
        </p:txBody>
      </p:sp>
      <p:sp>
        <p:nvSpPr>
          <p:cNvPr id="4" name="Slide Number Placeholder 3"/>
          <p:cNvSpPr>
            <a:spLocks noGrp="1"/>
          </p:cNvSpPr>
          <p:nvPr>
            <p:ph type="sldNum" sz="quarter" idx="11"/>
          </p:nvPr>
        </p:nvSpPr>
        <p:spPr/>
        <p:txBody>
          <a:bodyPr/>
          <a:lstStyle/>
          <a:p>
            <a:pPr algn="ctr"/>
            <a:fld id="{4ECB1451-22BC-8C4F-AC82-7E523BB871FA}" type="slidenum">
              <a:rPr lang="en-GB" smtClean="0"/>
              <a:pPr algn="ctr"/>
              <a:t>‹#›</a:t>
            </a:fld>
            <a:endParaRPr lang="en-GB" dirty="0"/>
          </a:p>
        </p:txBody>
      </p:sp>
    </p:spTree>
    <p:extLst>
      <p:ext uri="{BB962C8B-B14F-4D97-AF65-F5344CB8AC3E}">
        <p14:creationId xmlns:p14="http://schemas.microsoft.com/office/powerpoint/2010/main" val="3222385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96574"/>
            <a:ext cx="8713788" cy="6270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587500"/>
            <a:ext cx="4114800" cy="3492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587500"/>
            <a:ext cx="4114800" cy="3492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lgn="l">
              <a:defRPr/>
            </a:lvl1pPr>
          </a:lstStyle>
          <a:p>
            <a:pPr>
              <a:defRPr/>
            </a:pPr>
            <a:r>
              <a:rPr lang="en-GB" smtClean="0"/>
              <a:t>London Ambulance Service NHS Trust</a:t>
            </a:r>
            <a:endParaRPr lang="en-GB" dirty="0"/>
          </a:p>
        </p:txBody>
      </p:sp>
      <p:sp>
        <p:nvSpPr>
          <p:cNvPr id="6" name="Rectangle 6"/>
          <p:cNvSpPr>
            <a:spLocks noGrp="1" noChangeArrowheads="1"/>
          </p:cNvSpPr>
          <p:nvPr>
            <p:ph type="sldNum" sz="quarter" idx="11"/>
          </p:nvPr>
        </p:nvSpPr>
        <p:spPr/>
        <p:txBody>
          <a:bodyPr/>
          <a:lstStyle>
            <a:lvl1pPr>
              <a:defRPr/>
            </a:lvl1pPr>
          </a:lstStyle>
          <a:p>
            <a:pPr algn="ctr"/>
            <a:fld id="{537ACBCD-7269-F041-8C7B-8D53587BCD2E}" type="slidenum">
              <a:rPr lang="en-GB" smtClean="0"/>
              <a:pPr algn="ctr"/>
              <a:t>‹#›</a:t>
            </a:fld>
            <a:endParaRPr lang="en-GB" dirty="0"/>
          </a:p>
        </p:txBody>
      </p:sp>
    </p:spTree>
    <p:extLst>
      <p:ext uri="{BB962C8B-B14F-4D97-AF65-F5344CB8AC3E}">
        <p14:creationId xmlns:p14="http://schemas.microsoft.com/office/powerpoint/2010/main" val="4174892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57430"/>
            <a:ext cx="8642350" cy="419819"/>
          </a:xfrm>
          <a:prstGeom prst="rect">
            <a:avLst/>
          </a:prstGeom>
          <a:solidFill>
            <a:srgbClr val="0072C6"/>
          </a:solidFill>
        </p:spPr>
        <p:txBody>
          <a:bodyPr/>
          <a:lstStyle>
            <a:lvl1pPr marL="79372"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577248"/>
            <a:ext cx="8642350" cy="360039"/>
          </a:xfrm>
        </p:spPr>
        <p:txBody>
          <a:bodyPr>
            <a:normAutofit/>
          </a:bodyPr>
          <a:lstStyle>
            <a:lvl1pPr marL="148161" indent="0">
              <a:defRPr sz="1833"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117867"/>
            <a:ext cx="8642350" cy="41394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342498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8"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PPT Greater London Skyline v1.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4826514"/>
            <a:ext cx="9144000" cy="888486"/>
          </a:xfrm>
          <a:prstGeom prst="rect">
            <a:avLst/>
          </a:prstGeom>
        </p:spPr>
      </p:pic>
      <p:sp>
        <p:nvSpPr>
          <p:cNvPr id="1027" name="Rectangle 3"/>
          <p:cNvSpPr>
            <a:spLocks noGrp="1" noChangeArrowheads="1"/>
          </p:cNvSpPr>
          <p:nvPr userDrawn="1">
            <p:ph type="body" idx="1"/>
          </p:nvPr>
        </p:nvSpPr>
        <p:spPr bwMode="auto">
          <a:xfrm>
            <a:off x="304800" y="1587500"/>
            <a:ext cx="8382000" cy="349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25" tIns="45712" rIns="91425" bIns="4571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Rectangle 2"/>
          <p:cNvSpPr>
            <a:spLocks noGrp="1" noChangeArrowheads="1"/>
          </p:cNvSpPr>
          <p:nvPr userDrawn="1">
            <p:ph type="title"/>
          </p:nvPr>
        </p:nvSpPr>
        <p:spPr bwMode="auto">
          <a:xfrm>
            <a:off x="250825" y="0"/>
            <a:ext cx="8713788"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25" tIns="45712" rIns="91425" bIns="45712" numCol="1" anchor="ctr" anchorCtr="0" compatLnSpc="1">
            <a:prstTxWarp prst="textNoShape">
              <a:avLst/>
            </a:prstTxWarp>
          </a:bodyPr>
          <a:lstStyle/>
          <a:p>
            <a:pPr lvl="0"/>
            <a:r>
              <a:rPr lang="en-US" smtClean="0"/>
              <a:t>Click to edit Master title style</a:t>
            </a:r>
            <a:endParaRPr lang="en-US" dirty="0"/>
          </a:p>
        </p:txBody>
      </p:sp>
      <p:sp>
        <p:nvSpPr>
          <p:cNvPr id="1029" name="Rectangle 5"/>
          <p:cNvSpPr>
            <a:spLocks noGrp="1" noChangeArrowheads="1"/>
          </p:cNvSpPr>
          <p:nvPr userDrawn="1">
            <p:ph type="ftr" sz="quarter" idx="3"/>
          </p:nvPr>
        </p:nvSpPr>
        <p:spPr bwMode="auto">
          <a:xfrm>
            <a:off x="323528" y="5593804"/>
            <a:ext cx="2015703" cy="11167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lvl1pPr algn="ctr">
              <a:defRPr sz="500" smtClean="0">
                <a:solidFill>
                  <a:srgbClr val="FFFFFF"/>
                </a:solidFill>
                <a:latin typeface="Arial"/>
                <a:ea typeface="Geneva" charset="0"/>
                <a:cs typeface="Arial"/>
              </a:defRPr>
            </a:lvl1pPr>
          </a:lstStyle>
          <a:p>
            <a:pPr algn="l">
              <a:defRPr/>
            </a:pPr>
            <a:r>
              <a:rPr lang="en-GB" dirty="0" smtClean="0"/>
              <a:t>London Ambulance Service NHS Trust</a:t>
            </a:r>
            <a:endParaRPr lang="en-GB" dirty="0"/>
          </a:p>
        </p:txBody>
      </p:sp>
      <p:sp>
        <p:nvSpPr>
          <p:cNvPr id="1030" name="Rectangle 6"/>
          <p:cNvSpPr>
            <a:spLocks noGrp="1" noChangeArrowheads="1"/>
          </p:cNvSpPr>
          <p:nvPr userDrawn="1">
            <p:ph type="sldNum" sz="quarter" idx="4"/>
          </p:nvPr>
        </p:nvSpPr>
        <p:spPr bwMode="auto">
          <a:xfrm>
            <a:off x="8532440" y="5521796"/>
            <a:ext cx="431800" cy="187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25" tIns="45712" rIns="91425" bIns="45712" numCol="1" anchor="ctr" anchorCtr="0" compatLnSpc="1">
            <a:prstTxWarp prst="textNoShape">
              <a:avLst/>
            </a:prstTxWarp>
          </a:bodyPr>
          <a:lstStyle>
            <a:lvl1pPr algn="r">
              <a:defRPr sz="700">
                <a:solidFill>
                  <a:schemeClr val="bg1"/>
                </a:solidFill>
                <a:latin typeface="Arial" charset="0"/>
              </a:defRPr>
            </a:lvl1pPr>
          </a:lstStyle>
          <a:p>
            <a:pPr algn="ctr"/>
            <a:fld id="{4ECB1451-22BC-8C4F-AC82-7E523BB871FA}" type="slidenum">
              <a:rPr lang="en-GB" smtClean="0"/>
              <a:pPr algn="ctr"/>
              <a:t>‹#›</a:t>
            </a:fld>
            <a:endParaRPr lang="en-GB" dirty="0"/>
          </a:p>
        </p:txBody>
      </p:sp>
      <p:pic>
        <p:nvPicPr>
          <p:cNvPr id="7" name="Picture 6"/>
          <p:cNvPicPr>
            <a:picLocks noChangeAspect="1"/>
          </p:cNvPicPr>
          <p:nvPr userDrawn="1"/>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671944">
            <a:off x="7446834" y="229535"/>
            <a:ext cx="1445930" cy="1445930"/>
          </a:xfrm>
          <a:prstGeom prst="rect">
            <a:avLst/>
          </a:prstGeom>
        </p:spPr>
      </p:pic>
    </p:spTree>
  </p:cSld>
  <p:clrMap bg1="lt1" tx1="dk1" bg2="lt2" tx2="dk2" accent1="accent1" accent2="accent2" accent3="accent3" accent4="accent4" accent5="accent5" accent6="accent6" hlink="hlink" folHlink="folHlink"/>
  <p:sldLayoutIdLst>
    <p:sldLayoutId id="2147483723" r:id="rId1"/>
    <p:sldLayoutId id="2147483724" r:id="rId2"/>
    <p:sldLayoutId id="2147483737" r:id="rId3"/>
    <p:sldLayoutId id="2147483734" r:id="rId4"/>
    <p:sldLayoutId id="2147483743" r:id="rId5"/>
  </p:sldLayoutIdLst>
  <p:timing>
    <p:tnLst>
      <p:par>
        <p:cTn xmlns:p14="http://schemas.microsoft.com/office/powerpoint/2010/main" id="1" dur="indefinite" restart="never" nodeType="tmRoot"/>
      </p:par>
    </p:tnLst>
  </p:timing>
  <p:hf hdr="0" dt="0"/>
  <p:txStyles>
    <p:titleStyle>
      <a:lvl1pPr algn="l" rtl="0" eaLnBrk="1" fontAlgn="base" hangingPunct="1">
        <a:spcBef>
          <a:spcPct val="0"/>
        </a:spcBef>
        <a:spcAft>
          <a:spcPct val="0"/>
        </a:spcAft>
        <a:defRPr sz="4000" b="1">
          <a:solidFill>
            <a:srgbClr val="0072C6"/>
          </a:solidFill>
          <a:latin typeface="+mj-lt"/>
          <a:ea typeface="ＭＳ Ｐゴシック" charset="0"/>
          <a:cs typeface="Geneva" charset="0"/>
        </a:defRPr>
      </a:lvl1pPr>
      <a:lvl2pPr algn="l" rtl="0" eaLnBrk="1" fontAlgn="base" hangingPunct="1">
        <a:spcBef>
          <a:spcPct val="0"/>
        </a:spcBef>
        <a:spcAft>
          <a:spcPct val="0"/>
        </a:spcAft>
        <a:defRPr sz="4000" b="1">
          <a:solidFill>
            <a:srgbClr val="0072C6"/>
          </a:solidFill>
          <a:latin typeface="Arial" charset="0"/>
          <a:ea typeface="ＭＳ Ｐゴシック" charset="0"/>
          <a:cs typeface="Geneva" charset="0"/>
        </a:defRPr>
      </a:lvl2pPr>
      <a:lvl3pPr algn="l" rtl="0" eaLnBrk="1" fontAlgn="base" hangingPunct="1">
        <a:spcBef>
          <a:spcPct val="0"/>
        </a:spcBef>
        <a:spcAft>
          <a:spcPct val="0"/>
        </a:spcAft>
        <a:defRPr sz="4000" b="1">
          <a:solidFill>
            <a:srgbClr val="0072C6"/>
          </a:solidFill>
          <a:latin typeface="Arial" charset="0"/>
          <a:ea typeface="ＭＳ Ｐゴシック" charset="0"/>
          <a:cs typeface="Geneva" charset="0"/>
        </a:defRPr>
      </a:lvl3pPr>
      <a:lvl4pPr algn="l" rtl="0" eaLnBrk="1" fontAlgn="base" hangingPunct="1">
        <a:spcBef>
          <a:spcPct val="0"/>
        </a:spcBef>
        <a:spcAft>
          <a:spcPct val="0"/>
        </a:spcAft>
        <a:defRPr sz="4000" b="1">
          <a:solidFill>
            <a:srgbClr val="0072C6"/>
          </a:solidFill>
          <a:latin typeface="Arial" charset="0"/>
          <a:ea typeface="ＭＳ Ｐゴシック" charset="0"/>
          <a:cs typeface="Geneva" charset="0"/>
        </a:defRPr>
      </a:lvl4pPr>
      <a:lvl5pPr algn="l" rtl="0" eaLnBrk="1" fontAlgn="base" hangingPunct="1">
        <a:spcBef>
          <a:spcPct val="0"/>
        </a:spcBef>
        <a:spcAft>
          <a:spcPct val="0"/>
        </a:spcAft>
        <a:defRPr sz="4000" b="1">
          <a:solidFill>
            <a:srgbClr val="0072C6"/>
          </a:solidFill>
          <a:latin typeface="Arial" charset="0"/>
          <a:ea typeface="ＭＳ Ｐゴシック" charset="0"/>
          <a:cs typeface="Geneva" charset="0"/>
        </a:defRPr>
      </a:lvl5pPr>
      <a:lvl6pPr marL="457127" algn="l" rtl="0" eaLnBrk="1" fontAlgn="base" hangingPunct="1">
        <a:spcBef>
          <a:spcPct val="0"/>
        </a:spcBef>
        <a:spcAft>
          <a:spcPct val="0"/>
        </a:spcAft>
        <a:defRPr sz="4400" b="1">
          <a:solidFill>
            <a:schemeClr val="bg1"/>
          </a:solidFill>
          <a:latin typeface="Arial" charset="0"/>
          <a:ea typeface="Geneva" charset="0"/>
        </a:defRPr>
      </a:lvl6pPr>
      <a:lvl7pPr marL="914254" algn="l" rtl="0" eaLnBrk="1" fontAlgn="base" hangingPunct="1">
        <a:spcBef>
          <a:spcPct val="0"/>
        </a:spcBef>
        <a:spcAft>
          <a:spcPct val="0"/>
        </a:spcAft>
        <a:defRPr sz="4400" b="1">
          <a:solidFill>
            <a:schemeClr val="bg1"/>
          </a:solidFill>
          <a:latin typeface="Arial" charset="0"/>
          <a:ea typeface="Geneva" charset="0"/>
        </a:defRPr>
      </a:lvl7pPr>
      <a:lvl8pPr marL="1371381" algn="l" rtl="0" eaLnBrk="1" fontAlgn="base" hangingPunct="1">
        <a:spcBef>
          <a:spcPct val="0"/>
        </a:spcBef>
        <a:spcAft>
          <a:spcPct val="0"/>
        </a:spcAft>
        <a:defRPr sz="4400" b="1">
          <a:solidFill>
            <a:schemeClr val="bg1"/>
          </a:solidFill>
          <a:latin typeface="Arial" charset="0"/>
          <a:ea typeface="Geneva" charset="0"/>
        </a:defRPr>
      </a:lvl8pPr>
      <a:lvl9pPr marL="1828508" algn="l" rtl="0" eaLnBrk="1" fontAlgn="base" hangingPunct="1">
        <a:spcBef>
          <a:spcPct val="0"/>
        </a:spcBef>
        <a:spcAft>
          <a:spcPct val="0"/>
        </a:spcAft>
        <a:defRPr sz="4400" b="1">
          <a:solidFill>
            <a:schemeClr val="bg1"/>
          </a:solidFill>
          <a:latin typeface="Arial" charset="0"/>
          <a:ea typeface="Geneva" charset="0"/>
        </a:defRPr>
      </a:lvl9pPr>
    </p:titleStyle>
    <p:bodyStyle>
      <a:lvl1pPr marL="342845" indent="-342845" algn="l" rtl="0" eaLnBrk="1" fontAlgn="base" hangingPunct="1">
        <a:spcBef>
          <a:spcPct val="20000"/>
        </a:spcBef>
        <a:spcAft>
          <a:spcPct val="0"/>
        </a:spcAft>
        <a:defRPr sz="3200">
          <a:solidFill>
            <a:srgbClr val="0072C6"/>
          </a:solidFill>
          <a:latin typeface="+mn-lt"/>
          <a:ea typeface="ＭＳ Ｐゴシック" charset="0"/>
          <a:cs typeface="Geneva" charset="0"/>
        </a:defRPr>
      </a:lvl1pPr>
      <a:lvl2pPr marL="742831" indent="-285705" algn="l" rtl="0" eaLnBrk="1" fontAlgn="base" hangingPunct="1">
        <a:spcBef>
          <a:spcPct val="20000"/>
        </a:spcBef>
        <a:spcAft>
          <a:spcPct val="0"/>
        </a:spcAft>
        <a:buFont typeface="Times" charset="0"/>
        <a:buChar char="•"/>
        <a:defRPr sz="2400">
          <a:solidFill>
            <a:srgbClr val="0072C6"/>
          </a:solidFill>
          <a:latin typeface="+mn-lt"/>
          <a:ea typeface="+mn-ea"/>
          <a:cs typeface="Geneva" charset="0"/>
        </a:defRPr>
      </a:lvl2pPr>
      <a:lvl3pPr marL="1142818" indent="-228563" algn="l" rtl="0" eaLnBrk="1" fontAlgn="base" hangingPunct="1">
        <a:spcBef>
          <a:spcPct val="20000"/>
        </a:spcBef>
        <a:spcAft>
          <a:spcPct val="0"/>
        </a:spcAft>
        <a:buChar char="–"/>
        <a:defRPr sz="2000">
          <a:solidFill>
            <a:srgbClr val="0072C6"/>
          </a:solidFill>
          <a:latin typeface="+mn-lt"/>
          <a:ea typeface="+mn-ea"/>
          <a:cs typeface="Geneva" charset="0"/>
        </a:defRPr>
      </a:lvl3pPr>
      <a:lvl4pPr marL="1599945" indent="-228563" algn="l" rtl="0" eaLnBrk="1" fontAlgn="base" hangingPunct="1">
        <a:spcBef>
          <a:spcPct val="20000"/>
        </a:spcBef>
        <a:spcAft>
          <a:spcPct val="0"/>
        </a:spcAft>
        <a:buFont typeface="Times" charset="0"/>
        <a:buChar char="•"/>
        <a:defRPr sz="1600">
          <a:solidFill>
            <a:srgbClr val="0072C6"/>
          </a:solidFill>
          <a:latin typeface="+mn-lt"/>
          <a:ea typeface="+mn-ea"/>
          <a:cs typeface="Geneva" charset="0"/>
        </a:defRPr>
      </a:lvl4pPr>
      <a:lvl5pPr marL="2057071" indent="-228563" algn="l" rtl="0" eaLnBrk="1" fontAlgn="base" hangingPunct="1">
        <a:spcBef>
          <a:spcPct val="20000"/>
        </a:spcBef>
        <a:spcAft>
          <a:spcPct val="0"/>
        </a:spcAft>
        <a:defRPr sz="1600">
          <a:solidFill>
            <a:srgbClr val="0072C6"/>
          </a:solidFill>
          <a:latin typeface="+mn-lt"/>
          <a:ea typeface="+mn-ea"/>
          <a:cs typeface="Geneva" charset="0"/>
        </a:defRPr>
      </a:lvl5pPr>
      <a:lvl6pPr marL="2514198" indent="-228563" algn="l" rtl="0" eaLnBrk="1" fontAlgn="base" hangingPunct="1">
        <a:spcBef>
          <a:spcPct val="20000"/>
        </a:spcBef>
        <a:spcAft>
          <a:spcPct val="0"/>
        </a:spcAft>
        <a:defRPr sz="2000">
          <a:solidFill>
            <a:schemeClr val="tx1"/>
          </a:solidFill>
          <a:latin typeface="+mn-lt"/>
          <a:ea typeface="+mn-ea"/>
        </a:defRPr>
      </a:lvl6pPr>
      <a:lvl7pPr marL="2971326" indent="-228563" algn="l" rtl="0" eaLnBrk="1" fontAlgn="base" hangingPunct="1">
        <a:spcBef>
          <a:spcPct val="20000"/>
        </a:spcBef>
        <a:spcAft>
          <a:spcPct val="0"/>
        </a:spcAft>
        <a:defRPr sz="2000">
          <a:solidFill>
            <a:schemeClr val="tx1"/>
          </a:solidFill>
          <a:latin typeface="+mn-lt"/>
          <a:ea typeface="+mn-ea"/>
        </a:defRPr>
      </a:lvl7pPr>
      <a:lvl8pPr marL="3428452" indent="-228563" algn="l" rtl="0" eaLnBrk="1" fontAlgn="base" hangingPunct="1">
        <a:spcBef>
          <a:spcPct val="20000"/>
        </a:spcBef>
        <a:spcAft>
          <a:spcPct val="0"/>
        </a:spcAft>
        <a:defRPr sz="2000">
          <a:solidFill>
            <a:schemeClr val="tx1"/>
          </a:solidFill>
          <a:latin typeface="+mn-lt"/>
          <a:ea typeface="+mn-ea"/>
        </a:defRPr>
      </a:lvl8pPr>
      <a:lvl9pPr marL="3885579" indent="-228563" algn="l" rtl="0" eaLnBrk="1" fontAlgn="base" hangingPunct="1">
        <a:spcBef>
          <a:spcPct val="20000"/>
        </a:spcBef>
        <a:spcAft>
          <a:spcPct val="0"/>
        </a:spcAft>
        <a:defRPr sz="2000">
          <a:solidFill>
            <a:schemeClr val="tx1"/>
          </a:solidFill>
          <a:latin typeface="+mn-lt"/>
          <a:ea typeface="+mn-ea"/>
        </a:defRPr>
      </a:lvl9pPr>
    </p:bodyStyle>
    <p:otherStyle>
      <a:defPPr>
        <a:defRPr lang="en-US"/>
      </a:defPPr>
      <a:lvl1pPr marL="0" algn="l" defTabSz="457127" rtl="0" eaLnBrk="1" latinLnBrk="0" hangingPunct="1">
        <a:defRPr sz="1800" kern="1200">
          <a:solidFill>
            <a:schemeClr val="tx1"/>
          </a:solidFill>
          <a:latin typeface="+mn-lt"/>
          <a:ea typeface="+mn-ea"/>
          <a:cs typeface="+mn-cs"/>
        </a:defRPr>
      </a:lvl1pPr>
      <a:lvl2pPr marL="457127" algn="l" defTabSz="457127" rtl="0" eaLnBrk="1" latinLnBrk="0" hangingPunct="1">
        <a:defRPr sz="1800" kern="1200">
          <a:solidFill>
            <a:schemeClr val="tx1"/>
          </a:solidFill>
          <a:latin typeface="+mn-lt"/>
          <a:ea typeface="+mn-ea"/>
          <a:cs typeface="+mn-cs"/>
        </a:defRPr>
      </a:lvl2pPr>
      <a:lvl3pPr marL="914254" algn="l" defTabSz="457127" rtl="0" eaLnBrk="1" latinLnBrk="0" hangingPunct="1">
        <a:defRPr sz="1800" kern="1200">
          <a:solidFill>
            <a:schemeClr val="tx1"/>
          </a:solidFill>
          <a:latin typeface="+mn-lt"/>
          <a:ea typeface="+mn-ea"/>
          <a:cs typeface="+mn-cs"/>
        </a:defRPr>
      </a:lvl3pPr>
      <a:lvl4pPr marL="1371381" algn="l" defTabSz="457127" rtl="0" eaLnBrk="1" latinLnBrk="0" hangingPunct="1">
        <a:defRPr sz="1800" kern="1200">
          <a:solidFill>
            <a:schemeClr val="tx1"/>
          </a:solidFill>
          <a:latin typeface="+mn-lt"/>
          <a:ea typeface="+mn-ea"/>
          <a:cs typeface="+mn-cs"/>
        </a:defRPr>
      </a:lvl4pPr>
      <a:lvl5pPr marL="1828508" algn="l" defTabSz="457127" rtl="0" eaLnBrk="1" latinLnBrk="0" hangingPunct="1">
        <a:defRPr sz="1800" kern="1200">
          <a:solidFill>
            <a:schemeClr val="tx1"/>
          </a:solidFill>
          <a:latin typeface="+mn-lt"/>
          <a:ea typeface="+mn-ea"/>
          <a:cs typeface="+mn-cs"/>
        </a:defRPr>
      </a:lvl5pPr>
      <a:lvl6pPr marL="2285635" algn="l" defTabSz="457127" rtl="0" eaLnBrk="1" latinLnBrk="0" hangingPunct="1">
        <a:defRPr sz="1800" kern="1200">
          <a:solidFill>
            <a:schemeClr val="tx1"/>
          </a:solidFill>
          <a:latin typeface="+mn-lt"/>
          <a:ea typeface="+mn-ea"/>
          <a:cs typeface="+mn-cs"/>
        </a:defRPr>
      </a:lvl6pPr>
      <a:lvl7pPr marL="2742762" algn="l" defTabSz="457127" rtl="0" eaLnBrk="1" latinLnBrk="0" hangingPunct="1">
        <a:defRPr sz="1800" kern="1200">
          <a:solidFill>
            <a:schemeClr val="tx1"/>
          </a:solidFill>
          <a:latin typeface="+mn-lt"/>
          <a:ea typeface="+mn-ea"/>
          <a:cs typeface="+mn-cs"/>
        </a:defRPr>
      </a:lvl7pPr>
      <a:lvl8pPr marL="3199889" algn="l" defTabSz="457127" rtl="0" eaLnBrk="1" latinLnBrk="0" hangingPunct="1">
        <a:defRPr sz="1800" kern="1200">
          <a:solidFill>
            <a:schemeClr val="tx1"/>
          </a:solidFill>
          <a:latin typeface="+mn-lt"/>
          <a:ea typeface="+mn-ea"/>
          <a:cs typeface="+mn-cs"/>
        </a:defRPr>
      </a:lvl8pPr>
      <a:lvl9pPr marL="3657016" algn="l" defTabSz="45712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5.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emf"/><Relationship Id="rId5" Type="http://schemas.openxmlformats.org/officeDocument/2006/relationships/image" Target="../media/image8.png"/><Relationship Id="rId6" Type="http://schemas.openxmlformats.org/officeDocument/2006/relationships/image" Target="../media/image12.png"/><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ctrTitle"/>
          </p:nvPr>
        </p:nvSpPr>
        <p:spPr>
          <a:xfrm>
            <a:off x="251520" y="2841104"/>
            <a:ext cx="8382000" cy="952500"/>
          </a:xfrm>
        </p:spPr>
        <p:txBody>
          <a:bodyPr/>
          <a:lstStyle/>
          <a:p>
            <a:r>
              <a:rPr lang="en-GB" sz="3200" dirty="0">
                <a:latin typeface="Calibri" panose="020F0502020204030204" pitchFamily="34" charset="0"/>
              </a:rPr>
              <a:t>Can 111 improve demand management for</a:t>
            </a:r>
            <a:br>
              <a:rPr lang="en-GB" sz="3200" dirty="0">
                <a:latin typeface="Calibri" panose="020F0502020204030204" pitchFamily="34" charset="0"/>
              </a:rPr>
            </a:br>
            <a:r>
              <a:rPr lang="en-GB" sz="3200" dirty="0">
                <a:latin typeface="Calibri" panose="020F0502020204030204" pitchFamily="34" charset="0"/>
              </a:rPr>
              <a:t>patients needing urgent &amp; emergency care? </a:t>
            </a:r>
            <a:r>
              <a:rPr lang="en-GB" sz="3200" dirty="0" smtClean="0">
                <a:latin typeface="Calibri" panose="020F0502020204030204" pitchFamily="34" charset="0"/>
              </a:rPr>
              <a:t/>
            </a:r>
            <a:br>
              <a:rPr lang="en-GB" sz="3200" dirty="0" smtClean="0">
                <a:latin typeface="Calibri" panose="020F0502020204030204" pitchFamily="34" charset="0"/>
              </a:rPr>
            </a:br>
            <a:r>
              <a:rPr lang="en-GB" sz="4400" dirty="0" smtClean="0">
                <a:latin typeface="Calibri" panose="020F0502020204030204" pitchFamily="34" charset="0"/>
                <a:ea typeface="+mj-ea"/>
                <a:cs typeface="+mj-cs"/>
              </a:rPr>
              <a:t/>
            </a:r>
            <a:br>
              <a:rPr lang="en-GB" sz="4400" dirty="0" smtClean="0">
                <a:latin typeface="Calibri" panose="020F0502020204030204" pitchFamily="34" charset="0"/>
                <a:ea typeface="+mj-ea"/>
                <a:cs typeface="+mj-cs"/>
              </a:rPr>
            </a:br>
            <a:r>
              <a:rPr lang="en-GB" sz="2400" dirty="0" smtClean="0">
                <a:latin typeface="Calibri" panose="020F0502020204030204" pitchFamily="34" charset="0"/>
                <a:ea typeface="+mj-ea"/>
                <a:cs typeface="+mj-cs"/>
              </a:rPr>
              <a:t>Patient Forum – 12</a:t>
            </a:r>
            <a:r>
              <a:rPr lang="en-GB" sz="2400" baseline="30000" dirty="0" smtClean="0">
                <a:latin typeface="Calibri" panose="020F0502020204030204" pitchFamily="34" charset="0"/>
                <a:ea typeface="+mj-ea"/>
                <a:cs typeface="+mj-cs"/>
              </a:rPr>
              <a:t>th</a:t>
            </a:r>
            <a:r>
              <a:rPr lang="en-GB" sz="2400" dirty="0" smtClean="0">
                <a:latin typeface="Calibri" panose="020F0502020204030204" pitchFamily="34" charset="0"/>
                <a:ea typeface="+mj-ea"/>
                <a:cs typeface="+mj-cs"/>
              </a:rPr>
              <a:t> June 2017</a:t>
            </a:r>
            <a:br>
              <a:rPr lang="en-GB" sz="2400" dirty="0" smtClean="0">
                <a:latin typeface="Calibri" panose="020F0502020204030204" pitchFamily="34" charset="0"/>
                <a:ea typeface="+mj-ea"/>
                <a:cs typeface="+mj-cs"/>
              </a:rPr>
            </a:br>
            <a:r>
              <a:rPr lang="en-GB" sz="2400" dirty="0" smtClean="0">
                <a:latin typeface="Calibri" panose="020F0502020204030204" pitchFamily="34" charset="0"/>
                <a:ea typeface="+mj-ea"/>
                <a:cs typeface="+mj-cs"/>
              </a:rPr>
              <a:t>Katy Millard, Deputy Director Operations – IUC / 111</a:t>
            </a:r>
            <a:br>
              <a:rPr lang="en-GB" sz="2400" dirty="0" smtClean="0">
                <a:latin typeface="Calibri" panose="020F0502020204030204" pitchFamily="34" charset="0"/>
                <a:ea typeface="+mj-ea"/>
                <a:cs typeface="+mj-cs"/>
              </a:rPr>
            </a:br>
            <a:r>
              <a:rPr lang="en-GB" sz="2400" dirty="0" smtClean="0">
                <a:latin typeface="Calibri" panose="020F0502020204030204" pitchFamily="34" charset="0"/>
                <a:ea typeface="+mj-ea"/>
                <a:cs typeface="+mj-cs"/>
              </a:rPr>
              <a:t>Anne Jones, 111 </a:t>
            </a:r>
            <a:r>
              <a:rPr lang="en-GB" sz="2400" smtClean="0">
                <a:latin typeface="Calibri" panose="020F0502020204030204" pitchFamily="34" charset="0"/>
                <a:ea typeface="+mj-ea"/>
                <a:cs typeface="+mj-cs"/>
              </a:rPr>
              <a:t>Centre Operations Manager  </a:t>
            </a:r>
            <a:endParaRPr lang="en-GB" sz="2400" dirty="0">
              <a:latin typeface="Calibri" panose="020F0502020204030204" pitchFamily="34" charset="0"/>
              <a:ea typeface="+mj-ea"/>
              <a:cs typeface="+mj-cs"/>
            </a:endParaRPr>
          </a:p>
        </p:txBody>
      </p:sp>
    </p:spTree>
    <p:extLst>
      <p:ext uri="{BB962C8B-B14F-4D97-AF65-F5344CB8AC3E}">
        <p14:creationId xmlns:p14="http://schemas.microsoft.com/office/powerpoint/2010/main" val="4283939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877689" y="5505730"/>
            <a:ext cx="359833" cy="209271"/>
          </a:xfrm>
          <a:prstGeom prst="rect">
            <a:avLst/>
          </a:prstGeom>
        </p:spPr>
        <p:txBody>
          <a:bodyPr/>
          <a:lstStyle/>
          <a:p>
            <a:pPr eaLnBrk="0" fontAlgn="base" hangingPunct="0">
              <a:spcBef>
                <a:spcPct val="0"/>
              </a:spcBef>
              <a:spcAft>
                <a:spcPct val="0"/>
              </a:spcAft>
            </a:pPr>
            <a:fld id="{4ECB1451-22BC-8C4F-AC82-7E523BB871FA}" type="slidenum">
              <a:rPr lang="en-GB" smtClean="0">
                <a:solidFill>
                  <a:srgbClr val="FFFFFF"/>
                </a:solidFill>
                <a:ea typeface="ＭＳ Ｐゴシック" charset="0"/>
              </a:rPr>
              <a:pPr eaLnBrk="0" fontAlgn="base" hangingPunct="0">
                <a:spcBef>
                  <a:spcPct val="0"/>
                </a:spcBef>
                <a:spcAft>
                  <a:spcPct val="0"/>
                </a:spcAft>
              </a:pPr>
              <a:t>2</a:t>
            </a:fld>
            <a:endParaRPr lang="en-GB" dirty="0">
              <a:solidFill>
                <a:srgbClr val="FFFFFF"/>
              </a:solidFill>
              <a:ea typeface="ＭＳ Ｐゴシック" charset="0"/>
            </a:endParaRPr>
          </a:p>
        </p:txBody>
      </p:sp>
      <p:sp>
        <p:nvSpPr>
          <p:cNvPr id="13" name="TextBox 12"/>
          <p:cNvSpPr txBox="1"/>
          <p:nvPr/>
        </p:nvSpPr>
        <p:spPr>
          <a:xfrm>
            <a:off x="284388" y="640348"/>
            <a:ext cx="7320814" cy="1785104"/>
          </a:xfrm>
          <a:prstGeom prst="rect">
            <a:avLst/>
          </a:prstGeom>
          <a:noFill/>
          <a:ln>
            <a:noFill/>
          </a:ln>
        </p:spPr>
        <p:txBody>
          <a:bodyPr wrap="square" rtlCol="0">
            <a:spAutoFit/>
          </a:bodyPr>
          <a:lstStyle/>
          <a:p>
            <a:pPr marL="238115" indent="-238115">
              <a:buFont typeface="Arial" pitchFamily="34" charset="0"/>
              <a:buChar char="•"/>
            </a:pPr>
            <a:r>
              <a:rPr lang="en-GB" sz="1100" dirty="0" smtClean="0">
                <a:solidFill>
                  <a:srgbClr val="003300"/>
                </a:solidFill>
                <a:latin typeface="Calibri" pitchFamily="34" charset="0"/>
              </a:rPr>
              <a:t>The </a:t>
            </a:r>
            <a:r>
              <a:rPr lang="en-GB" sz="1100" dirty="0">
                <a:solidFill>
                  <a:srgbClr val="003300"/>
                </a:solidFill>
                <a:latin typeface="Calibri" pitchFamily="34" charset="0"/>
              </a:rPr>
              <a:t>NHS is now in the 3</a:t>
            </a:r>
            <a:r>
              <a:rPr lang="en-GB" sz="1100" baseline="30000" dirty="0">
                <a:solidFill>
                  <a:srgbClr val="003300"/>
                </a:solidFill>
                <a:latin typeface="Calibri" pitchFamily="34" charset="0"/>
              </a:rPr>
              <a:t>rd</a:t>
            </a:r>
            <a:r>
              <a:rPr lang="en-GB" sz="1100" dirty="0">
                <a:solidFill>
                  <a:srgbClr val="003300"/>
                </a:solidFill>
                <a:latin typeface="Calibri" pitchFamily="34" charset="0"/>
              </a:rPr>
              <a:t> year (Implementation Phase) of the </a:t>
            </a:r>
            <a:r>
              <a:rPr lang="en-GB" sz="1100" b="1" dirty="0">
                <a:solidFill>
                  <a:srgbClr val="0070C0"/>
                </a:solidFill>
                <a:latin typeface="Calibri" pitchFamily="34" charset="0"/>
              </a:rPr>
              <a:t>Urgent and Emergency Care (UEC) Review</a:t>
            </a:r>
          </a:p>
          <a:p>
            <a:pPr marL="238115" indent="-238115">
              <a:buFont typeface="Arial" pitchFamily="34" charset="0"/>
              <a:buChar char="•"/>
            </a:pPr>
            <a:r>
              <a:rPr lang="en-GB" sz="1100" dirty="0">
                <a:solidFill>
                  <a:srgbClr val="003300"/>
                </a:solidFill>
                <a:latin typeface="Calibri" pitchFamily="34" charset="0"/>
              </a:rPr>
              <a:t>This phase is focussed on implementing new models of care and ways of working</a:t>
            </a:r>
          </a:p>
          <a:p>
            <a:pPr marL="238115" indent="-238115">
              <a:buFont typeface="Arial" pitchFamily="34" charset="0"/>
              <a:buChar char="•"/>
            </a:pPr>
            <a:r>
              <a:rPr lang="en-GB" sz="1100" dirty="0">
                <a:solidFill>
                  <a:srgbClr val="003300"/>
                </a:solidFill>
                <a:latin typeface="Calibri" pitchFamily="34" charset="0"/>
              </a:rPr>
              <a:t>A key outcome is to ‘functionally integrate’ services between NHS 111 and GP OOHs to provide </a:t>
            </a:r>
            <a:r>
              <a:rPr lang="en-GB" sz="1100" b="1" dirty="0">
                <a:solidFill>
                  <a:srgbClr val="0070C0"/>
                </a:solidFill>
                <a:latin typeface="Calibri" pitchFamily="34" charset="0"/>
              </a:rPr>
              <a:t>24/7/365 Access, Assessment, Advice and Treatment Services</a:t>
            </a:r>
          </a:p>
          <a:p>
            <a:pPr marL="238115" indent="-238115">
              <a:buFont typeface="Arial" pitchFamily="34" charset="0"/>
              <a:buChar char="•"/>
            </a:pPr>
            <a:r>
              <a:rPr lang="en-GB" sz="1100" dirty="0">
                <a:solidFill>
                  <a:srgbClr val="003300"/>
                </a:solidFill>
                <a:latin typeface="Calibri" pitchFamily="34" charset="0"/>
              </a:rPr>
              <a:t>The </a:t>
            </a:r>
            <a:r>
              <a:rPr lang="en-GB" sz="1100" b="1" dirty="0">
                <a:solidFill>
                  <a:srgbClr val="0070C0"/>
                </a:solidFill>
                <a:latin typeface="Calibri" pitchFamily="34" charset="0"/>
              </a:rPr>
              <a:t>vision</a:t>
            </a:r>
            <a:r>
              <a:rPr lang="en-GB" sz="1100" dirty="0">
                <a:solidFill>
                  <a:srgbClr val="0070C0"/>
                </a:solidFill>
                <a:latin typeface="Calibri" pitchFamily="34" charset="0"/>
              </a:rPr>
              <a:t> </a:t>
            </a:r>
            <a:r>
              <a:rPr lang="en-GB" sz="1100" dirty="0">
                <a:solidFill>
                  <a:srgbClr val="003300"/>
                </a:solidFill>
                <a:latin typeface="Calibri" pitchFamily="34" charset="0"/>
              </a:rPr>
              <a:t>is </a:t>
            </a:r>
            <a:r>
              <a:rPr lang="en-GB" sz="1100" dirty="0">
                <a:solidFill>
                  <a:srgbClr val="0070C0"/>
                </a:solidFill>
                <a:latin typeface="Calibri" pitchFamily="34" charset="0"/>
              </a:rPr>
              <a:t>“</a:t>
            </a:r>
            <a:r>
              <a:rPr lang="en-GB" sz="1100" b="1" dirty="0">
                <a:solidFill>
                  <a:srgbClr val="0070C0"/>
                </a:solidFill>
                <a:latin typeface="Calibri" pitchFamily="34" charset="0"/>
              </a:rPr>
              <a:t>talk before you walk</a:t>
            </a:r>
            <a:r>
              <a:rPr lang="en-GB" sz="1100" dirty="0">
                <a:solidFill>
                  <a:srgbClr val="0070C0"/>
                </a:solidFill>
                <a:latin typeface="Calibri" pitchFamily="34" charset="0"/>
              </a:rPr>
              <a:t>”</a:t>
            </a:r>
            <a:r>
              <a:rPr lang="en-GB" sz="1100" dirty="0">
                <a:solidFill>
                  <a:srgbClr val="003300"/>
                </a:solidFill>
                <a:latin typeface="Calibri" pitchFamily="34" charset="0"/>
              </a:rPr>
              <a:t>, where the pubic will either dial 111 or make contact with 111 ‘online’ or phone 999  </a:t>
            </a:r>
          </a:p>
          <a:p>
            <a:pPr marL="238115" indent="-238115">
              <a:buFont typeface="Arial" pitchFamily="34" charset="0"/>
              <a:buChar char="•"/>
            </a:pPr>
            <a:r>
              <a:rPr lang="en-GB" sz="1100" dirty="0">
                <a:solidFill>
                  <a:srgbClr val="003300"/>
                </a:solidFill>
                <a:latin typeface="Calibri" pitchFamily="34" charset="0"/>
              </a:rPr>
              <a:t>The </a:t>
            </a:r>
            <a:r>
              <a:rPr lang="en-GB" sz="1100" b="1" dirty="0">
                <a:solidFill>
                  <a:srgbClr val="0070C0"/>
                </a:solidFill>
                <a:latin typeface="Calibri" pitchFamily="34" charset="0"/>
              </a:rPr>
              <a:t>UEC Networks</a:t>
            </a:r>
            <a:r>
              <a:rPr lang="en-GB" sz="1100" dirty="0">
                <a:solidFill>
                  <a:srgbClr val="003300"/>
                </a:solidFill>
                <a:latin typeface="Calibri" pitchFamily="34" charset="0"/>
              </a:rPr>
              <a:t> across London are helping to implement the review recommendations</a:t>
            </a:r>
          </a:p>
          <a:p>
            <a:pPr marL="238115" indent="-238115">
              <a:buFont typeface="Arial" pitchFamily="34" charset="0"/>
              <a:buChar char="•"/>
            </a:pPr>
            <a:r>
              <a:rPr lang="en-GB" sz="1100" dirty="0">
                <a:solidFill>
                  <a:srgbClr val="003300"/>
                </a:solidFill>
                <a:latin typeface="Calibri" pitchFamily="34" charset="0"/>
              </a:rPr>
              <a:t>44 Sustainability Transformation Plans across England have detailed deliverables realisable by 20/21, including Integrated Urgent Care</a:t>
            </a:r>
          </a:p>
          <a:p>
            <a:pPr marL="238115" indent="-238115">
              <a:buFont typeface="Arial" pitchFamily="34" charset="0"/>
              <a:buChar char="•"/>
            </a:pPr>
            <a:r>
              <a:rPr lang="en-GB" sz="1100" dirty="0">
                <a:solidFill>
                  <a:srgbClr val="003300"/>
                </a:solidFill>
                <a:latin typeface="Calibri" pitchFamily="34" charset="0"/>
              </a:rPr>
              <a:t>The </a:t>
            </a:r>
            <a:r>
              <a:rPr lang="en-GB" sz="1100" b="1" dirty="0">
                <a:solidFill>
                  <a:srgbClr val="0070C0"/>
                </a:solidFill>
                <a:latin typeface="Calibri" pitchFamily="34" charset="0"/>
              </a:rPr>
              <a:t>new stronger offer</a:t>
            </a:r>
            <a:r>
              <a:rPr lang="en-GB" sz="1100" dirty="0">
                <a:solidFill>
                  <a:srgbClr val="0070C0"/>
                </a:solidFill>
                <a:latin typeface="Calibri" pitchFamily="34" charset="0"/>
              </a:rPr>
              <a:t> </a:t>
            </a:r>
            <a:r>
              <a:rPr lang="en-GB" sz="1100" dirty="0">
                <a:solidFill>
                  <a:srgbClr val="003300"/>
                </a:solidFill>
                <a:latin typeface="Calibri" pitchFamily="34" charset="0"/>
              </a:rPr>
              <a:t>to the public is higher levels of routing to clinicians with a single call; with a joined up care plan; via a clinical hub; accessible by professionals and the public</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8" y="3001516"/>
            <a:ext cx="3183633"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3563889" y="2569468"/>
            <a:ext cx="5437280" cy="2308324"/>
          </a:xfrm>
          <a:prstGeom prst="rect">
            <a:avLst/>
          </a:prstGeom>
          <a:noFill/>
          <a:ln>
            <a:noFill/>
          </a:ln>
        </p:spPr>
        <p:txBody>
          <a:bodyPr wrap="square" rtlCol="0">
            <a:spAutoFit/>
          </a:bodyPr>
          <a:lstStyle/>
          <a:p>
            <a:r>
              <a:rPr lang="en-GB" sz="1200" b="1" dirty="0">
                <a:solidFill>
                  <a:srgbClr val="0070C0"/>
                </a:solidFill>
                <a:latin typeface="Calibri" pitchFamily="34" charset="0"/>
              </a:rPr>
              <a:t>UEC Review – A reminder of the 5 key system changes</a:t>
            </a:r>
          </a:p>
          <a:p>
            <a:endParaRPr lang="en-GB" sz="1200" b="1" dirty="0">
              <a:solidFill>
                <a:srgbClr val="0070C0"/>
              </a:solidFill>
              <a:latin typeface="Calibri" pitchFamily="34" charset="0"/>
            </a:endParaRPr>
          </a:p>
          <a:p>
            <a:pPr marL="190492" indent="-190492">
              <a:buAutoNum type="arabicPeriod"/>
            </a:pPr>
            <a:r>
              <a:rPr lang="en-GB" sz="1200" dirty="0">
                <a:solidFill>
                  <a:srgbClr val="003300"/>
                </a:solidFill>
                <a:latin typeface="Calibri" pitchFamily="34" charset="0"/>
              </a:rPr>
              <a:t>Provide better support for people to </a:t>
            </a:r>
            <a:r>
              <a:rPr lang="en-GB" sz="1200" b="1" dirty="0">
                <a:solidFill>
                  <a:srgbClr val="0070C0"/>
                </a:solidFill>
                <a:latin typeface="Calibri" pitchFamily="34" charset="0"/>
              </a:rPr>
              <a:t>self-care</a:t>
            </a:r>
            <a:endParaRPr lang="en-GB" sz="1200" b="1" dirty="0">
              <a:solidFill>
                <a:srgbClr val="003300"/>
              </a:solidFill>
              <a:latin typeface="Calibri" pitchFamily="34" charset="0"/>
            </a:endParaRPr>
          </a:p>
          <a:p>
            <a:pPr marL="190492" indent="-190492">
              <a:buAutoNum type="arabicPeriod"/>
            </a:pPr>
            <a:r>
              <a:rPr lang="en-GB" sz="1200" b="1" dirty="0">
                <a:solidFill>
                  <a:srgbClr val="0070C0"/>
                </a:solidFill>
                <a:latin typeface="Calibri" pitchFamily="34" charset="0"/>
              </a:rPr>
              <a:t>Help people with urgent care needs to get the right advice </a:t>
            </a:r>
            <a:r>
              <a:rPr lang="en-GB" sz="1200" dirty="0">
                <a:solidFill>
                  <a:srgbClr val="003300"/>
                </a:solidFill>
                <a:latin typeface="Calibri" pitchFamily="34" charset="0"/>
              </a:rPr>
              <a:t>in the right place, first time</a:t>
            </a:r>
          </a:p>
          <a:p>
            <a:pPr marL="190492" indent="-190492">
              <a:buFontTx/>
              <a:buAutoNum type="arabicPeriod"/>
            </a:pPr>
            <a:r>
              <a:rPr lang="en-GB" sz="1200" dirty="0">
                <a:solidFill>
                  <a:srgbClr val="003300"/>
                </a:solidFill>
                <a:latin typeface="Calibri" pitchFamily="34" charset="0"/>
              </a:rPr>
              <a:t>Provide </a:t>
            </a:r>
            <a:r>
              <a:rPr lang="en-GB" sz="1200" b="1" dirty="0">
                <a:solidFill>
                  <a:srgbClr val="0070C0"/>
                </a:solidFill>
                <a:latin typeface="Calibri" pitchFamily="34" charset="0"/>
              </a:rPr>
              <a:t>highly responsive urgent care services </a:t>
            </a:r>
            <a:r>
              <a:rPr lang="en-GB" sz="1200" dirty="0">
                <a:solidFill>
                  <a:srgbClr val="003300"/>
                </a:solidFill>
                <a:latin typeface="Calibri" pitchFamily="34" charset="0"/>
              </a:rPr>
              <a:t>outside of hospital so people no longer choose to queue in A&amp;E</a:t>
            </a:r>
          </a:p>
          <a:p>
            <a:pPr marL="190492" indent="-190492">
              <a:buFontTx/>
              <a:buAutoNum type="arabicPeriod"/>
            </a:pPr>
            <a:r>
              <a:rPr lang="en-GB" sz="1200" b="1" dirty="0">
                <a:solidFill>
                  <a:srgbClr val="0070C0"/>
                </a:solidFill>
                <a:latin typeface="Calibri" pitchFamily="34" charset="0"/>
              </a:rPr>
              <a:t>Ensure that those people with more serious or life threatening emergency needs </a:t>
            </a:r>
            <a:r>
              <a:rPr lang="en-GB" sz="1200" dirty="0">
                <a:solidFill>
                  <a:srgbClr val="003300"/>
                </a:solidFill>
                <a:latin typeface="Calibri" pitchFamily="34" charset="0"/>
              </a:rPr>
              <a:t>receive treatment in centres with the right facilities and expertise in order to maximise chances of survival and a good recovery</a:t>
            </a:r>
          </a:p>
          <a:p>
            <a:pPr marL="190492" indent="-190492">
              <a:buFontTx/>
              <a:buAutoNum type="arabicPeriod"/>
            </a:pPr>
            <a:r>
              <a:rPr lang="en-GB" sz="1200" b="1" dirty="0">
                <a:solidFill>
                  <a:srgbClr val="0070C0"/>
                </a:solidFill>
                <a:latin typeface="Calibri" pitchFamily="34" charset="0"/>
              </a:rPr>
              <a:t>Ensure that the urgent and emergency care system </a:t>
            </a:r>
            <a:r>
              <a:rPr lang="en-GB" sz="1200" dirty="0">
                <a:solidFill>
                  <a:srgbClr val="003300"/>
                </a:solidFill>
                <a:latin typeface="Calibri" pitchFamily="34" charset="0"/>
              </a:rPr>
              <a:t>becomes more than just the sum of parts through the creation of urgent care</a:t>
            </a:r>
            <a:endParaRPr lang="en-GB" sz="1200" dirty="0">
              <a:solidFill>
                <a:srgbClr val="0070C0"/>
              </a:solidFill>
              <a:latin typeface="Calibri" pitchFamily="34" charset="0"/>
            </a:endParaRPr>
          </a:p>
        </p:txBody>
      </p:sp>
      <p:sp>
        <p:nvSpPr>
          <p:cNvPr id="16" name="Title 1"/>
          <p:cNvSpPr txBox="1">
            <a:spLocks/>
          </p:cNvSpPr>
          <p:nvPr/>
        </p:nvSpPr>
        <p:spPr bwMode="auto">
          <a:xfrm>
            <a:off x="251520" y="137125"/>
            <a:ext cx="7626169" cy="452655"/>
          </a:xfrm>
          <a:prstGeom prst="rect">
            <a:avLst/>
          </a:prstGeom>
          <a:noFill/>
          <a:ln>
            <a:noFill/>
          </a:ln>
          <a:effectLst/>
          <a:extLst>
            <a:ext uri="{FAA26D3D-D897-4be2-8F04-BA451C77F1D7}">
              <ma14:placeholderFlag xmlns:ma14="http://schemas.microsoft.com/office/mac/drawingml/2011/main" val="1"/>
            </a:ext>
          </a:extLst>
        </p:spPr>
        <p:txBody>
          <a:bodyPr vert="horz" wrap="square" lIns="76188" tIns="38093" rIns="76188" bIns="38093" numCol="1" anchor="ctr" anchorCtr="0" compatLnSpc="1">
            <a:prstTxWarp prst="textNoShape">
              <a:avLst/>
            </a:prstTxWarp>
          </a:bodyPr>
          <a:lstStyle>
            <a:lvl1pPr algn="l" rtl="0" eaLnBrk="0" fontAlgn="base" hangingPunct="0">
              <a:spcBef>
                <a:spcPct val="0"/>
              </a:spcBef>
              <a:spcAft>
                <a:spcPct val="0"/>
              </a:spcAft>
              <a:defRPr sz="4000" b="1">
                <a:solidFill>
                  <a:srgbClr val="0072C6"/>
                </a:solidFill>
                <a:latin typeface="+mj-lt"/>
                <a:ea typeface="ＭＳ Ｐゴシック" charset="0"/>
                <a:cs typeface="Geneva" charset="0"/>
              </a:defRPr>
            </a:lvl1pPr>
            <a:lvl2pPr algn="l" rtl="0" eaLnBrk="0" fontAlgn="base" hangingPunct="0">
              <a:spcBef>
                <a:spcPct val="0"/>
              </a:spcBef>
              <a:spcAft>
                <a:spcPct val="0"/>
              </a:spcAft>
              <a:defRPr sz="4000" b="1">
                <a:solidFill>
                  <a:srgbClr val="0072C6"/>
                </a:solidFill>
                <a:latin typeface="Arial" charset="0"/>
                <a:ea typeface="ＭＳ Ｐゴシック" charset="0"/>
                <a:cs typeface="Geneva" charset="0"/>
              </a:defRPr>
            </a:lvl2pPr>
            <a:lvl3pPr algn="l" rtl="0" eaLnBrk="0" fontAlgn="base" hangingPunct="0">
              <a:spcBef>
                <a:spcPct val="0"/>
              </a:spcBef>
              <a:spcAft>
                <a:spcPct val="0"/>
              </a:spcAft>
              <a:defRPr sz="4000" b="1">
                <a:solidFill>
                  <a:srgbClr val="0072C6"/>
                </a:solidFill>
                <a:latin typeface="Arial" charset="0"/>
                <a:ea typeface="ＭＳ Ｐゴシック" charset="0"/>
                <a:cs typeface="Geneva" charset="0"/>
              </a:defRPr>
            </a:lvl3pPr>
            <a:lvl4pPr algn="l" rtl="0" eaLnBrk="0" fontAlgn="base" hangingPunct="0">
              <a:spcBef>
                <a:spcPct val="0"/>
              </a:spcBef>
              <a:spcAft>
                <a:spcPct val="0"/>
              </a:spcAft>
              <a:defRPr sz="4000" b="1">
                <a:solidFill>
                  <a:srgbClr val="0072C6"/>
                </a:solidFill>
                <a:latin typeface="Arial" charset="0"/>
                <a:ea typeface="ＭＳ Ｐゴシック" charset="0"/>
                <a:cs typeface="Geneva" charset="0"/>
              </a:defRPr>
            </a:lvl4pPr>
            <a:lvl5pPr algn="l" rtl="0" eaLnBrk="0" fontAlgn="base" hangingPunct="0">
              <a:spcBef>
                <a:spcPct val="0"/>
              </a:spcBef>
              <a:spcAft>
                <a:spcPct val="0"/>
              </a:spcAft>
              <a:defRPr sz="4000" b="1">
                <a:solidFill>
                  <a:srgbClr val="0072C6"/>
                </a:solidFill>
                <a:latin typeface="Arial" charset="0"/>
                <a:ea typeface="ＭＳ Ｐゴシック" charset="0"/>
                <a:cs typeface="Geneva" charset="0"/>
              </a:defRPr>
            </a:lvl5pPr>
            <a:lvl6pPr marL="457127" algn="l" rtl="0" fontAlgn="base">
              <a:spcBef>
                <a:spcPct val="0"/>
              </a:spcBef>
              <a:spcAft>
                <a:spcPct val="0"/>
              </a:spcAft>
              <a:defRPr sz="4400" b="1">
                <a:solidFill>
                  <a:schemeClr val="bg1"/>
                </a:solidFill>
                <a:latin typeface="Arial" charset="0"/>
                <a:ea typeface="Geneva" charset="0"/>
              </a:defRPr>
            </a:lvl6pPr>
            <a:lvl7pPr marL="914254" algn="l" rtl="0" fontAlgn="base">
              <a:spcBef>
                <a:spcPct val="0"/>
              </a:spcBef>
              <a:spcAft>
                <a:spcPct val="0"/>
              </a:spcAft>
              <a:defRPr sz="4400" b="1">
                <a:solidFill>
                  <a:schemeClr val="bg1"/>
                </a:solidFill>
                <a:latin typeface="Arial" charset="0"/>
                <a:ea typeface="Geneva" charset="0"/>
              </a:defRPr>
            </a:lvl7pPr>
            <a:lvl8pPr marL="1371381" algn="l" rtl="0" fontAlgn="base">
              <a:spcBef>
                <a:spcPct val="0"/>
              </a:spcBef>
              <a:spcAft>
                <a:spcPct val="0"/>
              </a:spcAft>
              <a:defRPr sz="4400" b="1">
                <a:solidFill>
                  <a:schemeClr val="bg1"/>
                </a:solidFill>
                <a:latin typeface="Arial" charset="0"/>
                <a:ea typeface="Geneva" charset="0"/>
              </a:defRPr>
            </a:lvl8pPr>
            <a:lvl9pPr marL="1828508" algn="l" rtl="0" fontAlgn="base">
              <a:spcBef>
                <a:spcPct val="0"/>
              </a:spcBef>
              <a:spcAft>
                <a:spcPct val="0"/>
              </a:spcAft>
              <a:defRPr sz="4400" b="1">
                <a:solidFill>
                  <a:schemeClr val="bg1"/>
                </a:solidFill>
                <a:latin typeface="Arial" charset="0"/>
                <a:ea typeface="Geneva" charset="0"/>
              </a:defRPr>
            </a:lvl9pPr>
          </a:lstStyle>
          <a:p>
            <a:r>
              <a:rPr lang="en-GB" sz="3200" dirty="0" smtClean="0">
                <a:solidFill>
                  <a:schemeClr val="accent1"/>
                </a:solidFill>
                <a:latin typeface="Calibri" pitchFamily="34" charset="0"/>
              </a:rPr>
              <a:t>Urgent </a:t>
            </a:r>
            <a:r>
              <a:rPr lang="en-GB" sz="3200" dirty="0">
                <a:solidFill>
                  <a:schemeClr val="accent1"/>
                </a:solidFill>
                <a:latin typeface="Calibri" pitchFamily="34" charset="0"/>
              </a:rPr>
              <a:t>and Emergency Care Review</a:t>
            </a:r>
          </a:p>
        </p:txBody>
      </p:sp>
    </p:spTree>
    <p:extLst>
      <p:ext uri="{BB962C8B-B14F-4D97-AF65-F5344CB8AC3E}">
        <p14:creationId xmlns:p14="http://schemas.microsoft.com/office/powerpoint/2010/main" val="505863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23795" y="2252430"/>
            <a:ext cx="480053" cy="400110"/>
          </a:xfrm>
          <a:prstGeom prst="rect">
            <a:avLst/>
          </a:prstGeom>
          <a:solidFill>
            <a:srgbClr val="FFC00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endParaRPr lang="en-GB" sz="2000" dirty="0">
              <a:solidFill>
                <a:schemeClr val="bg2"/>
              </a:solidFill>
            </a:endParaRPr>
          </a:p>
        </p:txBody>
      </p:sp>
      <p:sp>
        <p:nvSpPr>
          <p:cNvPr id="22" name="TextBox 21"/>
          <p:cNvSpPr txBox="1"/>
          <p:nvPr/>
        </p:nvSpPr>
        <p:spPr>
          <a:xfrm>
            <a:off x="151886" y="83961"/>
            <a:ext cx="7320813" cy="584775"/>
          </a:xfrm>
          <a:prstGeom prst="rect">
            <a:avLst/>
          </a:prstGeom>
          <a:noFill/>
          <a:ln>
            <a:noFill/>
          </a:ln>
        </p:spPr>
        <p:txBody>
          <a:bodyPr wrap="square" rtlCol="0">
            <a:spAutoFit/>
          </a:bodyPr>
          <a:lstStyle/>
          <a:p>
            <a:r>
              <a:rPr lang="en-GB" sz="3200" b="1" dirty="0">
                <a:solidFill>
                  <a:srgbClr val="0070C0"/>
                </a:solidFill>
                <a:latin typeface="Calibri" pitchFamily="34" charset="0"/>
              </a:rPr>
              <a:t>NHS 111 and </a:t>
            </a:r>
            <a:r>
              <a:rPr lang="en-GB" sz="3200" b="1" dirty="0" smtClean="0">
                <a:solidFill>
                  <a:srgbClr val="0070C0"/>
                </a:solidFill>
                <a:latin typeface="Calibri" pitchFamily="34" charset="0"/>
              </a:rPr>
              <a:t>IUC</a:t>
            </a:r>
            <a:endParaRPr lang="en-GB" sz="3200" b="1" dirty="0">
              <a:solidFill>
                <a:srgbClr val="0072C6"/>
              </a:solidFill>
              <a:latin typeface="Calibri" pitchFamily="34" charset="0"/>
            </a:endParaRPr>
          </a:p>
        </p:txBody>
      </p:sp>
      <p:sp>
        <p:nvSpPr>
          <p:cNvPr id="5" name="Slide Number Placeholder 4"/>
          <p:cNvSpPr>
            <a:spLocks noGrp="1"/>
          </p:cNvSpPr>
          <p:nvPr>
            <p:ph type="sldNum" sz="quarter" idx="4294967295"/>
          </p:nvPr>
        </p:nvSpPr>
        <p:spPr>
          <a:xfrm>
            <a:off x="7877689" y="5505730"/>
            <a:ext cx="359833" cy="209271"/>
          </a:xfrm>
          <a:prstGeom prst="rect">
            <a:avLst/>
          </a:prstGeom>
        </p:spPr>
        <p:txBody>
          <a:bodyPr/>
          <a:lstStyle/>
          <a:p>
            <a:pPr eaLnBrk="0" fontAlgn="base" hangingPunct="0">
              <a:spcBef>
                <a:spcPct val="0"/>
              </a:spcBef>
              <a:spcAft>
                <a:spcPct val="0"/>
              </a:spcAft>
            </a:pPr>
            <a:fld id="{4ECB1451-22BC-8C4F-AC82-7E523BB871FA}" type="slidenum">
              <a:rPr lang="en-GB" smtClean="0">
                <a:solidFill>
                  <a:srgbClr val="FFFFFF"/>
                </a:solidFill>
                <a:ea typeface="ＭＳ Ｐゴシック" charset="0"/>
              </a:rPr>
              <a:pPr eaLnBrk="0" fontAlgn="base" hangingPunct="0">
                <a:spcBef>
                  <a:spcPct val="0"/>
                </a:spcBef>
                <a:spcAft>
                  <a:spcPct val="0"/>
                </a:spcAft>
              </a:pPr>
              <a:t>3</a:t>
            </a:fld>
            <a:endParaRPr lang="en-GB" dirty="0">
              <a:solidFill>
                <a:srgbClr val="FFFFFF"/>
              </a:solidFill>
              <a:ea typeface="ＭＳ Ｐゴシック" charset="0"/>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881489" y="1335889"/>
            <a:ext cx="4399940" cy="3753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bwMode="auto">
          <a:xfrm>
            <a:off x="6105514" y="4168123"/>
            <a:ext cx="135824" cy="266015"/>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76200" tIns="38100" rIns="76200" bIns="38100" numCol="1" rtlCol="0" anchor="t" anchorCtr="0" compatLnSpc="1">
            <a:prstTxWarp prst="textNoShape">
              <a:avLst/>
            </a:prstTxWarp>
          </a:bodyPr>
          <a:lstStyle/>
          <a:p>
            <a:pPr defTabSz="761970"/>
            <a:endParaRPr lang="en-GB" sz="2000" dirty="0">
              <a:solidFill>
                <a:srgbClr val="000000"/>
              </a:solidFill>
              <a:ea typeface="Geneva" charset="0"/>
            </a:endParaRPr>
          </a:p>
        </p:txBody>
      </p:sp>
      <p:sp>
        <p:nvSpPr>
          <p:cNvPr id="17" name="TextBox 16"/>
          <p:cNvSpPr txBox="1"/>
          <p:nvPr/>
        </p:nvSpPr>
        <p:spPr>
          <a:xfrm>
            <a:off x="5682193" y="3795045"/>
            <a:ext cx="540533" cy="400110"/>
          </a:xfrm>
          <a:prstGeom prst="rect">
            <a:avLst/>
          </a:prstGeom>
          <a:noFill/>
        </p:spPr>
        <p:txBody>
          <a:bodyPr wrap="none" rtlCol="0">
            <a:spAutoFit/>
          </a:bodyPr>
          <a:lstStyle/>
          <a:p>
            <a:r>
              <a:rPr lang="en-GB" sz="2000" b="1" dirty="0">
                <a:latin typeface="Calibri" panose="020F0502020204030204" pitchFamily="34" charset="0"/>
              </a:rPr>
              <a:t>SEL</a:t>
            </a:r>
          </a:p>
        </p:txBody>
      </p:sp>
      <p:sp>
        <p:nvSpPr>
          <p:cNvPr id="18" name="TextBox 17"/>
          <p:cNvSpPr txBox="1"/>
          <p:nvPr/>
        </p:nvSpPr>
        <p:spPr>
          <a:xfrm>
            <a:off x="6241338" y="2252430"/>
            <a:ext cx="2137188" cy="400110"/>
          </a:xfrm>
          <a:prstGeom prst="rect">
            <a:avLst/>
          </a:prstGeom>
          <a:noFill/>
        </p:spPr>
        <p:txBody>
          <a:bodyPr wrap="none" rtlCol="0">
            <a:spAutoFit/>
          </a:bodyPr>
          <a:lstStyle/>
          <a:p>
            <a:r>
              <a:rPr lang="en-GB" sz="2000" b="1" dirty="0">
                <a:latin typeface="Calibri" panose="020F0502020204030204" pitchFamily="34" charset="0"/>
              </a:rPr>
              <a:t>NEL &amp; ELC (ELHCP)</a:t>
            </a:r>
          </a:p>
        </p:txBody>
      </p:sp>
      <p:sp>
        <p:nvSpPr>
          <p:cNvPr id="19" name="TextBox 18"/>
          <p:cNvSpPr txBox="1"/>
          <p:nvPr/>
        </p:nvSpPr>
        <p:spPr>
          <a:xfrm>
            <a:off x="1187624" y="2052375"/>
            <a:ext cx="694421" cy="400110"/>
          </a:xfrm>
          <a:prstGeom prst="rect">
            <a:avLst/>
          </a:prstGeom>
          <a:noFill/>
        </p:spPr>
        <p:txBody>
          <a:bodyPr wrap="none" rtlCol="0">
            <a:spAutoFit/>
          </a:bodyPr>
          <a:lstStyle/>
          <a:p>
            <a:r>
              <a:rPr lang="en-GB" sz="2000" b="1" dirty="0">
                <a:latin typeface="Calibri" panose="020F0502020204030204" pitchFamily="34" charset="0"/>
              </a:rPr>
              <a:t>NWL</a:t>
            </a:r>
          </a:p>
        </p:txBody>
      </p:sp>
      <p:sp>
        <p:nvSpPr>
          <p:cNvPr id="3" name="TextBox 2"/>
          <p:cNvSpPr txBox="1"/>
          <p:nvPr/>
        </p:nvSpPr>
        <p:spPr>
          <a:xfrm>
            <a:off x="2675517" y="3676567"/>
            <a:ext cx="594883" cy="207749"/>
          </a:xfrm>
          <a:prstGeom prst="rect">
            <a:avLst/>
          </a:prstGeom>
          <a:solidFill>
            <a:srgbClr val="FFC000"/>
          </a:solidFill>
        </p:spPr>
        <p:txBody>
          <a:bodyPr wrap="square" rtlCol="0">
            <a:spAutoFit/>
          </a:bodyPr>
          <a:lstStyle/>
          <a:p>
            <a:r>
              <a:rPr lang="en-GB" sz="750" b="1" dirty="0" err="1">
                <a:solidFill>
                  <a:schemeClr val="bg2"/>
                </a:solidFill>
              </a:rPr>
              <a:t>Vocare</a:t>
            </a:r>
            <a:r>
              <a:rPr lang="en-GB" sz="667" b="1" dirty="0">
                <a:solidFill>
                  <a:schemeClr val="bg2"/>
                </a:solidFill>
              </a:rPr>
              <a:t> </a:t>
            </a:r>
          </a:p>
        </p:txBody>
      </p:sp>
      <p:sp>
        <p:nvSpPr>
          <p:cNvPr id="28" name="TextBox 27"/>
          <p:cNvSpPr txBox="1"/>
          <p:nvPr/>
        </p:nvSpPr>
        <p:spPr>
          <a:xfrm>
            <a:off x="3270400" y="3994290"/>
            <a:ext cx="541893" cy="220510"/>
          </a:xfrm>
          <a:prstGeom prst="rect">
            <a:avLst/>
          </a:prstGeom>
          <a:solidFill>
            <a:srgbClr val="FFC000"/>
          </a:solidFill>
        </p:spPr>
        <p:txBody>
          <a:bodyPr wrap="square" rtlCol="0">
            <a:spAutoFit/>
          </a:bodyPr>
          <a:lstStyle/>
          <a:p>
            <a:r>
              <a:rPr lang="en-GB" sz="750" b="1" dirty="0" err="1">
                <a:solidFill>
                  <a:schemeClr val="bg2"/>
                </a:solidFill>
              </a:rPr>
              <a:t>Vocare</a:t>
            </a:r>
            <a:r>
              <a:rPr lang="en-GB" sz="833" b="1" dirty="0">
                <a:solidFill>
                  <a:schemeClr val="bg2"/>
                </a:solidFill>
              </a:rPr>
              <a:t> </a:t>
            </a:r>
          </a:p>
        </p:txBody>
      </p:sp>
      <p:sp>
        <p:nvSpPr>
          <p:cNvPr id="30" name="TextBox 29"/>
          <p:cNvSpPr txBox="1"/>
          <p:nvPr/>
        </p:nvSpPr>
        <p:spPr>
          <a:xfrm>
            <a:off x="3812293" y="4390637"/>
            <a:ext cx="485639" cy="220510"/>
          </a:xfrm>
          <a:prstGeom prst="rect">
            <a:avLst/>
          </a:prstGeom>
          <a:solidFill>
            <a:srgbClr val="FFC000"/>
          </a:solidFill>
        </p:spPr>
        <p:txBody>
          <a:bodyPr wrap="square" rtlCol="0">
            <a:spAutoFit/>
          </a:bodyPr>
          <a:lstStyle/>
          <a:p>
            <a:r>
              <a:rPr lang="en-GB" sz="750" b="1" dirty="0" err="1">
                <a:solidFill>
                  <a:schemeClr val="bg2"/>
                </a:solidFill>
              </a:rPr>
              <a:t>Vocare</a:t>
            </a:r>
            <a:r>
              <a:rPr lang="en-GB" sz="833" b="1" dirty="0">
                <a:solidFill>
                  <a:schemeClr val="bg2"/>
                </a:solidFill>
              </a:rPr>
              <a:t> </a:t>
            </a:r>
          </a:p>
        </p:txBody>
      </p:sp>
      <p:sp>
        <p:nvSpPr>
          <p:cNvPr id="20" name="TextBox 19"/>
          <p:cNvSpPr txBox="1"/>
          <p:nvPr/>
        </p:nvSpPr>
        <p:spPr>
          <a:xfrm>
            <a:off x="3347864" y="899905"/>
            <a:ext cx="598241" cy="400110"/>
          </a:xfrm>
          <a:prstGeom prst="rect">
            <a:avLst/>
          </a:prstGeom>
          <a:noFill/>
        </p:spPr>
        <p:txBody>
          <a:bodyPr wrap="none" rtlCol="0">
            <a:spAutoFit/>
          </a:bodyPr>
          <a:lstStyle/>
          <a:p>
            <a:r>
              <a:rPr lang="en-GB" sz="2000" b="1" dirty="0" smtClean="0">
                <a:latin typeface="Calibri" panose="020F0502020204030204" pitchFamily="34" charset="0"/>
              </a:rPr>
              <a:t>NCL</a:t>
            </a:r>
            <a:endParaRPr lang="en-GB" sz="2000" b="1" dirty="0">
              <a:latin typeface="Calibri" panose="020F0502020204030204" pitchFamily="34" charset="0"/>
            </a:endParaRPr>
          </a:p>
        </p:txBody>
      </p:sp>
      <p:sp>
        <p:nvSpPr>
          <p:cNvPr id="21" name="TextBox 20"/>
          <p:cNvSpPr txBox="1"/>
          <p:nvPr/>
        </p:nvSpPr>
        <p:spPr>
          <a:xfrm>
            <a:off x="1886521" y="4234083"/>
            <a:ext cx="646074" cy="400110"/>
          </a:xfrm>
          <a:prstGeom prst="rect">
            <a:avLst/>
          </a:prstGeom>
          <a:noFill/>
        </p:spPr>
        <p:txBody>
          <a:bodyPr wrap="none" rtlCol="0">
            <a:spAutoFit/>
          </a:bodyPr>
          <a:lstStyle/>
          <a:p>
            <a:r>
              <a:rPr lang="en-GB" sz="2000" b="1" dirty="0" smtClean="0">
                <a:latin typeface="Calibri" panose="020F0502020204030204" pitchFamily="34" charset="0"/>
              </a:rPr>
              <a:t>SWL</a:t>
            </a:r>
            <a:endParaRPr lang="en-GB" sz="2000" b="1" dirty="0">
              <a:latin typeface="Calibri" panose="020F0502020204030204" pitchFamily="34" charset="0"/>
            </a:endParaRPr>
          </a:p>
        </p:txBody>
      </p:sp>
    </p:spTree>
    <p:extLst>
      <p:ext uri="{BB962C8B-B14F-4D97-AF65-F5344CB8AC3E}">
        <p14:creationId xmlns:p14="http://schemas.microsoft.com/office/powerpoint/2010/main" val="29069194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7877689" y="5505730"/>
            <a:ext cx="359833" cy="209271"/>
          </a:xfrm>
          <a:prstGeom prst="rect">
            <a:avLst/>
          </a:prstGeom>
        </p:spPr>
        <p:txBody>
          <a:bodyPr/>
          <a:lstStyle/>
          <a:p>
            <a:pPr eaLnBrk="0" fontAlgn="base" hangingPunct="0">
              <a:spcBef>
                <a:spcPct val="0"/>
              </a:spcBef>
              <a:spcAft>
                <a:spcPct val="0"/>
              </a:spcAft>
            </a:pPr>
            <a:fld id="{4ECB1451-22BC-8C4F-AC82-7E523BB871FA}" type="slidenum">
              <a:rPr lang="en-GB" smtClean="0">
                <a:solidFill>
                  <a:srgbClr val="FFFFFF"/>
                </a:solidFill>
                <a:ea typeface="ＭＳ Ｐゴシック" charset="0"/>
              </a:rPr>
              <a:pPr eaLnBrk="0" fontAlgn="base" hangingPunct="0">
                <a:spcBef>
                  <a:spcPct val="0"/>
                </a:spcBef>
                <a:spcAft>
                  <a:spcPct val="0"/>
                </a:spcAft>
              </a:pPr>
              <a:t>4</a:t>
            </a:fld>
            <a:endParaRPr lang="en-GB" dirty="0">
              <a:solidFill>
                <a:srgbClr val="FFFFFF"/>
              </a:solidFill>
              <a:ea typeface="ＭＳ Ｐゴシック" charset="0"/>
            </a:endParaRPr>
          </a:p>
        </p:txBody>
      </p:sp>
      <p:sp>
        <p:nvSpPr>
          <p:cNvPr id="16" name="TextBox 15"/>
          <p:cNvSpPr txBox="1"/>
          <p:nvPr/>
        </p:nvSpPr>
        <p:spPr>
          <a:xfrm>
            <a:off x="151886" y="901351"/>
            <a:ext cx="4267111" cy="4570482"/>
          </a:xfrm>
          <a:prstGeom prst="rect">
            <a:avLst/>
          </a:prstGeom>
          <a:noFill/>
          <a:ln>
            <a:noFill/>
          </a:ln>
        </p:spPr>
        <p:txBody>
          <a:bodyPr wrap="square" rtlCol="0">
            <a:spAutoFit/>
          </a:bodyPr>
          <a:lstStyle/>
          <a:p>
            <a:pPr marL="238115" indent="-238115">
              <a:spcAft>
                <a:spcPts val="333"/>
              </a:spcAft>
              <a:buFont typeface="Arial" pitchFamily="34" charset="0"/>
              <a:buChar char="•"/>
            </a:pPr>
            <a:r>
              <a:rPr lang="en-GB" sz="1200" dirty="0" smtClean="0">
                <a:solidFill>
                  <a:srgbClr val="003300"/>
                </a:solidFill>
                <a:latin typeface="Calibri" pitchFamily="34" charset="0"/>
              </a:rPr>
              <a:t>The </a:t>
            </a:r>
            <a:r>
              <a:rPr lang="en-GB" sz="1200" dirty="0">
                <a:solidFill>
                  <a:srgbClr val="003300"/>
                </a:solidFill>
                <a:latin typeface="Calibri" pitchFamily="34" charset="0"/>
              </a:rPr>
              <a:t>commissioning standards for </a:t>
            </a:r>
            <a:r>
              <a:rPr lang="en-GB" sz="1200" b="1" dirty="0">
                <a:solidFill>
                  <a:srgbClr val="0070C0"/>
                </a:solidFill>
                <a:latin typeface="Calibri" pitchFamily="34" charset="0"/>
              </a:rPr>
              <a:t>Integrated Urgent Care </a:t>
            </a:r>
            <a:r>
              <a:rPr lang="en-GB" sz="1200" dirty="0">
                <a:solidFill>
                  <a:srgbClr val="003300"/>
                </a:solidFill>
                <a:latin typeface="Calibri" pitchFamily="34" charset="0"/>
              </a:rPr>
              <a:t>were published in September 2015</a:t>
            </a:r>
          </a:p>
          <a:p>
            <a:pPr marL="238115" indent="-238115">
              <a:spcAft>
                <a:spcPts val="333"/>
              </a:spcAft>
              <a:buFont typeface="Arial" pitchFamily="34" charset="0"/>
              <a:buChar char="•"/>
            </a:pPr>
            <a:r>
              <a:rPr lang="en-GB" sz="1200" dirty="0">
                <a:solidFill>
                  <a:srgbClr val="003300"/>
                </a:solidFill>
                <a:latin typeface="Calibri" pitchFamily="34" charset="0"/>
              </a:rPr>
              <a:t>The standards outline intent that NHS 111 will be the primary route to urgent care services and will enable commissioners to deliver </a:t>
            </a:r>
            <a:r>
              <a:rPr lang="en-GB" sz="1200" b="1" dirty="0">
                <a:solidFill>
                  <a:srgbClr val="0070C0"/>
                </a:solidFill>
                <a:latin typeface="Calibri" pitchFamily="34" charset="0"/>
              </a:rPr>
              <a:t>functionally integrated 24/7 urgent care services </a:t>
            </a:r>
            <a:r>
              <a:rPr lang="en-GB" sz="1200" dirty="0">
                <a:solidFill>
                  <a:srgbClr val="003300"/>
                </a:solidFill>
                <a:latin typeface="Calibri" pitchFamily="34" charset="0"/>
              </a:rPr>
              <a:t>acting as the ‘front door’ of the NHS and providing the public with access to both treatment and clinical advice.  This will include NHS 111 providers and GP Out of Hours services, community services , ambulance services, emergency departments and social care.</a:t>
            </a:r>
          </a:p>
          <a:p>
            <a:pPr marL="238115" indent="-238115">
              <a:spcAft>
                <a:spcPts val="333"/>
              </a:spcAft>
              <a:buFont typeface="Arial" pitchFamily="34" charset="0"/>
              <a:buChar char="•"/>
            </a:pPr>
            <a:r>
              <a:rPr lang="en-GB" sz="1200" dirty="0">
                <a:solidFill>
                  <a:srgbClr val="003300"/>
                </a:solidFill>
                <a:latin typeface="Calibri" pitchFamily="34" charset="0"/>
              </a:rPr>
              <a:t>Commissioners across England </a:t>
            </a:r>
            <a:r>
              <a:rPr lang="en-GB" sz="1200" b="1" dirty="0">
                <a:solidFill>
                  <a:srgbClr val="003300"/>
                </a:solidFill>
                <a:latin typeface="Calibri" pitchFamily="34" charset="0"/>
              </a:rPr>
              <a:t>are </a:t>
            </a:r>
            <a:r>
              <a:rPr lang="en-GB" sz="1200" dirty="0">
                <a:solidFill>
                  <a:srgbClr val="003300"/>
                </a:solidFill>
                <a:latin typeface="Calibri" pitchFamily="34" charset="0"/>
              </a:rPr>
              <a:t>procuring new services based on an integrated model across 111 and OOHs; </a:t>
            </a:r>
            <a:r>
              <a:rPr lang="en-GB" sz="1200" b="1" dirty="0">
                <a:solidFill>
                  <a:srgbClr val="0070C0"/>
                </a:solidFill>
                <a:latin typeface="Calibri" pitchFamily="34" charset="0"/>
              </a:rPr>
              <a:t>either</a:t>
            </a:r>
            <a:r>
              <a:rPr lang="en-GB" sz="1200" dirty="0">
                <a:solidFill>
                  <a:srgbClr val="003300"/>
                </a:solidFill>
                <a:latin typeface="Calibri" pitchFamily="34" charset="0"/>
              </a:rPr>
              <a:t> functionally or fully integrated</a:t>
            </a:r>
          </a:p>
          <a:p>
            <a:pPr marL="238115" indent="-238115">
              <a:spcAft>
                <a:spcPts val="333"/>
              </a:spcAft>
              <a:buFont typeface="Arial" pitchFamily="34" charset="0"/>
              <a:buChar char="•"/>
            </a:pPr>
            <a:r>
              <a:rPr lang="en-GB" sz="1200" dirty="0">
                <a:solidFill>
                  <a:srgbClr val="003300"/>
                </a:solidFill>
                <a:latin typeface="Calibri" pitchFamily="34" charset="0"/>
              </a:rPr>
              <a:t>A single contract with a lead provider, signifying a Lead/ Subcontract arrangement</a:t>
            </a:r>
          </a:p>
          <a:p>
            <a:pPr marL="238115" indent="-238115">
              <a:spcAft>
                <a:spcPts val="333"/>
              </a:spcAft>
              <a:buFont typeface="Arial" pitchFamily="34" charset="0"/>
              <a:buChar char="•"/>
            </a:pPr>
            <a:r>
              <a:rPr lang="en-GB" sz="1200" dirty="0">
                <a:solidFill>
                  <a:srgbClr val="003300"/>
                </a:solidFill>
                <a:latin typeface="Calibri" pitchFamily="34" charset="0"/>
              </a:rPr>
              <a:t>Bidders may bid in a partnership or collaboration </a:t>
            </a:r>
          </a:p>
          <a:p>
            <a:pPr marL="238115" indent="-238115">
              <a:spcAft>
                <a:spcPts val="333"/>
              </a:spcAft>
              <a:buFont typeface="Arial" pitchFamily="34" charset="0"/>
              <a:buChar char="•"/>
            </a:pPr>
            <a:r>
              <a:rPr lang="en-GB" sz="1200" dirty="0">
                <a:solidFill>
                  <a:srgbClr val="003300"/>
                </a:solidFill>
                <a:latin typeface="Calibri" pitchFamily="34" charset="0"/>
              </a:rPr>
              <a:t>Anticipated contract values range from £8 to £12million per annum (111 and OOH or 111)</a:t>
            </a:r>
          </a:p>
          <a:p>
            <a:pPr marL="238115" indent="-238115">
              <a:buFont typeface="Arial" pitchFamily="34" charset="0"/>
              <a:buChar char="•"/>
            </a:pPr>
            <a:r>
              <a:rPr lang="en-GB" sz="1200" dirty="0">
                <a:solidFill>
                  <a:srgbClr val="003300"/>
                </a:solidFill>
                <a:latin typeface="Calibri" pitchFamily="34" charset="0"/>
              </a:rPr>
              <a:t>A multi-disciplinary clinical hub is a key feature of the new system, expectation that providers will collaborate to provide integrated services both in terms of technological interoperability and direct referral and bookings in and out of hours.</a:t>
            </a:r>
          </a:p>
        </p:txBody>
      </p:sp>
      <p:pic>
        <p:nvPicPr>
          <p:cNvPr id="102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4572000" y="701679"/>
            <a:ext cx="4334194"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151886" y="83961"/>
            <a:ext cx="7320813" cy="584775"/>
          </a:xfrm>
          <a:prstGeom prst="rect">
            <a:avLst/>
          </a:prstGeom>
          <a:noFill/>
          <a:ln>
            <a:noFill/>
          </a:ln>
        </p:spPr>
        <p:txBody>
          <a:bodyPr wrap="square" rtlCol="0">
            <a:spAutoFit/>
          </a:bodyPr>
          <a:lstStyle/>
          <a:p>
            <a:r>
              <a:rPr lang="en-GB" sz="3200" b="1" dirty="0" smtClean="0">
                <a:solidFill>
                  <a:srgbClr val="0070C0"/>
                </a:solidFill>
                <a:latin typeface="Calibri" pitchFamily="34" charset="0"/>
              </a:rPr>
              <a:t>Functionally Integrated Urgent Care</a:t>
            </a:r>
            <a:endParaRPr lang="en-GB" sz="3200" b="1" dirty="0">
              <a:solidFill>
                <a:srgbClr val="0072C6"/>
              </a:solidFill>
              <a:latin typeface="Calibri" pitchFamily="34" charset="0"/>
            </a:endParaRPr>
          </a:p>
        </p:txBody>
      </p:sp>
    </p:spTree>
    <p:extLst>
      <p:ext uri="{BB962C8B-B14F-4D97-AF65-F5344CB8AC3E}">
        <p14:creationId xmlns:p14="http://schemas.microsoft.com/office/powerpoint/2010/main" val="73887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420337" y="3395993"/>
            <a:ext cx="7200800" cy="1966398"/>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17" name="Rectangle 16"/>
          <p:cNvSpPr/>
          <p:nvPr/>
        </p:nvSpPr>
        <p:spPr>
          <a:xfrm>
            <a:off x="395536" y="2261075"/>
            <a:ext cx="5700633" cy="1056060"/>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6" name="Rectangle 5"/>
          <p:cNvSpPr/>
          <p:nvPr/>
        </p:nvSpPr>
        <p:spPr>
          <a:xfrm>
            <a:off x="395536" y="884901"/>
            <a:ext cx="3900433" cy="1304070"/>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pic>
        <p:nvPicPr>
          <p:cNvPr id="2050" name="Picture 1" descr="image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676" y="4058434"/>
            <a:ext cx="641517" cy="641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485807" y="2274526"/>
            <a:ext cx="4253882" cy="1015663"/>
          </a:xfrm>
          <a:prstGeom prst="rect">
            <a:avLst/>
          </a:prstGeom>
        </p:spPr>
        <p:txBody>
          <a:bodyPr wrap="square">
            <a:spAutoFit/>
          </a:bodyPr>
          <a:lstStyle/>
          <a:p>
            <a:r>
              <a:rPr lang="en-GB" sz="1000" b="1" dirty="0">
                <a:solidFill>
                  <a:srgbClr val="0070C0"/>
                </a:solidFill>
                <a:latin typeface="Calibri" pitchFamily="34" charset="0"/>
                <a:cs typeface="Calibri" pitchFamily="34" charset="0"/>
              </a:rPr>
              <a:t>Introduction of Specialised Pathways for:</a:t>
            </a:r>
          </a:p>
          <a:p>
            <a:pPr marL="142869" indent="-142869">
              <a:buFont typeface="Arial" pitchFamily="34" charset="0"/>
              <a:buChar char="•"/>
            </a:pPr>
            <a:r>
              <a:rPr lang="en-GB" sz="1000" dirty="0">
                <a:solidFill>
                  <a:srgbClr val="0070C0"/>
                </a:solidFill>
                <a:latin typeface="Calibri" pitchFamily="34" charset="0"/>
                <a:cs typeface="Calibri" pitchFamily="34" charset="0"/>
              </a:rPr>
              <a:t>Over 85s</a:t>
            </a:r>
          </a:p>
          <a:p>
            <a:pPr marL="142869" indent="-142869">
              <a:buFont typeface="Arial" pitchFamily="34" charset="0"/>
              <a:buChar char="•"/>
            </a:pPr>
            <a:r>
              <a:rPr lang="en-GB" sz="1000" dirty="0">
                <a:solidFill>
                  <a:srgbClr val="0070C0"/>
                </a:solidFill>
                <a:latin typeface="Calibri" pitchFamily="34" charset="0"/>
                <a:cs typeface="Calibri" pitchFamily="34" charset="0"/>
              </a:rPr>
              <a:t>Under 5s</a:t>
            </a:r>
          </a:p>
          <a:p>
            <a:pPr marL="142869" indent="-142869">
              <a:buFont typeface="Arial" pitchFamily="34" charset="0"/>
              <a:buChar char="•"/>
            </a:pPr>
            <a:r>
              <a:rPr lang="en-GB" sz="1000" dirty="0">
                <a:solidFill>
                  <a:srgbClr val="0070C0"/>
                </a:solidFill>
                <a:latin typeface="Calibri" pitchFamily="34" charset="0"/>
                <a:cs typeface="Calibri" pitchFamily="34" charset="0"/>
              </a:rPr>
              <a:t>MS Patients</a:t>
            </a:r>
          </a:p>
          <a:p>
            <a:pPr marL="142869" indent="-142869">
              <a:buFont typeface="Arial" pitchFamily="34" charset="0"/>
              <a:buChar char="•"/>
            </a:pPr>
            <a:r>
              <a:rPr lang="en-GB" sz="1000" dirty="0">
                <a:solidFill>
                  <a:srgbClr val="0070C0"/>
                </a:solidFill>
                <a:latin typeface="Calibri" pitchFamily="34" charset="0"/>
                <a:cs typeface="Calibri" pitchFamily="34" charset="0"/>
              </a:rPr>
              <a:t>Housebound Patients for fast access to GP Home visits – in and out of Hours</a:t>
            </a:r>
          </a:p>
          <a:p>
            <a:pPr marL="142869" indent="-142869">
              <a:buFont typeface="Arial" pitchFamily="34" charset="0"/>
              <a:buChar char="•"/>
            </a:pPr>
            <a:r>
              <a:rPr lang="en-GB" sz="1000" dirty="0">
                <a:solidFill>
                  <a:srgbClr val="0070C0"/>
                </a:solidFill>
                <a:latin typeface="Calibri" pitchFamily="34" charset="0"/>
                <a:cs typeface="Calibri" pitchFamily="34" charset="0"/>
              </a:rPr>
              <a:t>Care Homes and Ambulance Crews (HCPs)</a:t>
            </a:r>
          </a:p>
        </p:txBody>
      </p:sp>
      <p:grpSp>
        <p:nvGrpSpPr>
          <p:cNvPr id="7" name="Group 6"/>
          <p:cNvGrpSpPr/>
          <p:nvPr/>
        </p:nvGrpSpPr>
        <p:grpSpPr>
          <a:xfrm>
            <a:off x="620021" y="1120948"/>
            <a:ext cx="648828" cy="2024474"/>
            <a:chOff x="657239" y="1720545"/>
            <a:chExt cx="778593" cy="2318111"/>
          </a:xfrm>
        </p:grpSpPr>
        <p:pic>
          <p:nvPicPr>
            <p:cNvPr id="43" name="Picture 1" descr="image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7239" y="3260063"/>
              <a:ext cx="778593" cy="778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12" y="1720545"/>
              <a:ext cx="76982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4" name="Rectangle 13"/>
          <p:cNvSpPr/>
          <p:nvPr/>
        </p:nvSpPr>
        <p:spPr>
          <a:xfrm>
            <a:off x="1475656" y="880922"/>
            <a:ext cx="2993741" cy="1323439"/>
          </a:xfrm>
          <a:prstGeom prst="rect">
            <a:avLst/>
          </a:prstGeom>
        </p:spPr>
        <p:txBody>
          <a:bodyPr wrap="square">
            <a:spAutoFit/>
          </a:bodyPr>
          <a:lstStyle/>
          <a:p>
            <a:pPr lvl="0"/>
            <a:r>
              <a:rPr lang="en-GB" sz="1000" b="1" dirty="0">
                <a:solidFill>
                  <a:srgbClr val="0070C0"/>
                </a:solidFill>
                <a:latin typeface="Calibri" pitchFamily="34" charset="0"/>
                <a:cs typeface="Calibri" pitchFamily="34" charset="0"/>
              </a:rPr>
              <a:t>New Clinical Hub Workforce:</a:t>
            </a:r>
          </a:p>
          <a:p>
            <a:pPr marL="142869" indent="-142869">
              <a:buFont typeface="Arial" pitchFamily="34" charset="0"/>
              <a:buChar char="•"/>
            </a:pPr>
            <a:r>
              <a:rPr lang="en-GB" sz="1000" dirty="0">
                <a:solidFill>
                  <a:srgbClr val="0070C0"/>
                </a:solidFill>
                <a:latin typeface="Calibri" pitchFamily="34" charset="0"/>
                <a:cs typeface="Calibri" pitchFamily="34" charset="0"/>
              </a:rPr>
              <a:t>Specialist Non-Pathway Nurse</a:t>
            </a:r>
          </a:p>
          <a:p>
            <a:pPr marL="142869" indent="-142869">
              <a:buFont typeface="Arial" pitchFamily="34" charset="0"/>
              <a:buChar char="•"/>
            </a:pPr>
            <a:r>
              <a:rPr lang="en-GB" sz="1000" dirty="0">
                <a:solidFill>
                  <a:srgbClr val="0070C0"/>
                </a:solidFill>
                <a:latin typeface="Calibri" pitchFamily="34" charset="0"/>
                <a:cs typeface="Calibri" pitchFamily="34" charset="0"/>
              </a:rPr>
              <a:t>GPs</a:t>
            </a:r>
          </a:p>
          <a:p>
            <a:pPr marL="142869" indent="-142869">
              <a:buFont typeface="Arial" pitchFamily="34" charset="0"/>
              <a:buChar char="•"/>
            </a:pPr>
            <a:r>
              <a:rPr lang="en-GB" sz="1000" dirty="0">
                <a:solidFill>
                  <a:srgbClr val="0070C0"/>
                </a:solidFill>
                <a:latin typeface="Calibri" pitchFamily="34" charset="0"/>
                <a:cs typeface="Calibri" pitchFamily="34" charset="0"/>
              </a:rPr>
              <a:t>Link to London Dental Hub</a:t>
            </a:r>
          </a:p>
          <a:p>
            <a:pPr marL="142869" indent="-142869">
              <a:buFont typeface="Arial" pitchFamily="34" charset="0"/>
              <a:buChar char="•"/>
            </a:pPr>
            <a:r>
              <a:rPr lang="en-GB" sz="1000" dirty="0">
                <a:solidFill>
                  <a:srgbClr val="0070C0"/>
                </a:solidFill>
                <a:latin typeface="Calibri" pitchFamily="34" charset="0"/>
                <a:cs typeface="Calibri" pitchFamily="34" charset="0"/>
              </a:rPr>
              <a:t>Pharmacist</a:t>
            </a:r>
          </a:p>
          <a:p>
            <a:pPr marL="142869" indent="-142869">
              <a:buFont typeface="Arial" pitchFamily="34" charset="0"/>
              <a:buChar char="•"/>
            </a:pPr>
            <a:r>
              <a:rPr lang="en-GB" sz="1000" dirty="0">
                <a:solidFill>
                  <a:srgbClr val="0070C0"/>
                </a:solidFill>
                <a:latin typeface="Calibri" pitchFamily="34" charset="0"/>
                <a:cs typeface="Calibri" pitchFamily="34" charset="0"/>
              </a:rPr>
              <a:t>Care Navigators</a:t>
            </a:r>
          </a:p>
          <a:p>
            <a:pPr marL="142869" indent="-142869">
              <a:buFont typeface="Arial" pitchFamily="34" charset="0"/>
              <a:buChar char="•"/>
            </a:pPr>
            <a:r>
              <a:rPr lang="en-GB" sz="1000" dirty="0">
                <a:solidFill>
                  <a:srgbClr val="0070C0"/>
                </a:solidFill>
                <a:latin typeface="Calibri" pitchFamily="34" charset="0"/>
                <a:cs typeface="Calibri" pitchFamily="34" charset="0"/>
              </a:rPr>
              <a:t>Link to Mental Health Professionals</a:t>
            </a:r>
          </a:p>
          <a:p>
            <a:pPr marL="142869" indent="-142869">
              <a:buFont typeface="Arial" pitchFamily="34" charset="0"/>
              <a:buChar char="•"/>
            </a:pPr>
            <a:r>
              <a:rPr lang="en-GB" sz="1000" dirty="0">
                <a:solidFill>
                  <a:srgbClr val="0070C0"/>
                </a:solidFill>
                <a:latin typeface="Calibri" pitchFamily="34" charset="0"/>
                <a:cs typeface="Calibri" pitchFamily="34" charset="0"/>
              </a:rPr>
              <a:t>Link to specialist MS Nurses</a:t>
            </a:r>
          </a:p>
        </p:txBody>
      </p:sp>
      <p:sp>
        <p:nvSpPr>
          <p:cNvPr id="15" name="Rectangle 14"/>
          <p:cNvSpPr/>
          <p:nvPr/>
        </p:nvSpPr>
        <p:spPr>
          <a:xfrm>
            <a:off x="1517852" y="3438788"/>
            <a:ext cx="5898167" cy="1938992"/>
          </a:xfrm>
          <a:prstGeom prst="rect">
            <a:avLst/>
          </a:prstGeom>
          <a:ln>
            <a:noFill/>
          </a:ln>
        </p:spPr>
        <p:txBody>
          <a:bodyPr wrap="square">
            <a:spAutoFit/>
          </a:bodyPr>
          <a:lstStyle/>
          <a:p>
            <a:pPr lvl="0"/>
            <a:r>
              <a:rPr lang="en-GB" sz="1000" b="1" dirty="0">
                <a:solidFill>
                  <a:srgbClr val="0070C0"/>
                </a:solidFill>
                <a:latin typeface="Calibri" pitchFamily="34" charset="0"/>
                <a:cs typeface="Calibri" pitchFamily="34" charset="0"/>
              </a:rPr>
              <a:t>Functionality:</a:t>
            </a:r>
          </a:p>
          <a:p>
            <a:pPr marL="142869" indent="-142869">
              <a:buFont typeface="Arial" pitchFamily="34" charset="0"/>
              <a:buChar char="•"/>
            </a:pPr>
            <a:r>
              <a:rPr lang="en-GB" sz="1000" dirty="0">
                <a:solidFill>
                  <a:srgbClr val="0070C0"/>
                </a:solidFill>
                <a:latin typeface="Calibri" pitchFamily="34" charset="0"/>
                <a:cs typeface="Calibri" pitchFamily="34" charset="0"/>
              </a:rPr>
              <a:t>In hour GP Appointment Booking</a:t>
            </a:r>
          </a:p>
          <a:p>
            <a:pPr marL="142869" indent="-142869">
              <a:buFont typeface="Arial" pitchFamily="34" charset="0"/>
              <a:buChar char="•"/>
            </a:pPr>
            <a:r>
              <a:rPr lang="en-GB" sz="1000" dirty="0">
                <a:solidFill>
                  <a:srgbClr val="0070C0"/>
                </a:solidFill>
                <a:latin typeface="Calibri" pitchFamily="34" charset="0"/>
                <a:cs typeface="Calibri" pitchFamily="34" charset="0"/>
              </a:rPr>
              <a:t>Complex / End of Life Care Plan Callers Direct to Clinician</a:t>
            </a:r>
          </a:p>
          <a:p>
            <a:pPr marL="142869" indent="-142869">
              <a:buFont typeface="Arial" pitchFamily="34" charset="0"/>
              <a:buChar char="•"/>
            </a:pPr>
            <a:r>
              <a:rPr lang="en-GB" sz="1000" dirty="0">
                <a:solidFill>
                  <a:srgbClr val="0070C0"/>
                </a:solidFill>
                <a:latin typeface="Calibri" pitchFamily="34" charset="0"/>
                <a:cs typeface="Calibri" pitchFamily="34" charset="0"/>
              </a:rPr>
              <a:t>Callers with worsening conditions</a:t>
            </a:r>
          </a:p>
          <a:p>
            <a:pPr marL="142869" indent="-142869">
              <a:buFont typeface="Arial" pitchFamily="34" charset="0"/>
              <a:buChar char="•"/>
            </a:pPr>
            <a:r>
              <a:rPr lang="en-GB" sz="1000" dirty="0">
                <a:solidFill>
                  <a:srgbClr val="0070C0"/>
                </a:solidFill>
                <a:latin typeface="Calibri" pitchFamily="34" charset="0"/>
                <a:cs typeface="Calibri" pitchFamily="34" charset="0"/>
              </a:rPr>
              <a:t>Ambulance Crews and Care Homes</a:t>
            </a:r>
          </a:p>
          <a:p>
            <a:pPr marL="142869" indent="-142869">
              <a:buFont typeface="Arial" pitchFamily="34" charset="0"/>
              <a:buChar char="•"/>
            </a:pPr>
            <a:r>
              <a:rPr lang="en-GB" sz="1000" dirty="0">
                <a:solidFill>
                  <a:srgbClr val="0070C0"/>
                </a:solidFill>
                <a:latin typeface="Calibri" pitchFamily="34" charset="0"/>
                <a:cs typeface="Calibri" pitchFamily="34" charset="0"/>
              </a:rPr>
              <a:t>Ambulance dispatch process</a:t>
            </a:r>
          </a:p>
          <a:p>
            <a:pPr marL="142869" indent="-142869">
              <a:buFont typeface="Arial" pitchFamily="34" charset="0"/>
              <a:buChar char="•"/>
            </a:pPr>
            <a:r>
              <a:rPr lang="en-GB" sz="1000" dirty="0">
                <a:solidFill>
                  <a:srgbClr val="0070C0"/>
                </a:solidFill>
                <a:latin typeface="Calibri" pitchFamily="34" charset="0"/>
                <a:cs typeface="Calibri" pitchFamily="34" charset="0"/>
              </a:rPr>
              <a:t>Dos Functionality to send electronic referrals through none pathways workflow</a:t>
            </a:r>
          </a:p>
          <a:p>
            <a:pPr marL="142869" indent="-142869">
              <a:buFont typeface="Arial" pitchFamily="34" charset="0"/>
              <a:buChar char="•"/>
            </a:pPr>
            <a:r>
              <a:rPr lang="en-GB" sz="1000" dirty="0">
                <a:solidFill>
                  <a:srgbClr val="0070C0"/>
                </a:solidFill>
                <a:latin typeface="Calibri" pitchFamily="34" charset="0"/>
                <a:cs typeface="Calibri" pitchFamily="34" charset="0"/>
              </a:rPr>
              <a:t>Ability to flex workforce in real-time</a:t>
            </a:r>
          </a:p>
          <a:p>
            <a:pPr marL="142869" indent="-142869">
              <a:buFont typeface="Arial" pitchFamily="34" charset="0"/>
              <a:buChar char="•"/>
            </a:pPr>
            <a:r>
              <a:rPr lang="en-GB" sz="1000" dirty="0">
                <a:solidFill>
                  <a:srgbClr val="0070C0"/>
                </a:solidFill>
                <a:latin typeface="Calibri" pitchFamily="34" charset="0"/>
                <a:cs typeface="Calibri" pitchFamily="34" charset="0"/>
              </a:rPr>
              <a:t>Direct booking into hubs/Primary Care Centres</a:t>
            </a:r>
          </a:p>
          <a:p>
            <a:pPr marL="142869" indent="-142869">
              <a:buFont typeface="Arial" pitchFamily="34" charset="0"/>
              <a:buChar char="•"/>
            </a:pPr>
            <a:r>
              <a:rPr lang="en-GB" sz="1000" dirty="0">
                <a:solidFill>
                  <a:srgbClr val="0070C0"/>
                </a:solidFill>
                <a:latin typeface="Calibri" pitchFamily="34" charset="0"/>
                <a:cs typeface="Calibri" pitchFamily="34" charset="0"/>
              </a:rPr>
              <a:t>Care Plans follow the patient including to Ambulance Crews if IUC Dispatches</a:t>
            </a:r>
          </a:p>
          <a:p>
            <a:pPr marL="142869" indent="-142869">
              <a:buFont typeface="Arial" pitchFamily="34" charset="0"/>
              <a:buChar char="•"/>
            </a:pPr>
            <a:r>
              <a:rPr lang="en-GB" sz="1000" dirty="0">
                <a:solidFill>
                  <a:srgbClr val="0070C0"/>
                </a:solidFill>
                <a:latin typeface="Calibri" pitchFamily="34" charset="0"/>
                <a:cs typeface="Calibri" pitchFamily="34" charset="0"/>
              </a:rPr>
              <a:t>Pan London agreed work flows</a:t>
            </a:r>
          </a:p>
          <a:p>
            <a:pPr marL="142869" indent="-142869">
              <a:buFont typeface="Arial" pitchFamily="34" charset="0"/>
              <a:buChar char="•"/>
            </a:pPr>
            <a:r>
              <a:rPr lang="en-GB" sz="1000" dirty="0">
                <a:solidFill>
                  <a:srgbClr val="0070C0"/>
                </a:solidFill>
                <a:latin typeface="Calibri" pitchFamily="34" charset="0"/>
                <a:cs typeface="Calibri" pitchFamily="34" charset="0"/>
              </a:rPr>
              <a:t>One Clinical Queue</a:t>
            </a:r>
          </a:p>
        </p:txBody>
      </p:sp>
      <p:sp>
        <p:nvSpPr>
          <p:cNvPr id="8" name="Curved Down Arrow 7"/>
          <p:cNvSpPr/>
          <p:nvPr/>
        </p:nvSpPr>
        <p:spPr>
          <a:xfrm rot="2686454">
            <a:off x="4301610" y="1289826"/>
            <a:ext cx="1560173" cy="499041"/>
          </a:xfrm>
          <a:prstGeom prst="curvedDownArrow">
            <a:avLst>
              <a:gd name="adj1" fmla="val 53598"/>
              <a:gd name="adj2" fmla="val 97730"/>
              <a:gd name="adj3" fmla="val 41584"/>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tx1"/>
              </a:solidFill>
            </a:endParaRPr>
          </a:p>
        </p:txBody>
      </p:sp>
      <p:sp>
        <p:nvSpPr>
          <p:cNvPr id="21" name="Curved Down Arrow 20"/>
          <p:cNvSpPr/>
          <p:nvPr/>
        </p:nvSpPr>
        <p:spPr>
          <a:xfrm rot="2686454">
            <a:off x="6197449" y="2568584"/>
            <a:ext cx="1240271" cy="499041"/>
          </a:xfrm>
          <a:prstGeom prst="curvedDownArrow">
            <a:avLst>
              <a:gd name="adj1" fmla="val 53598"/>
              <a:gd name="adj2" fmla="val 97730"/>
              <a:gd name="adj3" fmla="val 41584"/>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tx1"/>
              </a:solidFill>
            </a:endParaRPr>
          </a:p>
        </p:txBody>
      </p:sp>
      <p:sp>
        <p:nvSpPr>
          <p:cNvPr id="19" name="TextBox 18"/>
          <p:cNvSpPr txBox="1"/>
          <p:nvPr/>
        </p:nvSpPr>
        <p:spPr>
          <a:xfrm>
            <a:off x="71556" y="43786"/>
            <a:ext cx="7320813" cy="584775"/>
          </a:xfrm>
          <a:prstGeom prst="rect">
            <a:avLst/>
          </a:prstGeom>
          <a:noFill/>
          <a:ln>
            <a:noFill/>
          </a:ln>
        </p:spPr>
        <p:txBody>
          <a:bodyPr wrap="square" rtlCol="0">
            <a:spAutoFit/>
          </a:bodyPr>
          <a:lstStyle/>
          <a:p>
            <a:r>
              <a:rPr lang="en-GB" sz="3200" b="1" dirty="0">
                <a:solidFill>
                  <a:schemeClr val="accent1"/>
                </a:solidFill>
                <a:latin typeface="Calibri" pitchFamily="34" charset="0"/>
                <a:cs typeface="Calibri" pitchFamily="34" charset="0"/>
              </a:rPr>
              <a:t>Delivery of Integrated Urgent Care (IUC</a:t>
            </a:r>
            <a:r>
              <a:rPr lang="en-GB" sz="3200" b="1" dirty="0" smtClean="0">
                <a:solidFill>
                  <a:schemeClr val="accent1"/>
                </a:solidFill>
                <a:latin typeface="Calibri" pitchFamily="34" charset="0"/>
                <a:cs typeface="Calibri" pitchFamily="34" charset="0"/>
              </a:rPr>
              <a:t>)</a:t>
            </a:r>
            <a:endParaRPr lang="en-GB" sz="3200" b="1" dirty="0">
              <a:solidFill>
                <a:schemeClr val="accent1"/>
              </a:solidFill>
              <a:latin typeface="Calibri" pitchFamily="34" charset="0"/>
              <a:cs typeface="Calibri" pitchFamily="34" charset="0"/>
            </a:endParaRPr>
          </a:p>
        </p:txBody>
      </p:sp>
    </p:spTree>
    <p:extLst>
      <p:ext uri="{BB962C8B-B14F-4D97-AF65-F5344CB8AC3E}">
        <p14:creationId xmlns:p14="http://schemas.microsoft.com/office/powerpoint/2010/main" val="35925137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 name="Rectangle 40"/>
          <p:cNvSpPr/>
          <p:nvPr/>
        </p:nvSpPr>
        <p:spPr>
          <a:xfrm>
            <a:off x="181938" y="693341"/>
            <a:ext cx="8698582" cy="584775"/>
          </a:xfrm>
          <a:prstGeom prst="rect">
            <a:avLst/>
          </a:prstGeom>
        </p:spPr>
        <p:txBody>
          <a:bodyPr wrap="square">
            <a:spAutoFit/>
          </a:bodyPr>
          <a:lstStyle/>
          <a:p>
            <a:pPr marL="0" lvl="5" indent="-373048"/>
            <a:r>
              <a:rPr lang="en-GB" sz="1600" dirty="0">
                <a:solidFill>
                  <a:srgbClr val="0072C6"/>
                </a:solidFill>
                <a:latin typeface="Calibri" pitchFamily="34" charset="0"/>
                <a:cs typeface="Calibri" pitchFamily="34" charset="0"/>
              </a:rPr>
              <a:t>Currently 45.29% of </a:t>
            </a:r>
            <a:r>
              <a:rPr lang="en-GB" sz="1600" b="1" dirty="0">
                <a:solidFill>
                  <a:srgbClr val="0072C6"/>
                </a:solidFill>
                <a:latin typeface="Calibri" pitchFamily="34" charset="0"/>
                <a:cs typeface="Calibri" pitchFamily="34" charset="0"/>
              </a:rPr>
              <a:t>NHS 111 calls are </a:t>
            </a:r>
            <a:r>
              <a:rPr lang="en-GB" sz="1600" dirty="0">
                <a:solidFill>
                  <a:srgbClr val="0072C6"/>
                </a:solidFill>
                <a:latin typeface="Calibri" pitchFamily="34" charset="0"/>
                <a:cs typeface="Calibri" pitchFamily="34" charset="0"/>
              </a:rPr>
              <a:t>transferred to a </a:t>
            </a:r>
            <a:r>
              <a:rPr lang="en-GB" sz="1600" b="1" dirty="0">
                <a:solidFill>
                  <a:srgbClr val="0072C6"/>
                </a:solidFill>
                <a:latin typeface="Calibri" pitchFamily="34" charset="0"/>
                <a:cs typeface="Calibri" pitchFamily="34" charset="0"/>
              </a:rPr>
              <a:t>clinical advisor </a:t>
            </a:r>
            <a:r>
              <a:rPr lang="en-GB" sz="1600" dirty="0">
                <a:solidFill>
                  <a:srgbClr val="0072C6"/>
                </a:solidFill>
                <a:latin typeface="Calibri" pitchFamily="34" charset="0"/>
                <a:cs typeface="Calibri" pitchFamily="34" charset="0"/>
              </a:rPr>
              <a:t>for </a:t>
            </a:r>
            <a:r>
              <a:rPr lang="en-GB" sz="1600" dirty="0" smtClean="0">
                <a:solidFill>
                  <a:srgbClr val="0072C6"/>
                </a:solidFill>
                <a:latin typeface="Calibri" pitchFamily="34" charset="0"/>
                <a:cs typeface="Calibri" pitchFamily="34" charset="0"/>
              </a:rPr>
              <a:t>enhanced assessment </a:t>
            </a:r>
            <a:r>
              <a:rPr lang="en-GB" sz="1600" dirty="0">
                <a:solidFill>
                  <a:srgbClr val="0072C6"/>
                </a:solidFill>
                <a:latin typeface="Calibri" pitchFamily="34" charset="0"/>
                <a:cs typeface="Calibri" pitchFamily="34" charset="0"/>
              </a:rPr>
              <a:t>(on track for the target of </a:t>
            </a:r>
            <a:r>
              <a:rPr lang="en-GB" sz="1600" b="1" dirty="0">
                <a:solidFill>
                  <a:srgbClr val="0072C6"/>
                </a:solidFill>
                <a:latin typeface="Calibri" pitchFamily="34" charset="0"/>
                <a:cs typeface="Calibri" pitchFamily="34" charset="0"/>
              </a:rPr>
              <a:t>51% by 31st March 2018</a:t>
            </a:r>
            <a:r>
              <a:rPr lang="en-GB" sz="1600" dirty="0">
                <a:solidFill>
                  <a:srgbClr val="0072C6"/>
                </a:solidFill>
                <a:latin typeface="Calibri" pitchFamily="34" charset="0"/>
                <a:cs typeface="Calibri" pitchFamily="34" charset="0"/>
              </a:rPr>
              <a:t>)</a:t>
            </a:r>
          </a:p>
        </p:txBody>
      </p:sp>
      <p:pic>
        <p:nvPicPr>
          <p:cNvPr id="42" name="Picture 1" descr="image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0344" y="67403"/>
            <a:ext cx="580176" cy="580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4" name="Content Placeholder 7"/>
          <p:cNvGraphicFramePr>
            <a:graphicFrameLocks noGrp="1"/>
          </p:cNvGraphicFramePr>
          <p:nvPr>
            <p:ph idx="4294967295"/>
            <p:extLst>
              <p:ext uri="{D42A27DB-BD31-4B8C-83A1-F6EECF244321}">
                <p14:modId xmlns:p14="http://schemas.microsoft.com/office/powerpoint/2010/main" val="3455514719"/>
              </p:ext>
            </p:extLst>
          </p:nvPr>
        </p:nvGraphicFramePr>
        <p:xfrm>
          <a:off x="251520" y="1280857"/>
          <a:ext cx="8629000" cy="2835921"/>
        </p:xfrm>
        <a:graphic>
          <a:graphicData uri="http://schemas.openxmlformats.org/drawingml/2006/table">
            <a:tbl>
              <a:tblPr/>
              <a:tblGrid>
                <a:gridCol w="662495"/>
                <a:gridCol w="662495"/>
                <a:gridCol w="662495"/>
                <a:gridCol w="662495"/>
                <a:gridCol w="662495"/>
                <a:gridCol w="662495"/>
                <a:gridCol w="662495"/>
                <a:gridCol w="662495"/>
                <a:gridCol w="662495"/>
                <a:gridCol w="662495"/>
                <a:gridCol w="525265"/>
                <a:gridCol w="1478785"/>
              </a:tblGrid>
              <a:tr h="340285">
                <a:tc rowSpan="2">
                  <a:txBody>
                    <a:bodyPr/>
                    <a:lstStyle/>
                    <a:p>
                      <a:pPr algn="ctr" rtl="0" fontAlgn="ctr"/>
                      <a:r>
                        <a:rPr lang="en-GB" sz="700" b="1" i="0" u="none" strike="noStrike" dirty="0">
                          <a:solidFill>
                            <a:srgbClr val="FFFFFF"/>
                          </a:solidFill>
                          <a:effectLst/>
                          <a:latin typeface="+mn-lt"/>
                        </a:rPr>
                        <a:t>STP </a:t>
                      </a:r>
                      <a:br>
                        <a:rPr lang="en-GB" sz="700" b="1" i="0" u="none" strike="noStrike" dirty="0">
                          <a:solidFill>
                            <a:srgbClr val="FFFFFF"/>
                          </a:solidFill>
                          <a:effectLst/>
                          <a:latin typeface="+mn-lt"/>
                        </a:rPr>
                      </a:br>
                      <a:r>
                        <a:rPr lang="en-GB" sz="700" b="1" i="0" u="none" strike="noStrike" dirty="0">
                          <a:solidFill>
                            <a:srgbClr val="FFFFFF"/>
                          </a:solidFill>
                          <a:effectLst/>
                          <a:latin typeface="+mn-lt"/>
                        </a:rPr>
                        <a:t>Area</a:t>
                      </a: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2C6"/>
                    </a:solidFill>
                  </a:tcPr>
                </a:tc>
                <a:tc rowSpan="2">
                  <a:txBody>
                    <a:bodyPr/>
                    <a:lstStyle/>
                    <a:p>
                      <a:pPr algn="ctr" rtl="0" fontAlgn="ctr"/>
                      <a:r>
                        <a:rPr lang="en-GB" sz="700" b="1" i="0" u="none" strike="noStrike" dirty="0" smtClean="0">
                          <a:solidFill>
                            <a:srgbClr val="FFFFFF"/>
                          </a:solidFill>
                          <a:effectLst/>
                          <a:latin typeface="+mn-lt"/>
                        </a:rPr>
                        <a:t>**111</a:t>
                      </a:r>
                      <a:r>
                        <a:rPr lang="en-GB" sz="700" b="1" i="0" u="none" strike="noStrike" dirty="0">
                          <a:solidFill>
                            <a:srgbClr val="FFFFFF"/>
                          </a:solidFill>
                          <a:effectLst/>
                          <a:latin typeface="+mn-lt"/>
                        </a:rPr>
                        <a:t/>
                      </a:r>
                      <a:br>
                        <a:rPr lang="en-GB" sz="700" b="1" i="0" u="none" strike="noStrike" dirty="0">
                          <a:solidFill>
                            <a:srgbClr val="FFFFFF"/>
                          </a:solidFill>
                          <a:effectLst/>
                          <a:latin typeface="+mn-lt"/>
                        </a:rPr>
                      </a:br>
                      <a:r>
                        <a:rPr lang="en-GB" sz="700" b="1" i="0" u="none" strike="noStrike" dirty="0">
                          <a:solidFill>
                            <a:srgbClr val="FFFFFF"/>
                          </a:solidFill>
                          <a:effectLst/>
                          <a:latin typeface="+mn-lt"/>
                        </a:rPr>
                        <a:t>Provider</a:t>
                      </a:r>
                    </a:p>
                  </a:txBody>
                  <a:tcPr marL="4920" marR="4920" marT="4920"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2C6"/>
                    </a:solidFill>
                  </a:tcPr>
                </a:tc>
                <a:tc rowSpan="2">
                  <a:txBody>
                    <a:bodyPr/>
                    <a:lstStyle/>
                    <a:p>
                      <a:pPr algn="ctr" rtl="0" fontAlgn="ctr"/>
                      <a:r>
                        <a:rPr lang="en-GB" sz="700" b="0" i="0" u="none" strike="noStrike" dirty="0">
                          <a:solidFill>
                            <a:srgbClr val="3F3F3F"/>
                          </a:solidFill>
                          <a:effectLst/>
                          <a:latin typeface="+mn-lt"/>
                        </a:rPr>
                        <a:t>Total 111 calls answered</a:t>
                      </a: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EAF5"/>
                    </a:solidFill>
                  </a:tcPr>
                </a:tc>
                <a:tc gridSpan="2">
                  <a:txBody>
                    <a:bodyPr/>
                    <a:lstStyle/>
                    <a:p>
                      <a:pPr algn="ctr" rtl="0" fontAlgn="ctr"/>
                      <a:r>
                        <a:rPr lang="en-GB" sz="700" b="1" i="0" u="none" strike="noStrike" dirty="0">
                          <a:solidFill>
                            <a:srgbClr val="3F3F3F"/>
                          </a:solidFill>
                          <a:effectLst/>
                          <a:latin typeface="+mn-lt"/>
                        </a:rPr>
                        <a:t>NHS 111 MDS</a:t>
                      </a: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D8BD"/>
                    </a:solidFill>
                  </a:tcPr>
                </a:tc>
                <a:tc hMerge="1">
                  <a:txBody>
                    <a:bodyPr/>
                    <a:lstStyle/>
                    <a:p>
                      <a:endParaRPr lang="en-GB"/>
                    </a:p>
                  </a:txBody>
                  <a:tcPr/>
                </a:tc>
                <a:tc gridSpan="6">
                  <a:txBody>
                    <a:bodyPr/>
                    <a:lstStyle/>
                    <a:p>
                      <a:pPr algn="ctr" fontAlgn="b"/>
                      <a:r>
                        <a:rPr lang="en-GB" sz="900" b="1" i="0" u="none" strike="noStrike" dirty="0">
                          <a:solidFill>
                            <a:srgbClr val="000000"/>
                          </a:solidFill>
                          <a:effectLst/>
                          <a:latin typeface="+mn-lt"/>
                        </a:rPr>
                        <a:t>Calls transferred to </a:t>
                      </a:r>
                      <a:r>
                        <a:rPr lang="en-GB" sz="900" b="1" i="0" u="none" strike="noStrike" dirty="0" smtClean="0">
                          <a:solidFill>
                            <a:srgbClr val="000000"/>
                          </a:solidFill>
                          <a:effectLst/>
                          <a:latin typeface="+mn-lt"/>
                        </a:rPr>
                        <a:t>clinicians </a:t>
                      </a:r>
                      <a:r>
                        <a:rPr lang="en-GB" sz="900" b="1" i="0" u="none" strike="noStrike" dirty="0">
                          <a:solidFill>
                            <a:srgbClr val="000000"/>
                          </a:solidFill>
                          <a:effectLst/>
                          <a:latin typeface="+mn-lt"/>
                        </a:rPr>
                        <a:t>in London </a:t>
                      </a:r>
                      <a:br>
                        <a:rPr lang="en-GB" sz="900" b="1" i="0" u="none" strike="noStrike" dirty="0">
                          <a:solidFill>
                            <a:srgbClr val="000000"/>
                          </a:solidFill>
                          <a:effectLst/>
                          <a:latin typeface="+mn-lt"/>
                        </a:rPr>
                      </a:br>
                      <a:r>
                        <a:rPr lang="en-GB" sz="900" b="1" i="0" u="none" strike="noStrike" dirty="0">
                          <a:solidFill>
                            <a:srgbClr val="000000"/>
                          </a:solidFill>
                          <a:effectLst/>
                          <a:latin typeface="+mn-lt"/>
                        </a:rPr>
                        <a:t>(not included in </a:t>
                      </a:r>
                      <a:r>
                        <a:rPr lang="en-GB" sz="900" b="1" i="0" u="none" strike="noStrike" dirty="0" smtClean="0">
                          <a:solidFill>
                            <a:srgbClr val="000000"/>
                          </a:solidFill>
                          <a:effectLst/>
                          <a:latin typeface="+mn-lt"/>
                        </a:rPr>
                        <a:t>MDS 5.16 </a:t>
                      </a:r>
                      <a:r>
                        <a:rPr lang="en-GB" sz="900" b="1" i="0" u="none" strike="noStrike" dirty="0">
                          <a:solidFill>
                            <a:srgbClr val="000000"/>
                          </a:solidFill>
                          <a:effectLst/>
                          <a:latin typeface="+mn-lt"/>
                        </a:rPr>
                        <a:t>data)</a:t>
                      </a:r>
                    </a:p>
                  </a:txBody>
                  <a:tcPr marL="4920" marR="4920" marT="49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rtl="0" fontAlgn="ctr"/>
                      <a:r>
                        <a:rPr lang="en-GB" sz="700" b="1" i="0" u="none" strike="noStrike" dirty="0">
                          <a:solidFill>
                            <a:srgbClr val="3F3F3F"/>
                          </a:solidFill>
                          <a:effectLst/>
                          <a:latin typeface="+mn-lt"/>
                        </a:rPr>
                        <a:t>TOTAL</a:t>
                      </a:r>
                      <a:br>
                        <a:rPr lang="en-GB" sz="700" b="1" i="0" u="none" strike="noStrike" dirty="0">
                          <a:solidFill>
                            <a:srgbClr val="3F3F3F"/>
                          </a:solidFill>
                          <a:effectLst/>
                          <a:latin typeface="+mn-lt"/>
                        </a:rPr>
                      </a:br>
                      <a:r>
                        <a:rPr lang="en-GB" sz="700" b="1" i="0" u="none" strike="noStrike" dirty="0">
                          <a:solidFill>
                            <a:srgbClr val="3F3F3F"/>
                          </a:solidFill>
                          <a:effectLst/>
                          <a:latin typeface="+mn-lt"/>
                        </a:rPr>
                        <a:t>% of calls transferred to or answered by </a:t>
                      </a:r>
                      <a:r>
                        <a:rPr lang="en-GB" sz="700" b="1" i="0" u="none" strike="noStrike" dirty="0" smtClean="0">
                          <a:solidFill>
                            <a:srgbClr val="3F3F3F"/>
                          </a:solidFill>
                          <a:effectLst/>
                          <a:latin typeface="+mn-lt"/>
                        </a:rPr>
                        <a:t>clinicians**</a:t>
                      </a:r>
                      <a:endParaRPr lang="en-GB" sz="700" b="1" i="0" u="none" strike="noStrike" dirty="0">
                        <a:solidFill>
                          <a:srgbClr val="3F3F3F"/>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DCD5"/>
                    </a:solidFill>
                  </a:tcPr>
                </a:tc>
              </a:tr>
              <a:tr h="78821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700" b="0" i="0" u="none" strike="noStrike" dirty="0">
                          <a:solidFill>
                            <a:srgbClr val="000000"/>
                          </a:solidFill>
                          <a:effectLst/>
                          <a:latin typeface="+mn-lt"/>
                        </a:rPr>
                        <a:t>Calls transferred to a clinician</a:t>
                      </a: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700" b="0" i="0" u="none" strike="noStrike" dirty="0">
                          <a:solidFill>
                            <a:srgbClr val="000000"/>
                          </a:solidFill>
                          <a:effectLst/>
                          <a:latin typeface="+mn-lt"/>
                        </a:rPr>
                        <a:t>Calls transferred to a clinician %</a:t>
                      </a: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s-ES" sz="700" b="0" i="0" u="none" strike="noStrike" dirty="0">
                          <a:solidFill>
                            <a:srgbClr val="000000"/>
                          </a:solidFill>
                          <a:effectLst/>
                          <a:latin typeface="+mn-lt"/>
                        </a:rPr>
                        <a:t>MB Total Dental Hub Referrals %</a:t>
                      </a: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700" b="0" i="0" u="none" strike="noStrike" dirty="0">
                          <a:solidFill>
                            <a:srgbClr val="000000"/>
                          </a:solidFill>
                          <a:effectLst/>
                          <a:latin typeface="+mn-lt"/>
                        </a:rPr>
                        <a:t>Warm Transferred to Mental Health Crisis Line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700" b="0" i="0" u="none" strike="noStrike" dirty="0" smtClean="0">
                          <a:solidFill>
                            <a:srgbClr val="000000"/>
                          </a:solidFill>
                          <a:effectLst/>
                          <a:latin typeface="+mn-lt"/>
                        </a:rPr>
                        <a:t>Pharmacy </a:t>
                      </a:r>
                      <a:r>
                        <a:rPr lang="en-GB" sz="700" b="0" i="0" u="none" strike="noStrike" dirty="0">
                          <a:solidFill>
                            <a:srgbClr val="000000"/>
                          </a:solidFill>
                          <a:effectLst/>
                          <a:latin typeface="+mn-lt"/>
                        </a:rPr>
                        <a:t>- Total Received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700" b="0" i="0" u="none" strike="noStrike" dirty="0" smtClean="0">
                          <a:solidFill>
                            <a:srgbClr val="000000"/>
                          </a:solidFill>
                          <a:effectLst/>
                          <a:latin typeface="+mn-lt"/>
                        </a:rPr>
                        <a:t>IUC </a:t>
                      </a:r>
                      <a:r>
                        <a:rPr lang="en-GB" sz="700" b="0" i="0" u="none" strike="noStrike" dirty="0">
                          <a:solidFill>
                            <a:srgbClr val="000000"/>
                          </a:solidFill>
                          <a:effectLst/>
                          <a:latin typeface="+mn-lt"/>
                        </a:rPr>
                        <a:t>Clinician Hub</a:t>
                      </a:r>
                      <a:r>
                        <a:rPr lang="en-GB" sz="700" b="0" i="0" u="none" strike="noStrike" dirty="0" smtClean="0">
                          <a:solidFill>
                            <a:srgbClr val="000000"/>
                          </a:solidFill>
                          <a:effectLst/>
                          <a:latin typeface="+mn-lt"/>
                        </a:rPr>
                        <a:t>%</a:t>
                      </a:r>
                      <a:endParaRPr lang="en-GB" sz="7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700" b="0" i="0" u="none" strike="noStrike" dirty="0">
                          <a:solidFill>
                            <a:srgbClr val="000000"/>
                          </a:solidFill>
                          <a:effectLst/>
                          <a:latin typeface="+mn-lt"/>
                        </a:rPr>
                        <a:t>HCP GP Hub * Access %</a:t>
                      </a: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GB" sz="700" b="0" i="0" u="none" strike="noStrike" dirty="0">
                          <a:solidFill>
                            <a:srgbClr val="000000"/>
                          </a:solidFill>
                          <a:effectLst/>
                          <a:latin typeface="+mn-lt"/>
                        </a:rPr>
                        <a:t>Total </a:t>
                      </a: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vMerge="1">
                  <a:txBody>
                    <a:bodyPr/>
                    <a:lstStyle/>
                    <a:p>
                      <a:endParaRPr lang="en-GB"/>
                    </a:p>
                  </a:txBody>
                  <a:tcPr/>
                </a:tc>
              </a:tr>
              <a:tr h="284570">
                <a:tc>
                  <a:txBody>
                    <a:bodyPr/>
                    <a:lstStyle/>
                    <a:p>
                      <a:pPr algn="ctr" fontAlgn="b"/>
                      <a:r>
                        <a:rPr lang="en-GB" sz="700" b="0" i="0" u="none" strike="noStrike" dirty="0">
                          <a:solidFill>
                            <a:srgbClr val="000000"/>
                          </a:solidFill>
                          <a:effectLst/>
                          <a:latin typeface="+mn-lt"/>
                        </a:rPr>
                        <a:t>ONWL</a:t>
                      </a: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Care UK</a:t>
                      </a: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5540</a:t>
                      </a:r>
                      <a:endParaRPr lang="en-GB" sz="7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700" b="0" i="0" u="none" strike="noStrike" dirty="0" smtClean="0">
                          <a:solidFill>
                            <a:srgbClr val="000000"/>
                          </a:solidFill>
                          <a:effectLst/>
                          <a:latin typeface="+mn-lt"/>
                        </a:rPr>
                        <a:t>1227</a:t>
                      </a:r>
                      <a:endParaRPr lang="en-GB" sz="7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700" b="1" i="0" u="none" strike="noStrike" dirty="0" smtClean="0">
                          <a:solidFill>
                            <a:srgbClr val="000000"/>
                          </a:solidFill>
                          <a:effectLst/>
                          <a:latin typeface="+mn-lt"/>
                        </a:rPr>
                        <a:t>21.9%</a:t>
                      </a:r>
                      <a:endParaRPr lang="en-GB" sz="700" b="1"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800" b="0" i="0" u="none" strike="noStrike" dirty="0" smtClean="0">
                          <a:solidFill>
                            <a:srgbClr val="000000"/>
                          </a:solidFill>
                          <a:effectLst/>
                          <a:latin typeface="+mn-lt"/>
                        </a:rPr>
                        <a:t>6.44%</a:t>
                      </a:r>
                      <a:endParaRPr lang="en-GB" sz="8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GB" sz="800" b="0" i="0" u="none" strike="noStrike" dirty="0" smtClean="0">
                          <a:solidFill>
                            <a:srgbClr val="000000"/>
                          </a:solidFill>
                          <a:effectLst/>
                          <a:latin typeface="+mn-lt"/>
                        </a:rPr>
                        <a:t>0.28%</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GB" sz="800" b="0" i="0" u="none" strike="noStrike" dirty="0" smtClean="0">
                          <a:solidFill>
                            <a:srgbClr val="000000"/>
                          </a:solidFill>
                          <a:effectLst/>
                          <a:latin typeface="+mn-lt"/>
                        </a:rPr>
                        <a:t>1.27%</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800" b="0" i="0" u="none" strike="noStrike" kern="1200" dirty="0" smtClean="0">
                          <a:solidFill>
                            <a:srgbClr val="000000"/>
                          </a:solidFill>
                          <a:effectLst/>
                          <a:latin typeface="+mn-lt"/>
                          <a:ea typeface="+mn-ea"/>
                          <a:cs typeface="+mn-cs"/>
                        </a:rPr>
                        <a:t>0.00%</a:t>
                      </a:r>
                      <a:endParaRPr lang="en-GB" sz="800" b="0" i="0" u="none" strike="noStrike" kern="1200" dirty="0">
                        <a:solidFill>
                          <a:srgbClr val="000000"/>
                        </a:solidFill>
                        <a:effectLst/>
                        <a:latin typeface="+mn-lt"/>
                        <a:ea typeface="+mn-ea"/>
                        <a:cs typeface="+mn-cs"/>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GB" sz="800" b="0" i="0" u="none" strike="noStrike" dirty="0" smtClean="0">
                          <a:solidFill>
                            <a:srgbClr val="000000"/>
                          </a:solidFill>
                          <a:effectLst/>
                          <a:latin typeface="+mn-lt"/>
                        </a:rPr>
                        <a:t>1.52%</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GB" sz="800" b="1" i="0" u="none" strike="noStrike" dirty="0" smtClean="0">
                          <a:solidFill>
                            <a:srgbClr val="000000"/>
                          </a:solidFill>
                          <a:effectLst/>
                          <a:latin typeface="+mn-lt"/>
                        </a:rPr>
                        <a:t>9.51%</a:t>
                      </a:r>
                      <a:endParaRPr lang="en-GB" sz="800" b="1"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GB" sz="1000" b="1" i="0" u="none" strike="noStrike" dirty="0" smtClean="0">
                          <a:solidFill>
                            <a:srgbClr val="00B050"/>
                          </a:solidFill>
                          <a:effectLst/>
                          <a:latin typeface="+mn-lt"/>
                        </a:rPr>
                        <a:t>*31.4%</a:t>
                      </a:r>
                      <a:endParaRPr lang="en-GB" sz="1000" b="1" i="0" u="none" strike="noStrike" dirty="0">
                        <a:solidFill>
                          <a:srgbClr val="00B05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570">
                <a:tc>
                  <a:txBody>
                    <a:bodyPr/>
                    <a:lstStyle/>
                    <a:p>
                      <a:pPr algn="ctr" fontAlgn="b"/>
                      <a:r>
                        <a:rPr lang="en-GB" sz="700" b="0" i="0" u="none" strike="noStrike" dirty="0">
                          <a:solidFill>
                            <a:srgbClr val="000000"/>
                          </a:solidFill>
                          <a:effectLst/>
                          <a:latin typeface="+mn-lt"/>
                        </a:rPr>
                        <a:t>SEL</a:t>
                      </a: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LAS</a:t>
                      </a: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6368</a:t>
                      </a:r>
                      <a:endParaRPr lang="en-GB" sz="7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700" b="0" i="0" u="none" strike="noStrike" dirty="0" smtClean="0">
                          <a:solidFill>
                            <a:srgbClr val="000000"/>
                          </a:solidFill>
                          <a:effectLst/>
                          <a:latin typeface="+mn-lt"/>
                        </a:rPr>
                        <a:t>1627</a:t>
                      </a:r>
                      <a:endParaRPr lang="en-GB" sz="7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700" b="1" i="0" u="none" strike="noStrike" dirty="0" smtClean="0">
                          <a:solidFill>
                            <a:srgbClr val="000000"/>
                          </a:solidFill>
                          <a:effectLst/>
                          <a:latin typeface="+mn-lt"/>
                        </a:rPr>
                        <a:t>26.3%</a:t>
                      </a:r>
                      <a:endParaRPr lang="en-GB" sz="700" b="1"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800" b="0" i="0" u="none" strike="noStrike" dirty="0" smtClean="0">
                          <a:solidFill>
                            <a:srgbClr val="000000"/>
                          </a:solidFill>
                          <a:effectLst/>
                          <a:latin typeface="+mn-lt"/>
                        </a:rPr>
                        <a:t>7.89%</a:t>
                      </a:r>
                      <a:endParaRPr lang="en-GB" sz="8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0.25%</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1.16%</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800" b="0" i="0" u="none" strike="noStrike" kern="1200" dirty="0" smtClean="0">
                          <a:solidFill>
                            <a:srgbClr val="000000"/>
                          </a:solidFill>
                          <a:effectLst/>
                          <a:latin typeface="+mn-lt"/>
                          <a:ea typeface="+mn-ea"/>
                          <a:cs typeface="+mn-cs"/>
                        </a:rPr>
                        <a:t>3.04%</a:t>
                      </a:r>
                      <a:endParaRPr lang="en-GB" sz="800" b="0" i="0" u="none" strike="noStrike" kern="1200" dirty="0">
                        <a:solidFill>
                          <a:srgbClr val="000000"/>
                        </a:solidFill>
                        <a:effectLst/>
                        <a:latin typeface="+mn-lt"/>
                        <a:ea typeface="+mn-ea"/>
                        <a:cs typeface="+mn-cs"/>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3.80%</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1" i="0" u="none" strike="noStrike" dirty="0" smtClean="0">
                          <a:solidFill>
                            <a:srgbClr val="000000"/>
                          </a:solidFill>
                          <a:effectLst/>
                          <a:latin typeface="+mn-lt"/>
                        </a:rPr>
                        <a:t>16.15%</a:t>
                      </a:r>
                      <a:endParaRPr lang="en-GB" sz="800" b="1"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1" i="0" u="none" strike="noStrike" dirty="0" smtClean="0">
                          <a:solidFill>
                            <a:srgbClr val="00B050"/>
                          </a:solidFill>
                          <a:effectLst/>
                          <a:latin typeface="+mn-lt"/>
                        </a:rPr>
                        <a:t>42.45%</a:t>
                      </a:r>
                      <a:endParaRPr lang="en-GB" sz="1000" b="1" i="0" u="none" strike="noStrike" dirty="0">
                        <a:solidFill>
                          <a:srgbClr val="00B05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570">
                <a:tc>
                  <a:txBody>
                    <a:bodyPr/>
                    <a:lstStyle/>
                    <a:p>
                      <a:pPr algn="ctr" fontAlgn="b"/>
                      <a:r>
                        <a:rPr lang="en-GB" sz="700" b="0" i="0" u="none" strike="noStrike">
                          <a:solidFill>
                            <a:srgbClr val="000000"/>
                          </a:solidFill>
                          <a:effectLst/>
                          <a:latin typeface="+mn-lt"/>
                        </a:rPr>
                        <a:t>INWL/ NCL</a:t>
                      </a: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LCW</a:t>
                      </a: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6997</a:t>
                      </a:r>
                      <a:endParaRPr lang="en-GB" sz="7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700" b="0" i="0" u="none" strike="noStrike" dirty="0" smtClean="0">
                          <a:solidFill>
                            <a:srgbClr val="000000"/>
                          </a:solidFill>
                          <a:effectLst/>
                          <a:latin typeface="+mn-lt"/>
                        </a:rPr>
                        <a:t>1945</a:t>
                      </a:r>
                      <a:endParaRPr lang="en-GB" sz="7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700" b="1" i="0" u="none" strike="noStrike" dirty="0" smtClean="0">
                          <a:solidFill>
                            <a:srgbClr val="000000"/>
                          </a:solidFill>
                          <a:effectLst/>
                          <a:latin typeface="+mn-lt"/>
                        </a:rPr>
                        <a:t>26.4%</a:t>
                      </a:r>
                      <a:endParaRPr lang="en-GB" sz="700" b="1"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800" b="0" i="0" u="none" strike="noStrike" dirty="0" smtClean="0">
                          <a:solidFill>
                            <a:srgbClr val="000000"/>
                          </a:solidFill>
                          <a:effectLst/>
                          <a:latin typeface="+mn-lt"/>
                        </a:rPr>
                        <a:t>5.96%</a:t>
                      </a:r>
                      <a:endParaRPr lang="en-GB" sz="8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0.07%</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1.49%</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800" b="0" i="0" u="none" strike="noStrike" kern="1200" dirty="0" smtClean="0">
                          <a:solidFill>
                            <a:srgbClr val="000000"/>
                          </a:solidFill>
                          <a:effectLst/>
                          <a:latin typeface="+mn-lt"/>
                          <a:ea typeface="+mn-ea"/>
                          <a:cs typeface="+mn-cs"/>
                        </a:rPr>
                        <a:t>3.23%</a:t>
                      </a:r>
                      <a:endParaRPr lang="en-GB" sz="800" b="0" i="0" u="none" strike="noStrike" kern="1200" dirty="0">
                        <a:solidFill>
                          <a:srgbClr val="000000"/>
                        </a:solidFill>
                        <a:effectLst/>
                        <a:latin typeface="+mn-lt"/>
                        <a:ea typeface="+mn-ea"/>
                        <a:cs typeface="+mn-cs"/>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40.38%</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1" i="0" u="none" strike="noStrike" dirty="0" smtClean="0">
                          <a:solidFill>
                            <a:srgbClr val="000000"/>
                          </a:solidFill>
                          <a:effectLst/>
                          <a:latin typeface="+mn-lt"/>
                        </a:rPr>
                        <a:t>51.13%</a:t>
                      </a:r>
                      <a:endParaRPr lang="en-GB" sz="800" b="1"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1" i="0" u="none" strike="noStrike" dirty="0" smtClean="0">
                          <a:solidFill>
                            <a:srgbClr val="00B050"/>
                          </a:solidFill>
                          <a:effectLst/>
                          <a:latin typeface="+mn-lt"/>
                        </a:rPr>
                        <a:t>77.53%</a:t>
                      </a:r>
                      <a:endParaRPr lang="en-GB" sz="1000" b="1" i="0" u="none" strike="noStrike" dirty="0">
                        <a:solidFill>
                          <a:srgbClr val="00B05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570">
                <a:tc>
                  <a:txBody>
                    <a:bodyPr/>
                    <a:lstStyle/>
                    <a:p>
                      <a:pPr algn="ctr" fontAlgn="b"/>
                      <a:r>
                        <a:rPr lang="en-GB" sz="700" b="0" i="0" u="none" strike="noStrike" dirty="0">
                          <a:solidFill>
                            <a:srgbClr val="000000"/>
                          </a:solidFill>
                          <a:effectLst/>
                          <a:latin typeface="+mn-lt"/>
                        </a:rPr>
                        <a:t>NEL</a:t>
                      </a: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PELC</a:t>
                      </a: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8270</a:t>
                      </a:r>
                      <a:endParaRPr lang="en-GB" sz="7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700" b="0" i="0" u="none" strike="noStrike" dirty="0" smtClean="0">
                          <a:solidFill>
                            <a:srgbClr val="000000"/>
                          </a:solidFill>
                          <a:effectLst/>
                          <a:latin typeface="+mn-lt"/>
                        </a:rPr>
                        <a:t>1712</a:t>
                      </a:r>
                      <a:endParaRPr lang="en-GB" sz="7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700" b="1" i="0" u="none" strike="noStrike" dirty="0" smtClean="0">
                          <a:solidFill>
                            <a:srgbClr val="000000"/>
                          </a:solidFill>
                          <a:effectLst/>
                          <a:latin typeface="+mn-lt"/>
                        </a:rPr>
                        <a:t>20.3%</a:t>
                      </a:r>
                      <a:endParaRPr lang="en-GB" sz="700" b="1"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800" b="0" i="0" u="none" strike="noStrike" dirty="0" smtClean="0">
                          <a:solidFill>
                            <a:srgbClr val="000000"/>
                          </a:solidFill>
                          <a:effectLst/>
                          <a:latin typeface="+mn-lt"/>
                        </a:rPr>
                        <a:t>12.08%</a:t>
                      </a:r>
                      <a:endParaRPr lang="en-GB" sz="8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0.09%</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1.16%</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800" b="0" i="0" u="none" strike="noStrike" kern="1200" dirty="0" smtClean="0">
                          <a:solidFill>
                            <a:srgbClr val="000000"/>
                          </a:solidFill>
                          <a:effectLst/>
                          <a:latin typeface="+mn-lt"/>
                          <a:ea typeface="+mn-ea"/>
                          <a:cs typeface="+mn-cs"/>
                        </a:rPr>
                        <a:t>3.37%</a:t>
                      </a:r>
                      <a:endParaRPr lang="en-GB" sz="800" b="0" i="0" u="none" strike="noStrike" kern="1200" dirty="0">
                        <a:solidFill>
                          <a:srgbClr val="000000"/>
                        </a:solidFill>
                        <a:effectLst/>
                        <a:latin typeface="+mn-lt"/>
                        <a:ea typeface="+mn-ea"/>
                        <a:cs typeface="+mn-cs"/>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6.48%</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1" i="0" u="none" strike="noStrike" dirty="0" smtClean="0">
                          <a:solidFill>
                            <a:srgbClr val="000000"/>
                          </a:solidFill>
                          <a:effectLst/>
                          <a:latin typeface="+mn-lt"/>
                        </a:rPr>
                        <a:t>23.18%</a:t>
                      </a:r>
                      <a:endParaRPr lang="en-GB" sz="800" b="1"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000" b="1" i="0" u="none" strike="noStrike" dirty="0" smtClean="0">
                          <a:solidFill>
                            <a:srgbClr val="00B050"/>
                          </a:solidFill>
                          <a:effectLst/>
                          <a:latin typeface="+mn-lt"/>
                        </a:rPr>
                        <a:t>43.48%</a:t>
                      </a:r>
                      <a:endParaRPr lang="en-GB" sz="1000" b="1" i="0" u="none" strike="noStrike" dirty="0">
                        <a:solidFill>
                          <a:srgbClr val="00B05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570">
                <a:tc>
                  <a:txBody>
                    <a:bodyPr/>
                    <a:lstStyle/>
                    <a:p>
                      <a:pPr algn="ctr" fontAlgn="b"/>
                      <a:r>
                        <a:rPr lang="en-GB" sz="700" b="0" i="0" u="none" strike="noStrike">
                          <a:solidFill>
                            <a:srgbClr val="000000"/>
                          </a:solidFill>
                          <a:effectLst/>
                          <a:latin typeface="+mn-lt"/>
                        </a:rPr>
                        <a:t>SWL</a:t>
                      </a: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Vocare</a:t>
                      </a: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6333</a:t>
                      </a:r>
                      <a:endParaRPr lang="en-GB" sz="7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700" b="0" i="0" u="none" strike="noStrike" dirty="0" smtClean="0">
                          <a:solidFill>
                            <a:srgbClr val="000000"/>
                          </a:solidFill>
                          <a:effectLst/>
                          <a:latin typeface="+mn-lt"/>
                        </a:rPr>
                        <a:t>1475</a:t>
                      </a:r>
                      <a:endParaRPr lang="en-GB" sz="7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700" b="1" i="0" u="none" strike="noStrike" dirty="0" smtClean="0">
                          <a:solidFill>
                            <a:srgbClr val="000000"/>
                          </a:solidFill>
                          <a:effectLst/>
                          <a:latin typeface="+mn-lt"/>
                        </a:rPr>
                        <a:t>23.3</a:t>
                      </a:r>
                      <a:r>
                        <a:rPr lang="en-GB" sz="700" b="1" i="0" u="none" strike="noStrike" dirty="0">
                          <a:solidFill>
                            <a:srgbClr val="000000"/>
                          </a:solidFill>
                          <a:effectLst/>
                          <a:latin typeface="+mn-lt"/>
                        </a:rPr>
                        <a:t>%</a:t>
                      </a: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800" b="0" i="0" u="none" strike="noStrike" dirty="0" smtClean="0">
                          <a:solidFill>
                            <a:srgbClr val="000000"/>
                          </a:solidFill>
                          <a:effectLst/>
                          <a:latin typeface="+mn-lt"/>
                        </a:rPr>
                        <a:t>5.73%</a:t>
                      </a:r>
                      <a:endParaRPr lang="en-GB" sz="8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0.10%</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0.33%</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800" b="0" i="0" u="none" strike="noStrike" kern="1200" smtClean="0">
                          <a:solidFill>
                            <a:srgbClr val="000000"/>
                          </a:solidFill>
                          <a:effectLst/>
                          <a:latin typeface="+mn-lt"/>
                          <a:ea typeface="+mn-ea"/>
                          <a:cs typeface="+mn-cs"/>
                        </a:rPr>
                        <a:t>2.61%</a:t>
                      </a:r>
                      <a:endParaRPr lang="en-GB" sz="800" b="0" i="0" u="none" strike="noStrike" kern="1200" dirty="0">
                        <a:solidFill>
                          <a:srgbClr val="000000"/>
                        </a:solidFill>
                        <a:effectLst/>
                        <a:latin typeface="+mn-lt"/>
                        <a:ea typeface="+mn-ea"/>
                        <a:cs typeface="+mn-cs"/>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3.60%</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800" b="1" i="0" u="none" strike="noStrike" dirty="0" smtClean="0">
                          <a:solidFill>
                            <a:srgbClr val="000000"/>
                          </a:solidFill>
                          <a:effectLst/>
                          <a:latin typeface="+mn-lt"/>
                        </a:rPr>
                        <a:t>12.37%</a:t>
                      </a:r>
                      <a:endParaRPr lang="en-GB" sz="800" b="1"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1" i="0" u="none" strike="noStrike" dirty="0" smtClean="0">
                          <a:solidFill>
                            <a:srgbClr val="00B050"/>
                          </a:solidFill>
                          <a:effectLst/>
                          <a:latin typeface="+mn-lt"/>
                        </a:rPr>
                        <a:t>*35.67%</a:t>
                      </a:r>
                      <a:endParaRPr lang="en-GB" sz="1000" b="1" i="0" u="none" strike="noStrike" dirty="0">
                        <a:solidFill>
                          <a:srgbClr val="00B05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570">
                <a:tc gridSpan="2">
                  <a:txBody>
                    <a:bodyPr/>
                    <a:lstStyle/>
                    <a:p>
                      <a:pPr algn="ctr" fontAlgn="ctr"/>
                      <a:r>
                        <a:rPr lang="en-GB" sz="800" b="1" i="0" u="none" strike="noStrike">
                          <a:solidFill>
                            <a:srgbClr val="000000"/>
                          </a:solidFill>
                          <a:effectLst/>
                          <a:latin typeface="+mn-lt"/>
                        </a:rPr>
                        <a:t>Total/Average</a:t>
                      </a: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800" b="0" i="0" u="none" strike="noStrike" dirty="0" smtClean="0">
                          <a:solidFill>
                            <a:srgbClr val="000000"/>
                          </a:solidFill>
                          <a:effectLst/>
                          <a:latin typeface="+mn-lt"/>
                        </a:rPr>
                        <a:t>33508</a:t>
                      </a:r>
                      <a:endParaRPr lang="en-GB" sz="8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8031</a:t>
                      </a:r>
                      <a:endParaRPr lang="en-GB" sz="8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dirty="0">
                          <a:solidFill>
                            <a:srgbClr val="FF0000"/>
                          </a:solidFill>
                          <a:effectLst/>
                          <a:latin typeface="+mn-lt"/>
                        </a:rPr>
                        <a:t>22.60%</a:t>
                      </a: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7.62%</a:t>
                      </a:r>
                      <a:endParaRPr lang="en-GB" sz="800" b="0" i="0" u="none" strike="noStrike" dirty="0">
                        <a:solidFill>
                          <a:srgbClr val="00000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0.16%</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1.08%</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800" b="0" i="0" u="none" strike="noStrike" kern="1200" dirty="0" smtClean="0">
                          <a:solidFill>
                            <a:srgbClr val="000000"/>
                          </a:solidFill>
                          <a:effectLst/>
                          <a:latin typeface="+mn-lt"/>
                          <a:ea typeface="+mn-ea"/>
                          <a:cs typeface="+mn-cs"/>
                        </a:rPr>
                        <a:t>2.45%</a:t>
                      </a:r>
                      <a:endParaRPr lang="en-GB" sz="800" b="0" i="0" u="none" strike="noStrike" kern="1200" dirty="0">
                        <a:solidFill>
                          <a:srgbClr val="000000"/>
                        </a:solidFill>
                        <a:effectLst/>
                        <a:latin typeface="+mn-lt"/>
                        <a:ea typeface="+mn-ea"/>
                        <a:cs typeface="+mn-cs"/>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mn-lt"/>
                        </a:rPr>
                        <a:t>10.34%</a:t>
                      </a:r>
                      <a:endParaRPr lang="en-GB" sz="800" b="0"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800" b="1" i="0" u="none" strike="noStrike" dirty="0" smtClean="0">
                          <a:solidFill>
                            <a:srgbClr val="000000"/>
                          </a:solidFill>
                          <a:effectLst/>
                          <a:latin typeface="+mn-lt"/>
                        </a:rPr>
                        <a:t>21.65%</a:t>
                      </a:r>
                      <a:endParaRPr lang="en-GB" sz="800" b="1" i="0" u="none" strike="noStrike" dirty="0">
                        <a:solidFill>
                          <a:srgbClr val="000000"/>
                        </a:solidFill>
                        <a:effectLst/>
                        <a:latin typeface="+mn-lt"/>
                      </a:endParaRPr>
                    </a:p>
                  </a:txBody>
                  <a:tcPr marL="4920" marR="4920" marT="49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1" i="0" u="none" strike="noStrike" dirty="0" smtClean="0">
                          <a:solidFill>
                            <a:srgbClr val="00B050"/>
                          </a:solidFill>
                          <a:effectLst/>
                          <a:latin typeface="+mn-lt"/>
                        </a:rPr>
                        <a:t>45.29%</a:t>
                      </a:r>
                      <a:endParaRPr lang="en-GB" sz="1000" b="1" i="0" u="none" strike="noStrike" dirty="0">
                        <a:solidFill>
                          <a:srgbClr val="00B050"/>
                        </a:solidFill>
                        <a:effectLst/>
                        <a:latin typeface="+mn-lt"/>
                      </a:endParaRPr>
                    </a:p>
                  </a:txBody>
                  <a:tcPr marL="4920" marR="4920" marT="49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5" name="Rectangle 44"/>
          <p:cNvSpPr/>
          <p:nvPr/>
        </p:nvSpPr>
        <p:spPr>
          <a:xfrm>
            <a:off x="2267744" y="1273324"/>
            <a:ext cx="1252138" cy="3371713"/>
          </a:xfrm>
          <a:prstGeom prst="rect">
            <a:avLst/>
          </a:prstGeom>
          <a:noFill/>
          <a:ln w="38100">
            <a:solidFill>
              <a:srgbClr val="FF0000"/>
            </a:solidFill>
            <a:prstDash val="sys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solidFill>
                <a:prstClr val="white"/>
              </a:solidFill>
            </a:endParaRPr>
          </a:p>
        </p:txBody>
      </p:sp>
      <p:sp>
        <p:nvSpPr>
          <p:cNvPr id="46" name="Rectangle 45"/>
          <p:cNvSpPr/>
          <p:nvPr/>
        </p:nvSpPr>
        <p:spPr>
          <a:xfrm>
            <a:off x="7412692" y="1295573"/>
            <a:ext cx="1467828" cy="3349464"/>
          </a:xfrm>
          <a:prstGeom prst="rect">
            <a:avLst/>
          </a:prstGeom>
          <a:noFill/>
          <a:ln w="38100">
            <a:solidFill>
              <a:srgbClr val="00B050"/>
            </a:solidFill>
            <a:prstDash val="sys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solidFill>
                <a:prstClr val="white"/>
              </a:solidFill>
            </a:endParaRPr>
          </a:p>
        </p:txBody>
      </p:sp>
      <p:sp>
        <p:nvSpPr>
          <p:cNvPr id="47" name="TextBox 46"/>
          <p:cNvSpPr txBox="1"/>
          <p:nvPr/>
        </p:nvSpPr>
        <p:spPr>
          <a:xfrm>
            <a:off x="2383194" y="4169064"/>
            <a:ext cx="1021238" cy="400110"/>
          </a:xfrm>
          <a:prstGeom prst="rect">
            <a:avLst/>
          </a:prstGeom>
          <a:noFill/>
        </p:spPr>
        <p:txBody>
          <a:bodyPr wrap="square" rtlCol="0">
            <a:spAutoFit/>
          </a:bodyPr>
          <a:lstStyle/>
          <a:p>
            <a:pPr algn="ctr"/>
            <a:r>
              <a:rPr lang="en-GB" sz="1000" b="1" dirty="0">
                <a:solidFill>
                  <a:srgbClr val="3F3F3F"/>
                </a:solidFill>
              </a:rPr>
              <a:t>Current MDS</a:t>
            </a:r>
          </a:p>
          <a:p>
            <a:pPr algn="ctr"/>
            <a:r>
              <a:rPr lang="en-GB" sz="1000" b="1" dirty="0">
                <a:solidFill>
                  <a:srgbClr val="FF0000"/>
                </a:solidFill>
              </a:rPr>
              <a:t>5.16 = 23.3%</a:t>
            </a:r>
          </a:p>
        </p:txBody>
      </p:sp>
      <p:sp>
        <p:nvSpPr>
          <p:cNvPr id="48" name="TextBox 47"/>
          <p:cNvSpPr txBox="1"/>
          <p:nvPr/>
        </p:nvSpPr>
        <p:spPr>
          <a:xfrm>
            <a:off x="7600149" y="4180852"/>
            <a:ext cx="1092914" cy="400110"/>
          </a:xfrm>
          <a:prstGeom prst="rect">
            <a:avLst/>
          </a:prstGeom>
          <a:noFill/>
        </p:spPr>
        <p:txBody>
          <a:bodyPr wrap="square" rtlCol="0">
            <a:spAutoFit/>
          </a:bodyPr>
          <a:lstStyle/>
          <a:p>
            <a:pPr algn="ctr"/>
            <a:r>
              <a:rPr lang="en-GB" sz="1000" b="1" dirty="0">
                <a:solidFill>
                  <a:srgbClr val="3F3F3F"/>
                </a:solidFill>
              </a:rPr>
              <a:t>Updated MDS </a:t>
            </a:r>
            <a:r>
              <a:rPr lang="en-GB" sz="1000" b="1" dirty="0">
                <a:solidFill>
                  <a:srgbClr val="00B050"/>
                </a:solidFill>
              </a:rPr>
              <a:t>5.22 = 37.2%</a:t>
            </a:r>
          </a:p>
        </p:txBody>
      </p:sp>
      <p:sp>
        <p:nvSpPr>
          <p:cNvPr id="43" name="Rectangle 42"/>
          <p:cNvSpPr/>
          <p:nvPr/>
        </p:nvSpPr>
        <p:spPr>
          <a:xfrm>
            <a:off x="151886" y="4664958"/>
            <a:ext cx="8884610" cy="615553"/>
          </a:xfrm>
          <a:prstGeom prst="rect">
            <a:avLst/>
          </a:prstGeom>
        </p:spPr>
        <p:txBody>
          <a:bodyPr wrap="square">
            <a:spAutoFit/>
          </a:bodyPr>
          <a:lstStyle/>
          <a:p>
            <a:r>
              <a:rPr lang="en-GB" sz="1100" dirty="0">
                <a:solidFill>
                  <a:schemeClr val="accent1"/>
                </a:solidFill>
                <a:latin typeface="Calibri" pitchFamily="34" charset="0"/>
                <a:cs typeface="Calibri" pitchFamily="34" charset="0"/>
              </a:rPr>
              <a:t>The data above (from w/e 28</a:t>
            </a:r>
            <a:r>
              <a:rPr lang="en-GB" sz="1100" baseline="30000" dirty="0">
                <a:solidFill>
                  <a:schemeClr val="accent1"/>
                </a:solidFill>
                <a:latin typeface="Calibri" pitchFamily="34" charset="0"/>
                <a:cs typeface="Calibri" pitchFamily="34" charset="0"/>
              </a:rPr>
              <a:t>th</a:t>
            </a:r>
            <a:r>
              <a:rPr lang="en-GB" sz="1100" dirty="0">
                <a:solidFill>
                  <a:schemeClr val="accent1"/>
                </a:solidFill>
                <a:latin typeface="Calibri" pitchFamily="34" charset="0"/>
                <a:cs typeface="Calibri" pitchFamily="34" charset="0"/>
              </a:rPr>
              <a:t> May) demonstrates the additional clinical pathways captured beyond the national 111 MDS reporting which shows that all 111 providers are exceeding the 30% target (such as the OOH dental Nurse Triage, Pharmacy Hub, complex care plan callers via the Patient Relationship Manager, HCPs accessing GP 24/7). </a:t>
            </a:r>
            <a:r>
              <a:rPr lang="en-GB" sz="1200" b="1" dirty="0" smtClean="0">
                <a:solidFill>
                  <a:schemeClr val="accent1"/>
                </a:solidFill>
                <a:latin typeface="Calibri" pitchFamily="34" charset="0"/>
                <a:cs typeface="Calibri" pitchFamily="34" charset="0"/>
              </a:rPr>
              <a:t>The </a:t>
            </a:r>
            <a:r>
              <a:rPr lang="en-GB" sz="1200" b="1" dirty="0">
                <a:solidFill>
                  <a:schemeClr val="accent1"/>
                </a:solidFill>
                <a:latin typeface="Calibri" pitchFamily="34" charset="0"/>
                <a:cs typeface="Calibri" pitchFamily="34" charset="0"/>
              </a:rPr>
              <a:t>new London target for providers to meet, using the updated MDS, is now 38.7% every </a:t>
            </a:r>
            <a:r>
              <a:rPr lang="en-GB" sz="1200" b="1" dirty="0" smtClean="0">
                <a:solidFill>
                  <a:schemeClr val="accent1"/>
                </a:solidFill>
                <a:latin typeface="Calibri" pitchFamily="34" charset="0"/>
                <a:cs typeface="Calibri" pitchFamily="34" charset="0"/>
              </a:rPr>
              <a:t>week</a:t>
            </a:r>
            <a:endParaRPr lang="en-GB" sz="900" b="1" dirty="0">
              <a:solidFill>
                <a:schemeClr val="accent1"/>
              </a:solidFill>
              <a:latin typeface="Calibri" pitchFamily="34" charset="0"/>
              <a:cs typeface="Calibri" pitchFamily="34" charset="0"/>
            </a:endParaRPr>
          </a:p>
        </p:txBody>
      </p:sp>
      <p:sp>
        <p:nvSpPr>
          <p:cNvPr id="50" name="Rectangle 49"/>
          <p:cNvSpPr/>
          <p:nvPr/>
        </p:nvSpPr>
        <p:spPr>
          <a:xfrm>
            <a:off x="-13080" y="5377780"/>
            <a:ext cx="9157080" cy="338554"/>
          </a:xfrm>
          <a:prstGeom prst="rect">
            <a:avLst/>
          </a:prstGeom>
        </p:spPr>
        <p:txBody>
          <a:bodyPr wrap="square">
            <a:spAutoFit/>
          </a:bodyPr>
          <a:lstStyle/>
          <a:p>
            <a:pPr algn="ctr"/>
            <a:r>
              <a:rPr lang="en-GB" sz="800" dirty="0">
                <a:solidFill>
                  <a:schemeClr val="bg2"/>
                </a:solidFill>
                <a:latin typeface="Calibri" panose="020F0502020204030204" pitchFamily="34" charset="0"/>
              </a:rPr>
              <a:t>*Note ~2% of the 5.22 total comes from HCPs calling *567 to access a GP 24/7 as part of the London 111 Winter Improvement Programme. If the pilots are not extended beyond 31</a:t>
            </a:r>
            <a:r>
              <a:rPr lang="en-GB" sz="800" baseline="30000" dirty="0">
                <a:solidFill>
                  <a:schemeClr val="bg2"/>
                </a:solidFill>
                <a:latin typeface="Calibri" panose="020F0502020204030204" pitchFamily="34" charset="0"/>
              </a:rPr>
              <a:t>st</a:t>
            </a:r>
            <a:r>
              <a:rPr lang="en-GB" sz="800" dirty="0">
                <a:solidFill>
                  <a:schemeClr val="bg2"/>
                </a:solidFill>
                <a:latin typeface="Calibri" panose="020F0502020204030204" pitchFamily="34" charset="0"/>
              </a:rPr>
              <a:t> July 2017 both Care UK &amp; Vocare may fall below the 30% target</a:t>
            </a:r>
            <a:r>
              <a:rPr lang="en-GB" sz="800" dirty="0" smtClean="0">
                <a:solidFill>
                  <a:schemeClr val="bg2"/>
                </a:solidFill>
                <a:latin typeface="Calibri" panose="020F0502020204030204" pitchFamily="34" charset="0"/>
              </a:rPr>
              <a:t>. **</a:t>
            </a:r>
            <a:r>
              <a:rPr lang="en-GB" sz="800" dirty="0">
                <a:solidFill>
                  <a:schemeClr val="bg2"/>
                </a:solidFill>
                <a:latin typeface="Calibri" panose="020F0502020204030204" pitchFamily="34" charset="0"/>
              </a:rPr>
              <a:t>Limitations – Currently the PRM only captures data split by provider, so the table does not give a view on how each contract area is performing. </a:t>
            </a:r>
          </a:p>
        </p:txBody>
      </p:sp>
      <p:sp>
        <p:nvSpPr>
          <p:cNvPr id="14" name="TextBox 13"/>
          <p:cNvSpPr txBox="1"/>
          <p:nvPr/>
        </p:nvSpPr>
        <p:spPr>
          <a:xfrm>
            <a:off x="71452" y="0"/>
            <a:ext cx="7320813" cy="584775"/>
          </a:xfrm>
          <a:prstGeom prst="rect">
            <a:avLst/>
          </a:prstGeom>
          <a:noFill/>
          <a:ln>
            <a:noFill/>
          </a:ln>
        </p:spPr>
        <p:txBody>
          <a:bodyPr wrap="square" rtlCol="0">
            <a:spAutoFit/>
          </a:bodyPr>
          <a:lstStyle/>
          <a:p>
            <a:r>
              <a:rPr lang="en-GB" sz="3200" b="1" dirty="0" smtClean="0">
                <a:solidFill>
                  <a:srgbClr val="0070C0"/>
                </a:solidFill>
                <a:latin typeface="Calibri" pitchFamily="34" charset="0"/>
              </a:rPr>
              <a:t>National Priority 30% Clinical Assessment</a:t>
            </a:r>
            <a:endParaRPr lang="en-GB" sz="3200" b="1" dirty="0">
              <a:solidFill>
                <a:srgbClr val="0072C6"/>
              </a:solidFill>
              <a:latin typeface="Calibri" pitchFamily="34" charset="0"/>
            </a:endParaRPr>
          </a:p>
        </p:txBody>
      </p:sp>
    </p:spTree>
    <p:extLst>
      <p:ext uri="{BB962C8B-B14F-4D97-AF65-F5344CB8AC3E}">
        <p14:creationId xmlns:p14="http://schemas.microsoft.com/office/powerpoint/2010/main" val="26599376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35496" y="553244"/>
            <a:ext cx="7201958" cy="540059"/>
          </a:xfrm>
        </p:spPr>
        <p:txBody>
          <a:bodyPr>
            <a:normAutofit/>
          </a:bodyPr>
          <a:lstStyle/>
          <a:p>
            <a:r>
              <a:rPr lang="en-GB" sz="1400" dirty="0">
                <a:solidFill>
                  <a:schemeClr val="accent1"/>
                </a:solidFill>
                <a:latin typeface="Calibri" panose="020F0502020204030204" pitchFamily="34" charset="0"/>
              </a:rPr>
              <a:t>Since the start of the IUC pilots at the end of January 2017, we have seen an impact on calls from care homes moving away from 999 to 111. </a:t>
            </a:r>
          </a:p>
        </p:txBody>
      </p:sp>
      <p:sp>
        <p:nvSpPr>
          <p:cNvPr id="5" name="Slide Number Placeholder 4"/>
          <p:cNvSpPr>
            <a:spLocks noGrp="1"/>
          </p:cNvSpPr>
          <p:nvPr>
            <p:ph type="sldNum" sz="quarter" idx="14"/>
          </p:nvPr>
        </p:nvSpPr>
        <p:spPr/>
        <p:txBody>
          <a:bodyPr/>
          <a:lstStyle/>
          <a:p>
            <a:fld id="{8FC524A1-7B6A-464D-B8BC-8FE2E057339E}" type="slidenum">
              <a:rPr lang="en-GB" smtClean="0">
                <a:solidFill>
                  <a:srgbClr val="3F3F3F">
                    <a:lumMod val="50000"/>
                  </a:srgbClr>
                </a:solidFill>
              </a:rPr>
              <a:pPr/>
              <a:t>7</a:t>
            </a:fld>
            <a:endParaRPr lang="en-GB" dirty="0">
              <a:solidFill>
                <a:srgbClr val="3F3F3F">
                  <a:lumMod val="50000"/>
                </a:srgbClr>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29111033"/>
              </p:ext>
            </p:extLst>
          </p:nvPr>
        </p:nvGraphicFramePr>
        <p:xfrm>
          <a:off x="971600" y="3346411"/>
          <a:ext cx="4260473" cy="1748365"/>
        </p:xfrm>
        <a:graphic>
          <a:graphicData uri="http://schemas.openxmlformats.org/drawingml/2006/table">
            <a:tbl>
              <a:tblPr firstRow="1" bandRow="1">
                <a:tableStyleId>{073A0DAA-6AF3-43AB-8588-CEC1D06C72B9}</a:tableStyleId>
              </a:tblPr>
              <a:tblGrid>
                <a:gridCol w="660000"/>
                <a:gridCol w="780000"/>
                <a:gridCol w="840000"/>
                <a:gridCol w="900353"/>
                <a:gridCol w="1080120"/>
              </a:tblGrid>
              <a:tr h="309033">
                <a:tc>
                  <a:txBody>
                    <a:bodyPr/>
                    <a:lstStyle/>
                    <a:p>
                      <a:pPr algn="ctr"/>
                      <a:endParaRPr lang="en-GB" sz="800" dirty="0"/>
                    </a:p>
                  </a:txBody>
                  <a:tcPr marL="76200" marR="76200" marT="38100" marB="38100" anchor="ctr">
                    <a:solidFill>
                      <a:schemeClr val="bg1"/>
                    </a:solidFill>
                  </a:tcPr>
                </a:tc>
                <a:tc gridSpan="2">
                  <a:txBody>
                    <a:bodyPr/>
                    <a:lstStyle/>
                    <a:p>
                      <a:pPr algn="ctr"/>
                      <a:r>
                        <a:rPr lang="en-GB" sz="800" dirty="0" smtClean="0"/>
                        <a:t>999 Calls From Care Homes</a:t>
                      </a:r>
                      <a:endParaRPr lang="en-GB" sz="800" dirty="0"/>
                    </a:p>
                  </a:txBody>
                  <a:tcPr marL="76200" marR="76200" marT="38100" marB="38100" anchor="ctr"/>
                </a:tc>
                <a:tc hMerge="1">
                  <a:txBody>
                    <a:bodyPr/>
                    <a:lstStyle/>
                    <a:p>
                      <a:endParaRPr lang="en-GB"/>
                    </a:p>
                  </a:txBody>
                  <a:tcPr/>
                </a:tc>
                <a:tc rowSpan="2">
                  <a:txBody>
                    <a:bodyPr/>
                    <a:lstStyle/>
                    <a:p>
                      <a:pPr algn="ctr"/>
                      <a:r>
                        <a:rPr lang="en-GB" sz="800" dirty="0" smtClean="0"/>
                        <a:t>111 Calls From</a:t>
                      </a:r>
                      <a:r>
                        <a:rPr lang="en-GB" sz="800" baseline="0" dirty="0" smtClean="0"/>
                        <a:t> Care Homes (*6)</a:t>
                      </a:r>
                      <a:endParaRPr lang="en-GB" sz="800" dirty="0"/>
                    </a:p>
                  </a:txBody>
                  <a:tcPr marL="76200" marR="76200" marT="38100" marB="38100" anchor="ctr"/>
                </a:tc>
                <a:tc rowSpan="2">
                  <a:txBody>
                    <a:bodyPr/>
                    <a:lstStyle/>
                    <a:p>
                      <a:pPr algn="ctr"/>
                      <a:r>
                        <a:rPr lang="en-GB" sz="800" dirty="0" smtClean="0"/>
                        <a:t>% 111</a:t>
                      </a:r>
                      <a:r>
                        <a:rPr lang="en-GB" sz="800" baseline="0" dirty="0" smtClean="0"/>
                        <a:t> calls </a:t>
                      </a:r>
                      <a:r>
                        <a:rPr lang="en-GB" sz="800" dirty="0" smtClean="0"/>
                        <a:t>of total</a:t>
                      </a:r>
                      <a:r>
                        <a:rPr lang="en-GB" sz="800" baseline="0" dirty="0" smtClean="0"/>
                        <a:t> calls made by care homes</a:t>
                      </a:r>
                      <a:endParaRPr lang="en-GB" sz="800" dirty="0"/>
                    </a:p>
                  </a:txBody>
                  <a:tcPr marL="76200" marR="76200" marT="38100" marB="38100" anchor="ctr"/>
                </a:tc>
              </a:tr>
              <a:tr h="203200">
                <a:tc>
                  <a:txBody>
                    <a:bodyPr/>
                    <a:lstStyle/>
                    <a:p>
                      <a:pPr algn="ctr"/>
                      <a:r>
                        <a:rPr lang="en-GB" sz="800" dirty="0" smtClean="0">
                          <a:solidFill>
                            <a:schemeClr val="bg1"/>
                          </a:solidFill>
                        </a:rPr>
                        <a:t>Month</a:t>
                      </a:r>
                      <a:endParaRPr lang="en-GB" sz="800" dirty="0">
                        <a:solidFill>
                          <a:schemeClr val="bg1"/>
                        </a:solidFill>
                      </a:endParaRPr>
                    </a:p>
                  </a:txBody>
                  <a:tcPr marL="76200" marR="76200" marT="38100" marB="38100" anchor="ctr">
                    <a:solidFill>
                      <a:schemeClr val="accent6"/>
                    </a:solidFill>
                  </a:tcPr>
                </a:tc>
                <a:tc>
                  <a:txBody>
                    <a:bodyPr/>
                    <a:lstStyle/>
                    <a:p>
                      <a:pPr algn="ctr"/>
                      <a:r>
                        <a:rPr lang="en-GB" sz="800" dirty="0" smtClean="0">
                          <a:solidFill>
                            <a:schemeClr val="bg1"/>
                          </a:solidFill>
                        </a:rPr>
                        <a:t>2016</a:t>
                      </a:r>
                      <a:endParaRPr lang="en-GB" sz="800" dirty="0">
                        <a:solidFill>
                          <a:schemeClr val="bg1"/>
                        </a:solidFill>
                      </a:endParaRPr>
                    </a:p>
                  </a:txBody>
                  <a:tcPr marL="76200" marR="76200" marT="38100" marB="38100" anchor="ctr">
                    <a:solidFill>
                      <a:schemeClr val="accent6"/>
                    </a:solidFill>
                  </a:tcPr>
                </a:tc>
                <a:tc>
                  <a:txBody>
                    <a:bodyPr/>
                    <a:lstStyle/>
                    <a:p>
                      <a:pPr algn="ctr"/>
                      <a:r>
                        <a:rPr lang="en-GB" sz="800" dirty="0" smtClean="0">
                          <a:solidFill>
                            <a:schemeClr val="bg1"/>
                          </a:solidFill>
                        </a:rPr>
                        <a:t>2017</a:t>
                      </a:r>
                      <a:endParaRPr lang="en-GB" sz="800" dirty="0">
                        <a:solidFill>
                          <a:schemeClr val="bg1"/>
                        </a:solidFill>
                      </a:endParaRPr>
                    </a:p>
                  </a:txBody>
                  <a:tcPr marL="76200" marR="76200" marT="38100" marB="38100" anchor="ctr">
                    <a:solidFill>
                      <a:schemeClr val="accent6"/>
                    </a:solidFill>
                  </a:tcPr>
                </a:tc>
                <a:tc vMerge="1">
                  <a:txBody>
                    <a:bodyPr/>
                    <a:lstStyle/>
                    <a:p>
                      <a:endParaRPr lang="en-GB" sz="1100" dirty="0"/>
                    </a:p>
                  </a:txBody>
                  <a:tcPr anchor="ctr"/>
                </a:tc>
                <a:tc vMerge="1">
                  <a:txBody>
                    <a:bodyPr/>
                    <a:lstStyle/>
                    <a:p>
                      <a:endParaRPr lang="en-GB" sz="1100" dirty="0"/>
                    </a:p>
                  </a:txBody>
                  <a:tcPr anchor="ctr"/>
                </a:tc>
              </a:tr>
              <a:tr h="309033">
                <a:tc>
                  <a:txBody>
                    <a:bodyPr/>
                    <a:lstStyle/>
                    <a:p>
                      <a:r>
                        <a:rPr lang="en-GB" sz="800" dirty="0" smtClean="0"/>
                        <a:t>January</a:t>
                      </a:r>
                      <a:endParaRPr lang="en-GB" sz="800" dirty="0"/>
                    </a:p>
                  </a:txBody>
                  <a:tcPr marL="76200" marR="76200" marT="38100" marB="38100" anchor="ctr"/>
                </a:tc>
                <a:tc>
                  <a:txBody>
                    <a:bodyPr/>
                    <a:lstStyle/>
                    <a:p>
                      <a:pPr algn="ctr"/>
                      <a:r>
                        <a:rPr lang="en-GB" sz="800" dirty="0" smtClean="0"/>
                        <a:t>3150</a:t>
                      </a:r>
                      <a:endParaRPr lang="en-GB" sz="800" dirty="0"/>
                    </a:p>
                  </a:txBody>
                  <a:tcPr marL="76200" marR="76200" marT="38100" marB="38100" anchor="ctr"/>
                </a:tc>
                <a:tc>
                  <a:txBody>
                    <a:bodyPr/>
                    <a:lstStyle/>
                    <a:p>
                      <a:pPr algn="ctr"/>
                      <a:r>
                        <a:rPr lang="en-GB" sz="800" dirty="0" smtClean="0"/>
                        <a:t>3617</a:t>
                      </a:r>
                      <a:endParaRPr lang="en-GB" sz="800" dirty="0"/>
                    </a:p>
                  </a:txBody>
                  <a:tcPr marL="76200" marR="76200" marT="38100" marB="38100" anchor="ctr"/>
                </a:tc>
                <a:tc>
                  <a:txBody>
                    <a:bodyPr/>
                    <a:lstStyle/>
                    <a:p>
                      <a:pPr algn="ctr"/>
                      <a:r>
                        <a:rPr lang="en-GB" sz="800" dirty="0" smtClean="0"/>
                        <a:t>470</a:t>
                      </a:r>
                      <a:endParaRPr lang="en-GB" sz="800" dirty="0"/>
                    </a:p>
                  </a:txBody>
                  <a:tcPr marL="76200" marR="76200" marT="38100" marB="38100" anchor="ctr"/>
                </a:tc>
                <a:tc>
                  <a:txBody>
                    <a:bodyPr/>
                    <a:lstStyle/>
                    <a:p>
                      <a:pPr algn="ctr"/>
                      <a:r>
                        <a:rPr lang="en-GB" sz="800" dirty="0" smtClean="0"/>
                        <a:t>11.5%</a:t>
                      </a:r>
                      <a:endParaRPr lang="en-GB" sz="800" dirty="0"/>
                    </a:p>
                  </a:txBody>
                  <a:tcPr marL="76200" marR="76200" marT="38100" marB="38100" anchor="ctr"/>
                </a:tc>
              </a:tr>
              <a:tr h="309033">
                <a:tc>
                  <a:txBody>
                    <a:bodyPr/>
                    <a:lstStyle/>
                    <a:p>
                      <a:r>
                        <a:rPr lang="en-GB" sz="800" dirty="0" smtClean="0"/>
                        <a:t>February</a:t>
                      </a:r>
                      <a:endParaRPr lang="en-GB" sz="800" dirty="0"/>
                    </a:p>
                  </a:txBody>
                  <a:tcPr marL="76200" marR="76200" marT="38100" marB="38100" anchor="ctr"/>
                </a:tc>
                <a:tc>
                  <a:txBody>
                    <a:bodyPr/>
                    <a:lstStyle/>
                    <a:p>
                      <a:pPr algn="ctr"/>
                      <a:r>
                        <a:rPr lang="en-GB" sz="800" dirty="0" smtClean="0"/>
                        <a:t>3005</a:t>
                      </a:r>
                      <a:endParaRPr lang="en-GB" sz="800" dirty="0"/>
                    </a:p>
                  </a:txBody>
                  <a:tcPr marL="76200" marR="76200" marT="38100" marB="38100" anchor="ctr"/>
                </a:tc>
                <a:tc>
                  <a:txBody>
                    <a:bodyPr/>
                    <a:lstStyle/>
                    <a:p>
                      <a:pPr algn="ctr"/>
                      <a:r>
                        <a:rPr lang="en-GB" sz="800" dirty="0" smtClean="0"/>
                        <a:t>2699</a:t>
                      </a:r>
                      <a:endParaRPr lang="en-GB" sz="800" dirty="0"/>
                    </a:p>
                  </a:txBody>
                  <a:tcPr marL="76200" marR="76200" marT="38100" marB="38100" anchor="ctr"/>
                </a:tc>
                <a:tc>
                  <a:txBody>
                    <a:bodyPr/>
                    <a:lstStyle/>
                    <a:p>
                      <a:pPr algn="ctr"/>
                      <a:r>
                        <a:rPr lang="en-GB" sz="800" dirty="0" smtClean="0"/>
                        <a:t>1472</a:t>
                      </a:r>
                      <a:endParaRPr lang="en-GB" sz="800" dirty="0"/>
                    </a:p>
                  </a:txBody>
                  <a:tcPr marL="76200" marR="76200" marT="38100" marB="38100" anchor="ctr"/>
                </a:tc>
                <a:tc>
                  <a:txBody>
                    <a:bodyPr/>
                    <a:lstStyle/>
                    <a:p>
                      <a:pPr algn="ctr"/>
                      <a:r>
                        <a:rPr lang="en-GB" sz="800" dirty="0" smtClean="0"/>
                        <a:t>35.3%</a:t>
                      </a:r>
                      <a:endParaRPr lang="en-GB" sz="800" dirty="0"/>
                    </a:p>
                  </a:txBody>
                  <a:tcPr marL="76200" marR="76200" marT="38100" marB="38100" anchor="ctr"/>
                </a:tc>
              </a:tr>
              <a:tr h="309033">
                <a:tc>
                  <a:txBody>
                    <a:bodyPr/>
                    <a:lstStyle/>
                    <a:p>
                      <a:r>
                        <a:rPr lang="en-GB" sz="800" dirty="0" smtClean="0"/>
                        <a:t>March</a:t>
                      </a:r>
                      <a:endParaRPr lang="en-GB" sz="800" dirty="0"/>
                    </a:p>
                  </a:txBody>
                  <a:tcPr marL="76200" marR="76200" marT="38100" marB="38100" anchor="ctr"/>
                </a:tc>
                <a:tc>
                  <a:txBody>
                    <a:bodyPr/>
                    <a:lstStyle/>
                    <a:p>
                      <a:pPr algn="ctr"/>
                      <a:r>
                        <a:rPr lang="en-GB" sz="800" dirty="0" smtClean="0"/>
                        <a:t>3114</a:t>
                      </a:r>
                      <a:endParaRPr lang="en-GB" sz="800" dirty="0"/>
                    </a:p>
                  </a:txBody>
                  <a:tcPr marL="76200" marR="76200" marT="38100" marB="38100" anchor="ctr"/>
                </a:tc>
                <a:tc>
                  <a:txBody>
                    <a:bodyPr/>
                    <a:lstStyle/>
                    <a:p>
                      <a:pPr algn="ctr"/>
                      <a:r>
                        <a:rPr lang="en-GB" sz="800" dirty="0" smtClean="0"/>
                        <a:t>2946</a:t>
                      </a:r>
                      <a:endParaRPr lang="en-GB" sz="800" dirty="0"/>
                    </a:p>
                  </a:txBody>
                  <a:tcPr marL="76200" marR="76200" marT="38100" marB="38100" anchor="ctr"/>
                </a:tc>
                <a:tc>
                  <a:txBody>
                    <a:bodyPr/>
                    <a:lstStyle/>
                    <a:p>
                      <a:pPr algn="ctr"/>
                      <a:r>
                        <a:rPr lang="en-GB" sz="800" dirty="0" smtClean="0"/>
                        <a:t>1868</a:t>
                      </a:r>
                      <a:endParaRPr lang="en-GB" sz="800" dirty="0"/>
                    </a:p>
                  </a:txBody>
                  <a:tcPr marL="76200" marR="76200" marT="38100" marB="38100" anchor="ctr"/>
                </a:tc>
                <a:tc>
                  <a:txBody>
                    <a:bodyPr/>
                    <a:lstStyle/>
                    <a:p>
                      <a:pPr algn="ctr"/>
                      <a:r>
                        <a:rPr lang="en-GB" sz="800" dirty="0" smtClean="0"/>
                        <a:t>38.8%</a:t>
                      </a:r>
                      <a:endParaRPr lang="en-GB" sz="800" dirty="0"/>
                    </a:p>
                  </a:txBody>
                  <a:tcPr marL="76200" marR="76200" marT="38100" marB="38100" anchor="ctr"/>
                </a:tc>
              </a:tr>
              <a:tr h="309033">
                <a:tc>
                  <a:txBody>
                    <a:bodyPr/>
                    <a:lstStyle/>
                    <a:p>
                      <a:r>
                        <a:rPr lang="en-GB" sz="800" dirty="0" smtClean="0"/>
                        <a:t>April</a:t>
                      </a:r>
                      <a:endParaRPr lang="en-GB" sz="800" dirty="0"/>
                    </a:p>
                  </a:txBody>
                  <a:tcPr marL="76200" marR="76200" marT="38100" marB="38100" anchor="ctr"/>
                </a:tc>
                <a:tc>
                  <a:txBody>
                    <a:bodyPr/>
                    <a:lstStyle/>
                    <a:p>
                      <a:pPr algn="ctr"/>
                      <a:r>
                        <a:rPr lang="en-GB" sz="800" dirty="0" smtClean="0"/>
                        <a:t>2987</a:t>
                      </a:r>
                      <a:endParaRPr lang="en-GB" sz="800" dirty="0"/>
                    </a:p>
                  </a:txBody>
                  <a:tcPr marL="76200" marR="76200" marT="38100" marB="38100" anchor="ctr"/>
                </a:tc>
                <a:tc>
                  <a:txBody>
                    <a:bodyPr/>
                    <a:lstStyle/>
                    <a:p>
                      <a:pPr algn="ctr"/>
                      <a:r>
                        <a:rPr lang="en-GB" sz="800" dirty="0" smtClean="0"/>
                        <a:t>2789</a:t>
                      </a:r>
                      <a:endParaRPr lang="en-GB" sz="800" dirty="0"/>
                    </a:p>
                  </a:txBody>
                  <a:tcPr marL="76200" marR="76200" marT="38100" marB="38100" anchor="ctr"/>
                </a:tc>
                <a:tc>
                  <a:txBody>
                    <a:bodyPr/>
                    <a:lstStyle/>
                    <a:p>
                      <a:pPr algn="ctr"/>
                      <a:r>
                        <a:rPr lang="en-GB" sz="800" dirty="0" smtClean="0"/>
                        <a:t>2227</a:t>
                      </a:r>
                      <a:endParaRPr lang="en-GB" sz="800" dirty="0"/>
                    </a:p>
                  </a:txBody>
                  <a:tcPr marL="76200" marR="76200" marT="38100" marB="38100" anchor="ctr"/>
                </a:tc>
                <a:tc>
                  <a:txBody>
                    <a:bodyPr/>
                    <a:lstStyle/>
                    <a:p>
                      <a:pPr algn="ctr"/>
                      <a:r>
                        <a:rPr lang="en-GB" sz="800" dirty="0" smtClean="0"/>
                        <a:t>44.4%</a:t>
                      </a:r>
                      <a:endParaRPr lang="en-GB" sz="800" dirty="0"/>
                    </a:p>
                  </a:txBody>
                  <a:tcPr marL="76200" marR="76200" marT="38100" marB="38100" anchor="ctr"/>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2821526695"/>
              </p:ext>
            </p:extLst>
          </p:nvPr>
        </p:nvGraphicFramePr>
        <p:xfrm>
          <a:off x="214030" y="1073615"/>
          <a:ext cx="5580620" cy="2271183"/>
        </p:xfrm>
        <a:graphic>
          <a:graphicData uri="http://schemas.openxmlformats.org/drawingml/2006/chart">
            <c:chart xmlns:c="http://schemas.openxmlformats.org/drawingml/2006/chart" xmlns:r="http://schemas.openxmlformats.org/officeDocument/2006/relationships" r:id="rId2"/>
          </a:graphicData>
        </a:graphic>
      </p:graphicFrame>
      <p:sp>
        <p:nvSpPr>
          <p:cNvPr id="4" name="Oval 3"/>
          <p:cNvSpPr/>
          <p:nvPr/>
        </p:nvSpPr>
        <p:spPr>
          <a:xfrm>
            <a:off x="4355976" y="4194676"/>
            <a:ext cx="600067" cy="9001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prstClr val="white"/>
              </a:solidFill>
            </a:endParaRPr>
          </a:p>
        </p:txBody>
      </p:sp>
      <p:sp>
        <p:nvSpPr>
          <p:cNvPr id="6" name="TextBox 5"/>
          <p:cNvSpPr txBox="1"/>
          <p:nvPr/>
        </p:nvSpPr>
        <p:spPr>
          <a:xfrm>
            <a:off x="5367180" y="4413893"/>
            <a:ext cx="3168352" cy="461665"/>
          </a:xfrm>
          <a:prstGeom prst="rect">
            <a:avLst/>
          </a:prstGeom>
          <a:noFill/>
        </p:spPr>
        <p:txBody>
          <a:bodyPr wrap="square" rtlCol="0">
            <a:spAutoFit/>
          </a:bodyPr>
          <a:lstStyle/>
          <a:p>
            <a:r>
              <a:rPr lang="en-GB" sz="1200" dirty="0">
                <a:solidFill>
                  <a:srgbClr val="0070C0"/>
                </a:solidFill>
                <a:latin typeface="Calibri" panose="020F0502020204030204" pitchFamily="34" charset="0"/>
              </a:rPr>
              <a:t>The % of all calls made by Care Homes is increasingly being made to 111, rather than 999</a:t>
            </a:r>
          </a:p>
        </p:txBody>
      </p:sp>
      <p:sp>
        <p:nvSpPr>
          <p:cNvPr id="12" name="TextBox 11"/>
          <p:cNvSpPr txBox="1"/>
          <p:nvPr/>
        </p:nvSpPr>
        <p:spPr>
          <a:xfrm>
            <a:off x="71556" y="43786"/>
            <a:ext cx="7320813" cy="584775"/>
          </a:xfrm>
          <a:prstGeom prst="rect">
            <a:avLst/>
          </a:prstGeom>
          <a:noFill/>
          <a:ln>
            <a:noFill/>
          </a:ln>
        </p:spPr>
        <p:txBody>
          <a:bodyPr wrap="square" rtlCol="0">
            <a:spAutoFit/>
          </a:bodyPr>
          <a:lstStyle/>
          <a:p>
            <a:r>
              <a:rPr lang="en-GB" sz="3200" b="1" dirty="0" smtClean="0">
                <a:solidFill>
                  <a:schemeClr val="accent1"/>
                </a:solidFill>
                <a:latin typeface="Calibri" pitchFamily="34" charset="0"/>
                <a:cs typeface="Calibri" pitchFamily="34" charset="0"/>
              </a:rPr>
              <a:t>Analysis on calls from Care Homes</a:t>
            </a:r>
            <a:endParaRPr lang="en-GB" sz="3200" b="1" dirty="0">
              <a:solidFill>
                <a:schemeClr val="accent1"/>
              </a:solidFill>
              <a:latin typeface="Calibri" pitchFamily="34" charset="0"/>
              <a:cs typeface="Calibri" pitchFamily="34" charset="0"/>
            </a:endParaRPr>
          </a:p>
        </p:txBody>
      </p:sp>
    </p:spTree>
    <p:extLst>
      <p:ext uri="{BB962C8B-B14F-4D97-AF65-F5344CB8AC3E}">
        <p14:creationId xmlns:p14="http://schemas.microsoft.com/office/powerpoint/2010/main" val="19875249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294967295"/>
          </p:nvPr>
        </p:nvSpPr>
        <p:spPr>
          <a:xfrm>
            <a:off x="186990" y="693224"/>
            <a:ext cx="7625370" cy="2092268"/>
          </a:xfrm>
          <a:prstGeom prst="rect">
            <a:avLst/>
          </a:prstGeom>
        </p:spPr>
        <p:txBody>
          <a:bodyPr>
            <a:noAutofit/>
          </a:bodyPr>
          <a:lstStyle/>
          <a:p>
            <a:pPr marL="171450" indent="-171450">
              <a:buFont typeface="Arial" panose="020B0604020202020204" pitchFamily="34" charset="0"/>
              <a:buChar char="•"/>
            </a:pPr>
            <a:r>
              <a:rPr lang="en-GB" sz="1400" dirty="0">
                <a:solidFill>
                  <a:schemeClr val="accent1"/>
                </a:solidFill>
                <a:latin typeface="Calibri" panose="020F0502020204030204" pitchFamily="34" charset="0"/>
              </a:rPr>
              <a:t>For the over 85s we are stating to  see lower acuity outcome figures when 111  providers have utilised the skills of a GP in the hub 24/7 targeting complex /over 85 years as part of the GP caseload. </a:t>
            </a:r>
            <a:r>
              <a:rPr lang="en-GB" sz="1400" b="1" dirty="0">
                <a:solidFill>
                  <a:schemeClr val="accent1"/>
                </a:solidFill>
                <a:latin typeface="Calibri" panose="020F0502020204030204" pitchFamily="34" charset="0"/>
              </a:rPr>
              <a:t>Overall more cases are closed for this cohort of callers.</a:t>
            </a:r>
          </a:p>
          <a:p>
            <a:pPr marL="171450" indent="-171450">
              <a:buFont typeface="Arial" panose="020B0604020202020204" pitchFamily="34" charset="0"/>
              <a:buChar char="•"/>
            </a:pPr>
            <a:r>
              <a:rPr lang="en-GB" sz="1400" dirty="0">
                <a:solidFill>
                  <a:schemeClr val="accent1"/>
                </a:solidFill>
                <a:latin typeface="Calibri" panose="020F0502020204030204" pitchFamily="34" charset="0"/>
              </a:rPr>
              <a:t>Data is also indicating that new IUC providers with new IUC patient pathways  contribute </a:t>
            </a:r>
            <a:r>
              <a:rPr lang="en-GB" sz="1400" b="1" dirty="0">
                <a:solidFill>
                  <a:schemeClr val="accent1"/>
                </a:solidFill>
                <a:latin typeface="Calibri" panose="020F0502020204030204" pitchFamily="34" charset="0"/>
              </a:rPr>
              <a:t>to lower ED referral rates </a:t>
            </a:r>
            <a:r>
              <a:rPr lang="en-GB" sz="1400" dirty="0">
                <a:solidFill>
                  <a:schemeClr val="accent1"/>
                </a:solidFill>
                <a:latin typeface="Calibri" panose="020F0502020204030204" pitchFamily="34" charset="0"/>
              </a:rPr>
              <a:t>and </a:t>
            </a:r>
            <a:r>
              <a:rPr lang="en-GB" sz="1400" b="1" dirty="0">
                <a:solidFill>
                  <a:schemeClr val="accent1"/>
                </a:solidFill>
                <a:latin typeface="Calibri" panose="020F0502020204030204" pitchFamily="34" charset="0"/>
              </a:rPr>
              <a:t>higher numbers </a:t>
            </a:r>
            <a:r>
              <a:rPr lang="en-GB" sz="1400" dirty="0">
                <a:solidFill>
                  <a:schemeClr val="accent1"/>
                </a:solidFill>
                <a:latin typeface="Calibri" panose="020F0502020204030204" pitchFamily="34" charset="0"/>
              </a:rPr>
              <a:t>of callers not being recommended another service i.e.  </a:t>
            </a:r>
            <a:r>
              <a:rPr lang="en-GB" sz="1400" b="1" dirty="0">
                <a:solidFill>
                  <a:schemeClr val="accent1"/>
                </a:solidFill>
                <a:latin typeface="Calibri" panose="020F0502020204030204" pitchFamily="34" charset="0"/>
              </a:rPr>
              <a:t>case being closed</a:t>
            </a:r>
            <a:r>
              <a:rPr lang="en-GB" sz="1400" dirty="0">
                <a:solidFill>
                  <a:schemeClr val="accent1"/>
                </a:solidFill>
                <a:latin typeface="Calibri" panose="020F0502020204030204" pitchFamily="34" charset="0"/>
              </a:rPr>
              <a:t>, compared to the NHS 111 service standard model .  The 3 models are highlighted below:</a:t>
            </a:r>
          </a:p>
          <a:p>
            <a:pPr marL="171450" indent="-171450">
              <a:buFont typeface="Arial" panose="020B0604020202020204" pitchFamily="34" charset="0"/>
              <a:buChar char="•"/>
            </a:pPr>
            <a:r>
              <a:rPr lang="en-GB" sz="1400" dirty="0">
                <a:solidFill>
                  <a:schemeClr val="accent1"/>
                </a:solidFill>
                <a:latin typeface="Calibri" panose="020F0502020204030204" pitchFamily="34" charset="0"/>
              </a:rPr>
              <a:t>Some of the cases  will  be directed straight to a clinician, having been identified by the London PRM as having a digital  care record -  SPN, Care plan or End of Life </a:t>
            </a:r>
            <a:r>
              <a:rPr lang="en-GB" sz="1400" dirty="0" smtClean="0">
                <a:solidFill>
                  <a:schemeClr val="accent1"/>
                </a:solidFill>
                <a:latin typeface="Calibri" panose="020F0502020204030204" pitchFamily="34" charset="0"/>
              </a:rPr>
              <a:t>Plan.</a:t>
            </a:r>
            <a:endParaRPr lang="en-GB" sz="1200" dirty="0">
              <a:solidFill>
                <a:schemeClr val="accent1"/>
              </a:solidFill>
              <a:latin typeface="Calibri" panose="020F0502020204030204" pitchFamily="34" charset="0"/>
            </a:endParaRPr>
          </a:p>
          <a:p>
            <a:endParaRPr lang="en-GB" sz="1200" dirty="0">
              <a:solidFill>
                <a:schemeClr val="accent1"/>
              </a:solidFill>
              <a:latin typeface="Calibri" panose="020F0502020204030204" pitchFamily="34" charset="0"/>
            </a:endParaRPr>
          </a:p>
          <a:p>
            <a:endParaRPr lang="en-GB" sz="1200" dirty="0">
              <a:solidFill>
                <a:schemeClr val="accent1"/>
              </a:solidFill>
              <a:latin typeface="Calibri" panose="020F0502020204030204" pitchFamily="34" charset="0"/>
            </a:endParaRPr>
          </a:p>
          <a:p>
            <a:endParaRPr lang="en-GB" sz="1200" dirty="0">
              <a:solidFill>
                <a:schemeClr val="accent1"/>
              </a:solidFill>
              <a:latin typeface="Calibri" panose="020F0502020204030204" pitchFamily="34" charset="0"/>
            </a:endParaRPr>
          </a:p>
          <a:p>
            <a:endParaRPr lang="en-GB" sz="1200" dirty="0">
              <a:solidFill>
                <a:schemeClr val="accent1"/>
              </a:solidFill>
              <a:latin typeface="Calibri" panose="020F0502020204030204" pitchFamily="34" charset="0"/>
            </a:endParaRPr>
          </a:p>
          <a:p>
            <a:endParaRPr lang="en-GB" sz="1200" dirty="0">
              <a:solidFill>
                <a:schemeClr val="accent1"/>
              </a:solidFill>
              <a:latin typeface="Calibri" panose="020F0502020204030204" pitchFamily="34" charset="0"/>
            </a:endParaRPr>
          </a:p>
          <a:p>
            <a:endParaRPr lang="en-GB" sz="1200" dirty="0">
              <a:solidFill>
                <a:schemeClr val="accent1"/>
              </a:solidFill>
              <a:latin typeface="Calibri" panose="020F0502020204030204" pitchFamily="34" charset="0"/>
            </a:endParaRPr>
          </a:p>
          <a:p>
            <a:endParaRPr lang="en-GB" sz="1200" dirty="0">
              <a:solidFill>
                <a:schemeClr val="accent1"/>
              </a:solidFill>
              <a:latin typeface="Calibri" panose="020F0502020204030204" pitchFamily="34" charset="0"/>
            </a:endParaRPr>
          </a:p>
          <a:p>
            <a:endParaRPr lang="en-GB" sz="1200" dirty="0">
              <a:solidFill>
                <a:schemeClr val="accent1"/>
              </a:solidFill>
              <a:latin typeface="Calibri" panose="020F0502020204030204" pitchFamily="34" charset="0"/>
            </a:endParaRPr>
          </a:p>
        </p:txBody>
      </p:sp>
      <p:sp>
        <p:nvSpPr>
          <p:cNvPr id="5" name="Slide Number Placeholder 4"/>
          <p:cNvSpPr>
            <a:spLocks noGrp="1"/>
          </p:cNvSpPr>
          <p:nvPr>
            <p:ph type="sldNum" sz="quarter" idx="14"/>
          </p:nvPr>
        </p:nvSpPr>
        <p:spPr>
          <a:xfrm>
            <a:off x="269585" y="5026250"/>
            <a:ext cx="1440160" cy="304271"/>
          </a:xfrm>
        </p:spPr>
        <p:txBody>
          <a:bodyPr/>
          <a:lstStyle/>
          <a:p>
            <a:pPr algn="l"/>
            <a:r>
              <a:rPr lang="en-GB" sz="800" dirty="0">
                <a:solidFill>
                  <a:srgbClr val="0072C6"/>
                </a:solidFill>
                <a:latin typeface="Calibri" panose="020F0502020204030204" pitchFamily="34" charset="0"/>
              </a:rPr>
              <a:t>Data from PRM 22/05 – 28/05</a:t>
            </a:r>
          </a:p>
        </p:txBody>
      </p:sp>
      <p:graphicFrame>
        <p:nvGraphicFramePr>
          <p:cNvPr id="9" name="Table 8"/>
          <p:cNvGraphicFramePr>
            <a:graphicFrameLocks noGrp="1"/>
          </p:cNvGraphicFramePr>
          <p:nvPr>
            <p:extLst>
              <p:ext uri="{D42A27DB-BD31-4B8C-83A1-F6EECF244321}">
                <p14:modId xmlns:p14="http://schemas.microsoft.com/office/powerpoint/2010/main" val="2199485518"/>
              </p:ext>
            </p:extLst>
          </p:nvPr>
        </p:nvGraphicFramePr>
        <p:xfrm>
          <a:off x="323528" y="2929508"/>
          <a:ext cx="5345508" cy="2133600"/>
        </p:xfrm>
        <a:graphic>
          <a:graphicData uri="http://schemas.openxmlformats.org/drawingml/2006/table">
            <a:tbl>
              <a:tblPr firstRow="1" bandRow="1">
                <a:tableStyleId>{5C22544A-7EE6-4342-B048-85BDC9FD1C3A}</a:tableStyleId>
              </a:tblPr>
              <a:tblGrid>
                <a:gridCol w="591318"/>
                <a:gridCol w="792365"/>
                <a:gridCol w="792365"/>
                <a:gridCol w="792365"/>
                <a:gridCol w="792365"/>
                <a:gridCol w="792365"/>
                <a:gridCol w="792365"/>
              </a:tblGrid>
              <a:tr h="584200">
                <a:tc>
                  <a:txBody>
                    <a:bodyPr/>
                    <a:lstStyle/>
                    <a:p>
                      <a:r>
                        <a:rPr lang="en-GB" sz="800" dirty="0" smtClean="0"/>
                        <a:t>Over 85s Data</a:t>
                      </a:r>
                      <a:endParaRPr lang="en-GB" sz="800" b="1" dirty="0">
                        <a:solidFill>
                          <a:schemeClr val="accent6"/>
                        </a:solidFill>
                      </a:endParaRPr>
                    </a:p>
                  </a:txBody>
                  <a:tcPr marL="76200" marR="76200" marT="38100" marB="38100" anchor="ctr"/>
                </a:tc>
                <a:tc>
                  <a:txBody>
                    <a:bodyPr/>
                    <a:lstStyle/>
                    <a:p>
                      <a:pPr algn="ctr"/>
                      <a:r>
                        <a:rPr lang="en-GB" sz="800" dirty="0" smtClean="0"/>
                        <a:t>Provider Type</a:t>
                      </a:r>
                      <a:endParaRPr lang="en-GB" sz="800" b="0" dirty="0"/>
                    </a:p>
                  </a:txBody>
                  <a:tcPr marL="76200" marR="76200" marT="38100" marB="38100" anchor="ctr"/>
                </a:tc>
                <a:tc>
                  <a:txBody>
                    <a:bodyPr/>
                    <a:lstStyle/>
                    <a:p>
                      <a:pPr algn="ctr"/>
                      <a:r>
                        <a:rPr lang="en-GB" sz="800" dirty="0" smtClean="0"/>
                        <a:t>% ambulance referrals</a:t>
                      </a:r>
                      <a:endParaRPr lang="en-GB" sz="800" b="0" dirty="0"/>
                    </a:p>
                  </a:txBody>
                  <a:tcPr marL="76200" marR="76200" marT="38100" marB="38100" anchor="ctr"/>
                </a:tc>
                <a:tc>
                  <a:txBody>
                    <a:bodyPr/>
                    <a:lstStyle/>
                    <a:p>
                      <a:pPr algn="ctr"/>
                      <a:r>
                        <a:rPr lang="en-GB" sz="800" dirty="0" smtClean="0"/>
                        <a:t>% ED </a:t>
                      </a:r>
                    </a:p>
                    <a:p>
                      <a:pPr algn="ctr"/>
                      <a:r>
                        <a:rPr lang="en-GB" sz="800" dirty="0" smtClean="0"/>
                        <a:t>referrals</a:t>
                      </a:r>
                      <a:endParaRPr lang="en-GB" sz="800" b="0" dirty="0"/>
                    </a:p>
                  </a:txBody>
                  <a:tcPr marL="76200" marR="76200" marT="38100" marB="38100" anchor="ctr"/>
                </a:tc>
                <a:tc>
                  <a:txBody>
                    <a:bodyPr/>
                    <a:lstStyle/>
                    <a:p>
                      <a:pPr algn="ctr"/>
                      <a:r>
                        <a:rPr lang="en-GB" sz="800" dirty="0" smtClean="0"/>
                        <a:t>% referred to</a:t>
                      </a:r>
                      <a:r>
                        <a:rPr lang="en-GB" sz="800" baseline="0" dirty="0" smtClean="0"/>
                        <a:t> primary care</a:t>
                      </a:r>
                      <a:endParaRPr lang="en-GB" sz="800" b="0" dirty="0"/>
                    </a:p>
                  </a:txBody>
                  <a:tcPr marL="76200" marR="76200" marT="38100" marB="38100" anchor="ctr"/>
                </a:tc>
                <a:tc>
                  <a:txBody>
                    <a:bodyPr/>
                    <a:lstStyle/>
                    <a:p>
                      <a:pPr algn="ctr"/>
                      <a:r>
                        <a:rPr lang="en-GB" sz="800" dirty="0" smtClean="0"/>
                        <a:t>% referred to an</a:t>
                      </a:r>
                      <a:r>
                        <a:rPr lang="en-GB" sz="800" baseline="0" dirty="0" smtClean="0"/>
                        <a:t>other service</a:t>
                      </a:r>
                      <a:endParaRPr lang="en-GB" sz="800" b="0" dirty="0"/>
                    </a:p>
                  </a:txBody>
                  <a:tcPr marL="76200" marR="76200" marT="38100" marB="38100" anchor="ctr"/>
                </a:tc>
                <a:tc>
                  <a:txBody>
                    <a:bodyPr/>
                    <a:lstStyle/>
                    <a:p>
                      <a:pPr algn="ctr"/>
                      <a:r>
                        <a:rPr lang="en-GB" sz="800" dirty="0" smtClean="0"/>
                        <a:t>% </a:t>
                      </a:r>
                      <a:r>
                        <a:rPr lang="en-GB" sz="800" kern="0" dirty="0" smtClean="0"/>
                        <a:t>case was closed – self management</a:t>
                      </a:r>
                      <a:endParaRPr lang="en-GB" sz="800" b="0" kern="0" dirty="0">
                        <a:solidFill>
                          <a:prstClr val="white"/>
                        </a:solidFill>
                        <a:cs typeface="Calibri" pitchFamily="34" charset="0"/>
                      </a:endParaRPr>
                    </a:p>
                  </a:txBody>
                  <a:tcPr marL="76200" marR="76200" marT="38100" marB="38100" anchor="ctr"/>
                </a:tc>
              </a:tr>
              <a:tr h="203200">
                <a:tc>
                  <a:txBody>
                    <a:bodyPr/>
                    <a:lstStyle/>
                    <a:p>
                      <a:r>
                        <a:rPr lang="en-GB" sz="800" dirty="0" smtClean="0"/>
                        <a:t>Care</a:t>
                      </a:r>
                      <a:r>
                        <a:rPr lang="en-GB" sz="800" baseline="0" dirty="0" smtClean="0"/>
                        <a:t> UK</a:t>
                      </a:r>
                    </a:p>
                  </a:txBody>
                  <a:tcPr marL="76200" marR="76200" marT="38100" marB="38100" anchor="ctr"/>
                </a:tc>
                <a:tc>
                  <a:txBody>
                    <a:bodyPr/>
                    <a:lstStyle/>
                    <a:p>
                      <a:pPr algn="ctr"/>
                      <a:r>
                        <a:rPr lang="en-GB" sz="800" dirty="0" smtClean="0"/>
                        <a:t>111</a:t>
                      </a:r>
                      <a:endParaRPr lang="en-GB" sz="800" dirty="0">
                        <a:solidFill>
                          <a:schemeClr val="accent6"/>
                        </a:solidFill>
                      </a:endParaRPr>
                    </a:p>
                  </a:txBody>
                  <a:tcPr marL="76200" marR="76200" marT="38100" marB="38100" anchor="ctr"/>
                </a:tc>
                <a:tc>
                  <a:txBody>
                    <a:bodyPr/>
                    <a:lstStyle/>
                    <a:p>
                      <a:pPr algn="ctr"/>
                      <a:r>
                        <a:rPr lang="en-GB" sz="800" dirty="0" smtClean="0"/>
                        <a:t>23.7%</a:t>
                      </a:r>
                      <a:endParaRPr lang="en-GB" sz="800" dirty="0"/>
                    </a:p>
                  </a:txBody>
                  <a:tcPr marL="76200" marR="76200" marT="38100" marB="38100" anchor="ctr"/>
                </a:tc>
                <a:tc>
                  <a:txBody>
                    <a:bodyPr/>
                    <a:lstStyle/>
                    <a:p>
                      <a:pPr algn="ctr"/>
                      <a:r>
                        <a:rPr lang="en-GB" sz="800" dirty="0" smtClean="0"/>
                        <a:t>2.5%</a:t>
                      </a:r>
                      <a:endParaRPr lang="en-GB" sz="800" dirty="0"/>
                    </a:p>
                  </a:txBody>
                  <a:tcPr marL="76200" marR="76200" marT="38100" marB="38100" anchor="ctr"/>
                </a:tc>
                <a:tc>
                  <a:txBody>
                    <a:bodyPr/>
                    <a:lstStyle/>
                    <a:p>
                      <a:pPr algn="ctr"/>
                      <a:r>
                        <a:rPr lang="en-GB" sz="800" dirty="0" smtClean="0"/>
                        <a:t>60.4%</a:t>
                      </a:r>
                      <a:endParaRPr lang="en-GB" sz="800" dirty="0"/>
                    </a:p>
                  </a:txBody>
                  <a:tcPr marL="76200" marR="76200" marT="38100" marB="38100" anchor="ctr"/>
                </a:tc>
                <a:tc>
                  <a:txBody>
                    <a:bodyPr/>
                    <a:lstStyle/>
                    <a:p>
                      <a:pPr algn="ctr"/>
                      <a:r>
                        <a:rPr lang="en-GB" sz="800" dirty="0" smtClean="0"/>
                        <a:t>1.2%</a:t>
                      </a:r>
                      <a:endParaRPr lang="en-GB" sz="800" dirty="0"/>
                    </a:p>
                  </a:txBody>
                  <a:tcPr marL="76200" marR="76200" marT="38100" marB="38100" anchor="ctr"/>
                </a:tc>
                <a:tc>
                  <a:txBody>
                    <a:bodyPr/>
                    <a:lstStyle/>
                    <a:p>
                      <a:pPr algn="ctr"/>
                      <a:r>
                        <a:rPr lang="en-GB" sz="800" dirty="0" smtClean="0"/>
                        <a:t>12.2%</a:t>
                      </a:r>
                      <a:endParaRPr lang="en-GB" sz="800" dirty="0"/>
                    </a:p>
                  </a:txBody>
                  <a:tcPr marL="76200" marR="76200" marT="38100" marB="38100" anchor="ctr"/>
                </a:tc>
              </a:tr>
              <a:tr h="203200">
                <a:tc>
                  <a:txBody>
                    <a:bodyPr/>
                    <a:lstStyle/>
                    <a:p>
                      <a:r>
                        <a:rPr lang="en-GB" sz="800" dirty="0" smtClean="0"/>
                        <a:t>LAS</a:t>
                      </a:r>
                      <a:endParaRPr lang="en-GB" sz="800" dirty="0"/>
                    </a:p>
                  </a:txBody>
                  <a:tcPr marL="76200" marR="76200" marT="38100" marB="38100" anchor="ctr"/>
                </a:tc>
                <a:tc>
                  <a:txBody>
                    <a:bodyPr/>
                    <a:lstStyle/>
                    <a:p>
                      <a:pPr algn="ctr"/>
                      <a:r>
                        <a:rPr lang="en-GB" sz="800" dirty="0" smtClean="0"/>
                        <a:t>111</a:t>
                      </a:r>
                      <a:endParaRPr lang="en-GB" sz="800" dirty="0">
                        <a:solidFill>
                          <a:schemeClr val="accent6"/>
                        </a:solidFill>
                      </a:endParaRPr>
                    </a:p>
                  </a:txBody>
                  <a:tcPr marL="76200" marR="76200" marT="38100" marB="38100" anchor="ctr"/>
                </a:tc>
                <a:tc>
                  <a:txBody>
                    <a:bodyPr/>
                    <a:lstStyle/>
                    <a:p>
                      <a:pPr algn="ctr"/>
                      <a:r>
                        <a:rPr lang="en-GB" sz="800" dirty="0" smtClean="0"/>
                        <a:t>13.4%</a:t>
                      </a:r>
                      <a:endParaRPr lang="en-GB" sz="800" dirty="0"/>
                    </a:p>
                  </a:txBody>
                  <a:tcPr marL="76200" marR="76200" marT="38100" marB="38100" anchor="ctr"/>
                </a:tc>
                <a:tc>
                  <a:txBody>
                    <a:bodyPr/>
                    <a:lstStyle/>
                    <a:p>
                      <a:pPr algn="ctr"/>
                      <a:r>
                        <a:rPr lang="en-GB" sz="800" dirty="0" smtClean="0"/>
                        <a:t>1.5%</a:t>
                      </a:r>
                      <a:endParaRPr lang="en-GB" sz="800" dirty="0"/>
                    </a:p>
                  </a:txBody>
                  <a:tcPr marL="76200" marR="76200" marT="38100" marB="38100" anchor="ctr"/>
                </a:tc>
                <a:tc>
                  <a:txBody>
                    <a:bodyPr/>
                    <a:lstStyle/>
                    <a:p>
                      <a:pPr algn="ctr"/>
                      <a:r>
                        <a:rPr lang="en-GB" sz="800" dirty="0" smtClean="0"/>
                        <a:t>57.6%</a:t>
                      </a:r>
                      <a:endParaRPr lang="en-GB" sz="800" dirty="0"/>
                    </a:p>
                  </a:txBody>
                  <a:tcPr marL="76200" marR="76200" marT="38100" marB="38100" anchor="ctr"/>
                </a:tc>
                <a:tc>
                  <a:txBody>
                    <a:bodyPr/>
                    <a:lstStyle/>
                    <a:p>
                      <a:pPr algn="ctr"/>
                      <a:r>
                        <a:rPr lang="en-GB" sz="800" dirty="0" smtClean="0"/>
                        <a:t>7.3%</a:t>
                      </a:r>
                      <a:endParaRPr lang="en-GB" sz="800" dirty="0"/>
                    </a:p>
                  </a:txBody>
                  <a:tcPr marL="76200" marR="76200" marT="38100" marB="38100" anchor="ctr"/>
                </a:tc>
                <a:tc>
                  <a:txBody>
                    <a:bodyPr/>
                    <a:lstStyle/>
                    <a:p>
                      <a:pPr algn="ctr"/>
                      <a:r>
                        <a:rPr lang="en-GB" sz="800" dirty="0" smtClean="0"/>
                        <a:t>20.2%</a:t>
                      </a:r>
                      <a:endParaRPr lang="en-GB" sz="800" dirty="0"/>
                    </a:p>
                  </a:txBody>
                  <a:tcPr marL="76200" marR="76200" marT="38100" marB="38100" anchor="ctr"/>
                </a:tc>
              </a:tr>
              <a:tr h="203200">
                <a:tc>
                  <a:txBody>
                    <a:bodyPr/>
                    <a:lstStyle/>
                    <a:p>
                      <a:r>
                        <a:rPr lang="en-GB" sz="800" dirty="0" smtClean="0"/>
                        <a:t>LCW</a:t>
                      </a:r>
                      <a:endParaRPr lang="en-GB" sz="800" dirty="0"/>
                    </a:p>
                  </a:txBody>
                  <a:tcPr marL="76200" marR="76200" marT="38100" marB="38100" anchor="ctr"/>
                </a:tc>
                <a:tc>
                  <a:txBody>
                    <a:bodyPr/>
                    <a:lstStyle/>
                    <a:p>
                      <a:pPr algn="ctr"/>
                      <a:r>
                        <a:rPr lang="en-GB" sz="800" dirty="0" smtClean="0"/>
                        <a:t>IUC</a:t>
                      </a:r>
                      <a:endParaRPr lang="en-GB" sz="800" dirty="0">
                        <a:solidFill>
                          <a:schemeClr val="accent6"/>
                        </a:solidFill>
                      </a:endParaRPr>
                    </a:p>
                  </a:txBody>
                  <a:tcPr marL="76200" marR="76200" marT="38100" marB="38100" anchor="ctr"/>
                </a:tc>
                <a:tc>
                  <a:txBody>
                    <a:bodyPr/>
                    <a:lstStyle/>
                    <a:p>
                      <a:pPr algn="ctr"/>
                      <a:r>
                        <a:rPr lang="en-GB" sz="800" dirty="0" smtClean="0"/>
                        <a:t>13.4%</a:t>
                      </a:r>
                      <a:endParaRPr lang="en-GB" sz="800" dirty="0"/>
                    </a:p>
                  </a:txBody>
                  <a:tcPr marL="76200" marR="76200" marT="38100" marB="38100" anchor="ctr"/>
                </a:tc>
                <a:tc>
                  <a:txBody>
                    <a:bodyPr/>
                    <a:lstStyle/>
                    <a:p>
                      <a:pPr algn="ctr"/>
                      <a:r>
                        <a:rPr lang="en-GB" sz="800" dirty="0" smtClean="0"/>
                        <a:t>1.8%</a:t>
                      </a:r>
                      <a:endParaRPr lang="en-GB" sz="800" b="1" dirty="0">
                        <a:solidFill>
                          <a:srgbClr val="00B050"/>
                        </a:solidFill>
                      </a:endParaRPr>
                    </a:p>
                  </a:txBody>
                  <a:tcPr marL="76200" marR="76200" marT="38100" marB="38100" anchor="ctr"/>
                </a:tc>
                <a:tc>
                  <a:txBody>
                    <a:bodyPr/>
                    <a:lstStyle/>
                    <a:p>
                      <a:pPr algn="ctr"/>
                      <a:r>
                        <a:rPr lang="en-GB" sz="800" dirty="0" smtClean="0"/>
                        <a:t>33.9%</a:t>
                      </a:r>
                      <a:endParaRPr lang="en-GB" sz="800" dirty="0"/>
                    </a:p>
                  </a:txBody>
                  <a:tcPr marL="76200" marR="76200" marT="38100" marB="38100" anchor="ctr"/>
                </a:tc>
                <a:tc>
                  <a:txBody>
                    <a:bodyPr/>
                    <a:lstStyle/>
                    <a:p>
                      <a:pPr algn="ctr"/>
                      <a:r>
                        <a:rPr lang="en-GB" sz="800" dirty="0" smtClean="0"/>
                        <a:t>2.6%</a:t>
                      </a:r>
                      <a:endParaRPr lang="en-GB" sz="800" dirty="0"/>
                    </a:p>
                  </a:txBody>
                  <a:tcPr marL="76200" marR="76200" marT="38100" marB="38100" anchor="ctr"/>
                </a:tc>
                <a:tc>
                  <a:txBody>
                    <a:bodyPr/>
                    <a:lstStyle/>
                    <a:p>
                      <a:pPr algn="ctr"/>
                      <a:r>
                        <a:rPr lang="en-GB" sz="800" dirty="0" smtClean="0"/>
                        <a:t>48.2%</a:t>
                      </a:r>
                      <a:endParaRPr lang="en-GB" sz="800" b="1" dirty="0">
                        <a:solidFill>
                          <a:srgbClr val="00B050"/>
                        </a:solidFill>
                      </a:endParaRPr>
                    </a:p>
                  </a:txBody>
                  <a:tcPr marL="76200" marR="76200" marT="38100" marB="38100" anchor="ctr"/>
                </a:tc>
              </a:tr>
              <a:tr h="330200">
                <a:tc>
                  <a:txBody>
                    <a:bodyPr/>
                    <a:lstStyle/>
                    <a:p>
                      <a:r>
                        <a:rPr lang="en-GB" sz="800" dirty="0" smtClean="0"/>
                        <a:t>PELC</a:t>
                      </a:r>
                      <a:endParaRPr lang="en-GB" sz="800" dirty="0"/>
                    </a:p>
                  </a:txBody>
                  <a:tcPr marL="76200" marR="76200" marT="38100" marB="38100" anchor="ctr"/>
                </a:tc>
                <a:tc>
                  <a:txBody>
                    <a:bodyPr/>
                    <a:lstStyle/>
                    <a:p>
                      <a:pPr algn="ctr"/>
                      <a:r>
                        <a:rPr lang="en-GB" sz="800" dirty="0" smtClean="0"/>
                        <a:t>IUC Vanguard</a:t>
                      </a:r>
                      <a:endParaRPr lang="en-GB" sz="800" dirty="0">
                        <a:solidFill>
                          <a:schemeClr val="accent6"/>
                        </a:solidFill>
                      </a:endParaRPr>
                    </a:p>
                  </a:txBody>
                  <a:tcPr marL="76200" marR="76200" marT="38100" marB="38100" anchor="ctr"/>
                </a:tc>
                <a:tc>
                  <a:txBody>
                    <a:bodyPr/>
                    <a:lstStyle/>
                    <a:p>
                      <a:pPr algn="ctr"/>
                      <a:r>
                        <a:rPr lang="en-GB" sz="800" dirty="0" smtClean="0"/>
                        <a:t>19.5%</a:t>
                      </a:r>
                      <a:endParaRPr lang="en-GB" sz="800" dirty="0"/>
                    </a:p>
                  </a:txBody>
                  <a:tcPr marL="76200" marR="76200" marT="38100" marB="38100" anchor="ctr"/>
                </a:tc>
                <a:tc>
                  <a:txBody>
                    <a:bodyPr/>
                    <a:lstStyle/>
                    <a:p>
                      <a:pPr algn="ctr"/>
                      <a:r>
                        <a:rPr lang="en-GB" sz="800" dirty="0" smtClean="0"/>
                        <a:t>1.9%</a:t>
                      </a:r>
                      <a:endParaRPr lang="en-GB" sz="800" b="0" dirty="0">
                        <a:solidFill>
                          <a:schemeClr val="accent6"/>
                        </a:solidFill>
                      </a:endParaRPr>
                    </a:p>
                  </a:txBody>
                  <a:tcPr marL="76200" marR="76200" marT="38100" marB="38100" anchor="ctr"/>
                </a:tc>
                <a:tc>
                  <a:txBody>
                    <a:bodyPr/>
                    <a:lstStyle/>
                    <a:p>
                      <a:pPr algn="ctr"/>
                      <a:r>
                        <a:rPr lang="en-GB" sz="800" dirty="0" smtClean="0"/>
                        <a:t>54.3%</a:t>
                      </a:r>
                      <a:endParaRPr lang="en-GB" sz="800" dirty="0"/>
                    </a:p>
                  </a:txBody>
                  <a:tcPr marL="76200" marR="76200" marT="38100" marB="38100" anchor="ctr"/>
                </a:tc>
                <a:tc>
                  <a:txBody>
                    <a:bodyPr/>
                    <a:lstStyle/>
                    <a:p>
                      <a:pPr algn="ctr"/>
                      <a:r>
                        <a:rPr lang="en-GB" sz="800" dirty="0" smtClean="0"/>
                        <a:t>2.7%</a:t>
                      </a:r>
                      <a:endParaRPr lang="en-GB" sz="800" dirty="0"/>
                    </a:p>
                  </a:txBody>
                  <a:tcPr marL="76200" marR="76200" marT="38100" marB="38100" anchor="ctr"/>
                </a:tc>
                <a:tc>
                  <a:txBody>
                    <a:bodyPr/>
                    <a:lstStyle/>
                    <a:p>
                      <a:pPr algn="ctr"/>
                      <a:r>
                        <a:rPr lang="en-GB" sz="800" dirty="0" smtClean="0"/>
                        <a:t>21.5%</a:t>
                      </a:r>
                      <a:endParaRPr lang="en-GB" sz="800" b="1" dirty="0">
                        <a:solidFill>
                          <a:srgbClr val="00B050"/>
                        </a:solidFill>
                      </a:endParaRPr>
                    </a:p>
                  </a:txBody>
                  <a:tcPr marL="76200" marR="76200" marT="38100" marB="38100" anchor="ctr"/>
                </a:tc>
              </a:tr>
              <a:tr h="203200">
                <a:tc>
                  <a:txBody>
                    <a:bodyPr/>
                    <a:lstStyle/>
                    <a:p>
                      <a:r>
                        <a:rPr lang="en-GB" sz="800" dirty="0" err="1" smtClean="0"/>
                        <a:t>Vocare</a:t>
                      </a:r>
                      <a:endParaRPr lang="en-GB" sz="800" dirty="0"/>
                    </a:p>
                  </a:txBody>
                  <a:tcPr marL="76200" marR="76200" marT="38100" marB="38100" anchor="ctr"/>
                </a:tc>
                <a:tc>
                  <a:txBody>
                    <a:bodyPr/>
                    <a:lstStyle/>
                    <a:p>
                      <a:pPr algn="ctr"/>
                      <a:r>
                        <a:rPr lang="en-GB" sz="800" dirty="0" smtClean="0"/>
                        <a:t>111</a:t>
                      </a:r>
                      <a:r>
                        <a:rPr lang="en-GB" sz="800" baseline="0" dirty="0" smtClean="0"/>
                        <a:t> / IUC*</a:t>
                      </a:r>
                      <a:endParaRPr lang="en-GB" sz="800" dirty="0">
                        <a:solidFill>
                          <a:schemeClr val="accent6"/>
                        </a:solidFill>
                      </a:endParaRPr>
                    </a:p>
                  </a:txBody>
                  <a:tcPr marL="76200" marR="76200" marT="38100" marB="38100" anchor="ctr"/>
                </a:tc>
                <a:tc>
                  <a:txBody>
                    <a:bodyPr/>
                    <a:lstStyle/>
                    <a:p>
                      <a:pPr algn="ctr"/>
                      <a:r>
                        <a:rPr lang="en-GB" sz="800" dirty="0" smtClean="0"/>
                        <a:t>16.9%</a:t>
                      </a:r>
                      <a:endParaRPr lang="en-GB" sz="800" dirty="0"/>
                    </a:p>
                  </a:txBody>
                  <a:tcPr marL="76200" marR="76200" marT="38100" marB="38100" anchor="ctr"/>
                </a:tc>
                <a:tc>
                  <a:txBody>
                    <a:bodyPr/>
                    <a:lstStyle/>
                    <a:p>
                      <a:pPr algn="ctr"/>
                      <a:r>
                        <a:rPr lang="en-GB" sz="800" dirty="0" smtClean="0"/>
                        <a:t>1.4%</a:t>
                      </a:r>
                      <a:endParaRPr lang="en-GB" sz="800" b="1" dirty="0">
                        <a:solidFill>
                          <a:srgbClr val="00B050"/>
                        </a:solidFill>
                      </a:endParaRPr>
                    </a:p>
                  </a:txBody>
                  <a:tcPr marL="76200" marR="76200" marT="38100" marB="38100" anchor="ctr"/>
                </a:tc>
                <a:tc>
                  <a:txBody>
                    <a:bodyPr/>
                    <a:lstStyle/>
                    <a:p>
                      <a:pPr algn="ctr"/>
                      <a:r>
                        <a:rPr lang="en-GB" sz="800" dirty="0" smtClean="0"/>
                        <a:t>59.8%</a:t>
                      </a:r>
                      <a:endParaRPr lang="en-GB" sz="800" dirty="0"/>
                    </a:p>
                  </a:txBody>
                  <a:tcPr marL="76200" marR="76200" marT="38100" marB="38100" anchor="ctr"/>
                </a:tc>
                <a:tc>
                  <a:txBody>
                    <a:bodyPr/>
                    <a:lstStyle/>
                    <a:p>
                      <a:pPr algn="ctr"/>
                      <a:r>
                        <a:rPr lang="en-GB" sz="800" dirty="0" smtClean="0"/>
                        <a:t>7.5%</a:t>
                      </a:r>
                      <a:endParaRPr lang="en-GB" sz="800" dirty="0"/>
                    </a:p>
                  </a:txBody>
                  <a:tcPr marL="76200" marR="76200" marT="38100" marB="38100" anchor="ctr"/>
                </a:tc>
                <a:tc>
                  <a:txBody>
                    <a:bodyPr/>
                    <a:lstStyle/>
                    <a:p>
                      <a:pPr algn="ctr"/>
                      <a:r>
                        <a:rPr lang="en-GB" sz="800" dirty="0" smtClean="0"/>
                        <a:t>14.3%</a:t>
                      </a:r>
                      <a:endParaRPr lang="en-GB" sz="800" b="1" dirty="0">
                        <a:solidFill>
                          <a:srgbClr val="00B050"/>
                        </a:solidFill>
                      </a:endParaRPr>
                    </a:p>
                  </a:txBody>
                  <a:tcPr marL="76200" marR="76200" marT="38100" marB="38100" anchor="ctr"/>
                </a:tc>
              </a:tr>
              <a:tr h="203200">
                <a:tc gridSpan="2">
                  <a:txBody>
                    <a:bodyPr/>
                    <a:lstStyle/>
                    <a:p>
                      <a:pPr algn="l"/>
                      <a:r>
                        <a:rPr lang="en-GB" sz="800" dirty="0" smtClean="0"/>
                        <a:t>London totals  – over 85s</a:t>
                      </a:r>
                      <a:endParaRPr lang="en-GB" sz="800" b="0" dirty="0"/>
                    </a:p>
                  </a:txBody>
                  <a:tcPr marL="76200" marR="76200" marT="38100" marB="38100" anchor="ctr"/>
                </a:tc>
                <a:tc hMerge="1">
                  <a:txBody>
                    <a:bodyPr/>
                    <a:lstStyle/>
                    <a:p>
                      <a:pPr marL="0" marR="0" indent="0" algn="ctr" defTabSz="914180" rtl="0" eaLnBrk="1" fontAlgn="auto" latinLnBrk="0" hangingPunct="1">
                        <a:lnSpc>
                          <a:spcPct val="100000"/>
                        </a:lnSpc>
                        <a:spcBef>
                          <a:spcPts val="0"/>
                        </a:spcBef>
                        <a:spcAft>
                          <a:spcPts val="0"/>
                        </a:spcAft>
                        <a:buClrTx/>
                        <a:buSzTx/>
                        <a:buFontTx/>
                        <a:buNone/>
                        <a:tabLst/>
                        <a:defRPr/>
                      </a:pPr>
                      <a:endParaRPr lang="en-GB" sz="1000" b="1" dirty="0" smtClean="0"/>
                    </a:p>
                  </a:txBody>
                  <a:tcPr anchor="ctr"/>
                </a:tc>
                <a:tc>
                  <a:txBody>
                    <a:bodyPr/>
                    <a:lstStyle/>
                    <a:p>
                      <a:pPr marL="0" marR="0" indent="0" algn="ctr" defTabSz="914180" rtl="0" eaLnBrk="1" fontAlgn="auto" latinLnBrk="0" hangingPunct="1">
                        <a:lnSpc>
                          <a:spcPct val="100000"/>
                        </a:lnSpc>
                        <a:spcBef>
                          <a:spcPts val="0"/>
                        </a:spcBef>
                        <a:spcAft>
                          <a:spcPts val="0"/>
                        </a:spcAft>
                        <a:buClrTx/>
                        <a:buSzTx/>
                        <a:buFontTx/>
                        <a:buNone/>
                        <a:tabLst/>
                        <a:defRPr/>
                      </a:pPr>
                      <a:r>
                        <a:rPr lang="en-GB" sz="800" dirty="0" smtClean="0"/>
                        <a:t>16.1%</a:t>
                      </a:r>
                      <a:endParaRPr lang="en-GB" sz="800" b="1" dirty="0" smtClean="0"/>
                    </a:p>
                  </a:txBody>
                  <a:tcPr marL="76200" marR="76200" marT="38100" marB="38100" anchor="ctr"/>
                </a:tc>
                <a:tc>
                  <a:txBody>
                    <a:bodyPr/>
                    <a:lstStyle/>
                    <a:p>
                      <a:pPr algn="ctr"/>
                      <a:r>
                        <a:rPr lang="en-GB" sz="800" dirty="0" smtClean="0"/>
                        <a:t>1.8%</a:t>
                      </a:r>
                      <a:endParaRPr lang="en-GB" sz="800" b="1" dirty="0"/>
                    </a:p>
                  </a:txBody>
                  <a:tcPr marL="76200" marR="76200" marT="38100" marB="38100" anchor="ctr"/>
                </a:tc>
                <a:tc>
                  <a:txBody>
                    <a:bodyPr/>
                    <a:lstStyle/>
                    <a:p>
                      <a:pPr algn="ctr"/>
                      <a:r>
                        <a:rPr lang="en-GB" sz="800" dirty="0" smtClean="0"/>
                        <a:t>50.4%</a:t>
                      </a:r>
                      <a:endParaRPr lang="en-GB" sz="800" b="1" dirty="0"/>
                    </a:p>
                  </a:txBody>
                  <a:tcPr marL="76200" marR="76200" marT="38100" marB="38100" anchor="ctr"/>
                </a:tc>
                <a:tc>
                  <a:txBody>
                    <a:bodyPr/>
                    <a:lstStyle/>
                    <a:p>
                      <a:pPr algn="ctr"/>
                      <a:r>
                        <a:rPr lang="en-GB" sz="800" dirty="0" smtClean="0"/>
                        <a:t>1.5%</a:t>
                      </a:r>
                      <a:endParaRPr lang="en-GB" sz="800" b="1" dirty="0"/>
                    </a:p>
                  </a:txBody>
                  <a:tcPr marL="76200" marR="76200" marT="38100" marB="38100" anchor="ctr"/>
                </a:tc>
                <a:tc>
                  <a:txBody>
                    <a:bodyPr/>
                    <a:lstStyle/>
                    <a:p>
                      <a:pPr algn="ctr"/>
                      <a:r>
                        <a:rPr lang="en-GB" sz="800" dirty="0" smtClean="0"/>
                        <a:t>30.4%</a:t>
                      </a:r>
                      <a:endParaRPr lang="en-GB" sz="800" b="1" dirty="0"/>
                    </a:p>
                  </a:txBody>
                  <a:tcPr marL="76200" marR="76200" marT="38100" marB="38100" anchor="ctr"/>
                </a:tc>
              </a:tr>
              <a:tr h="203200">
                <a:tc gridSpan="2">
                  <a:txBody>
                    <a:bodyPr/>
                    <a:lstStyle/>
                    <a:p>
                      <a:pPr algn="r"/>
                      <a:r>
                        <a:rPr lang="en-GB" sz="800" dirty="0" smtClean="0"/>
                        <a:t>London</a:t>
                      </a:r>
                      <a:r>
                        <a:rPr lang="en-GB" sz="800" baseline="0" dirty="0" smtClean="0"/>
                        <a:t> totals – all ages </a:t>
                      </a:r>
                      <a:endParaRPr lang="en-GB" sz="800" b="0" dirty="0" smtClean="0"/>
                    </a:p>
                  </a:txBody>
                  <a:tcPr marL="76200" marR="76200" marT="38100" marB="38100" anchor="ctr"/>
                </a:tc>
                <a:tc hMerge="1">
                  <a:txBody>
                    <a:bodyPr/>
                    <a:lstStyle/>
                    <a:p>
                      <a:endParaRPr lang="en-GB"/>
                    </a:p>
                  </a:txBody>
                  <a:tcPr/>
                </a:tc>
                <a:tc>
                  <a:txBody>
                    <a:bodyPr/>
                    <a:lstStyle/>
                    <a:p>
                      <a:pPr marL="0" marR="0" indent="0" algn="ctr" defTabSz="914180" rtl="0" eaLnBrk="1" fontAlgn="auto" latinLnBrk="0" hangingPunct="1">
                        <a:lnSpc>
                          <a:spcPct val="100000"/>
                        </a:lnSpc>
                        <a:spcBef>
                          <a:spcPts val="0"/>
                        </a:spcBef>
                        <a:spcAft>
                          <a:spcPts val="0"/>
                        </a:spcAft>
                        <a:buClrTx/>
                        <a:buSzTx/>
                        <a:buFontTx/>
                        <a:buNone/>
                        <a:tabLst/>
                        <a:defRPr/>
                      </a:pPr>
                      <a:r>
                        <a:rPr lang="en-GB" sz="800" dirty="0" smtClean="0"/>
                        <a:t>10.5%</a:t>
                      </a:r>
                      <a:endParaRPr lang="en-GB" sz="800" b="1" dirty="0" smtClean="0"/>
                    </a:p>
                  </a:txBody>
                  <a:tcPr marL="76200" marR="76200" marT="38100" marB="38100" anchor="ctr"/>
                </a:tc>
                <a:tc>
                  <a:txBody>
                    <a:bodyPr/>
                    <a:lstStyle/>
                    <a:p>
                      <a:pPr algn="ctr"/>
                      <a:r>
                        <a:rPr lang="en-GB" sz="800" dirty="0" smtClean="0"/>
                        <a:t>11.8%</a:t>
                      </a:r>
                      <a:endParaRPr lang="en-GB" sz="800" b="1" dirty="0"/>
                    </a:p>
                  </a:txBody>
                  <a:tcPr marL="76200" marR="76200" marT="38100" marB="38100" anchor="ctr"/>
                </a:tc>
                <a:tc>
                  <a:txBody>
                    <a:bodyPr/>
                    <a:lstStyle/>
                    <a:p>
                      <a:pPr algn="ctr"/>
                      <a:r>
                        <a:rPr lang="en-GB" sz="800" dirty="0" smtClean="0"/>
                        <a:t>56.1%</a:t>
                      </a:r>
                      <a:endParaRPr lang="en-GB" sz="800" b="1" dirty="0"/>
                    </a:p>
                  </a:txBody>
                  <a:tcPr marL="76200" marR="76200" marT="38100" marB="38100" anchor="ctr"/>
                </a:tc>
                <a:tc>
                  <a:txBody>
                    <a:bodyPr/>
                    <a:lstStyle/>
                    <a:p>
                      <a:pPr algn="ctr"/>
                      <a:r>
                        <a:rPr lang="en-GB" sz="800" dirty="0" smtClean="0"/>
                        <a:t>2.1%</a:t>
                      </a:r>
                      <a:endParaRPr lang="en-GB" sz="800" b="1" dirty="0"/>
                    </a:p>
                  </a:txBody>
                  <a:tcPr marL="76200" marR="76200" marT="38100" marB="38100" anchor="ctr"/>
                </a:tc>
                <a:tc>
                  <a:txBody>
                    <a:bodyPr/>
                    <a:lstStyle/>
                    <a:p>
                      <a:pPr algn="ctr"/>
                      <a:r>
                        <a:rPr lang="en-GB" sz="800" dirty="0" smtClean="0"/>
                        <a:t>19.5%</a:t>
                      </a:r>
                      <a:endParaRPr lang="en-GB" sz="800" b="1" dirty="0"/>
                    </a:p>
                  </a:txBody>
                  <a:tcPr marL="76200" marR="76200" marT="38100" marB="38100" anchor="ctr"/>
                </a:tc>
              </a:tr>
            </a:tbl>
          </a:graphicData>
        </a:graphic>
      </p:graphicFrame>
      <p:grpSp>
        <p:nvGrpSpPr>
          <p:cNvPr id="19" name="Group 18"/>
          <p:cNvGrpSpPr/>
          <p:nvPr/>
        </p:nvGrpSpPr>
        <p:grpSpPr>
          <a:xfrm>
            <a:off x="5580112" y="3945120"/>
            <a:ext cx="150000" cy="695978"/>
            <a:chOff x="5652120" y="2814140"/>
            <a:chExt cx="180000" cy="835174"/>
          </a:xfrm>
        </p:grpSpPr>
        <p:sp>
          <p:nvSpPr>
            <p:cNvPr id="12" name="Oval 11"/>
            <p:cNvSpPr/>
            <p:nvPr/>
          </p:nvSpPr>
          <p:spPr>
            <a:xfrm>
              <a:off x="5652120" y="2814140"/>
              <a:ext cx="180000" cy="180000"/>
            </a:xfrm>
            <a:prstGeom prst="ellipse">
              <a:avLst/>
            </a:prstGeom>
            <a:solidFill>
              <a:schemeClr val="accent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latin typeface="Calibri" panose="020F0502020204030204" pitchFamily="34" charset="0"/>
                </a:rPr>
                <a:t>1</a:t>
              </a:r>
            </a:p>
          </p:txBody>
        </p:sp>
        <p:sp>
          <p:nvSpPr>
            <p:cNvPr id="14" name="Oval 13"/>
            <p:cNvSpPr/>
            <p:nvPr/>
          </p:nvSpPr>
          <p:spPr>
            <a:xfrm>
              <a:off x="5652120" y="3123488"/>
              <a:ext cx="180000" cy="180000"/>
            </a:xfrm>
            <a:prstGeom prst="ellipse">
              <a:avLst/>
            </a:prstGeom>
            <a:solidFill>
              <a:schemeClr val="accent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latin typeface="Calibri" panose="020F0502020204030204" pitchFamily="34" charset="0"/>
                </a:rPr>
                <a:t>2</a:t>
              </a:r>
            </a:p>
          </p:txBody>
        </p:sp>
        <p:sp>
          <p:nvSpPr>
            <p:cNvPr id="15" name="Oval 14"/>
            <p:cNvSpPr/>
            <p:nvPr/>
          </p:nvSpPr>
          <p:spPr>
            <a:xfrm>
              <a:off x="5652120" y="3469314"/>
              <a:ext cx="180000" cy="180000"/>
            </a:xfrm>
            <a:prstGeom prst="ellipse">
              <a:avLst/>
            </a:prstGeom>
            <a:solidFill>
              <a:schemeClr val="accent3"/>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latin typeface="Calibri" panose="020F0502020204030204" pitchFamily="34" charset="0"/>
                </a:rPr>
                <a:t>3</a:t>
              </a:r>
            </a:p>
          </p:txBody>
        </p:sp>
      </p:grpSp>
      <p:sp>
        <p:nvSpPr>
          <p:cNvPr id="13" name="TextBox 12"/>
          <p:cNvSpPr txBox="1"/>
          <p:nvPr/>
        </p:nvSpPr>
        <p:spPr>
          <a:xfrm>
            <a:off x="5730238" y="3920595"/>
            <a:ext cx="1920213" cy="261610"/>
          </a:xfrm>
          <a:prstGeom prst="rect">
            <a:avLst/>
          </a:prstGeom>
          <a:noFill/>
        </p:spPr>
        <p:txBody>
          <a:bodyPr wrap="square" rtlCol="0">
            <a:spAutoFit/>
          </a:bodyPr>
          <a:lstStyle/>
          <a:p>
            <a:r>
              <a:rPr lang="en-GB" sz="1100" dirty="0">
                <a:solidFill>
                  <a:srgbClr val="0072C6"/>
                </a:solidFill>
                <a:latin typeface="Calibri" panose="020F0502020204030204" pitchFamily="34" charset="0"/>
              </a:rPr>
              <a:t>LCW IUC model</a:t>
            </a:r>
          </a:p>
        </p:txBody>
      </p:sp>
      <p:sp>
        <p:nvSpPr>
          <p:cNvPr id="20" name="TextBox 19"/>
          <p:cNvSpPr txBox="1"/>
          <p:nvPr/>
        </p:nvSpPr>
        <p:spPr>
          <a:xfrm>
            <a:off x="5739533" y="4168906"/>
            <a:ext cx="1920213" cy="261610"/>
          </a:xfrm>
          <a:prstGeom prst="rect">
            <a:avLst/>
          </a:prstGeom>
          <a:noFill/>
        </p:spPr>
        <p:txBody>
          <a:bodyPr wrap="square" rtlCol="0">
            <a:spAutoFit/>
          </a:bodyPr>
          <a:lstStyle/>
          <a:p>
            <a:r>
              <a:rPr lang="en-GB" sz="1100" dirty="0">
                <a:solidFill>
                  <a:srgbClr val="0072C6"/>
                </a:solidFill>
                <a:latin typeface="Calibri" panose="020F0502020204030204" pitchFamily="34" charset="0"/>
              </a:rPr>
              <a:t>PELC’s vanguard pathway</a:t>
            </a:r>
          </a:p>
        </p:txBody>
      </p:sp>
      <p:sp>
        <p:nvSpPr>
          <p:cNvPr id="21" name="TextBox 20"/>
          <p:cNvSpPr txBox="1"/>
          <p:nvPr/>
        </p:nvSpPr>
        <p:spPr>
          <a:xfrm>
            <a:off x="5730237" y="4420476"/>
            <a:ext cx="3162243" cy="430887"/>
          </a:xfrm>
          <a:prstGeom prst="rect">
            <a:avLst/>
          </a:prstGeom>
          <a:noFill/>
        </p:spPr>
        <p:txBody>
          <a:bodyPr wrap="square" rtlCol="0">
            <a:spAutoFit/>
          </a:bodyPr>
          <a:lstStyle/>
          <a:p>
            <a:r>
              <a:rPr lang="en-GB" sz="1100" dirty="0">
                <a:solidFill>
                  <a:srgbClr val="0072C6"/>
                </a:solidFill>
                <a:latin typeface="Calibri" panose="020F0502020204030204" pitchFamily="34" charset="0"/>
              </a:rPr>
              <a:t>Early impact of Vocare’s new pathway for over 85s getting direct access to a GP</a:t>
            </a:r>
          </a:p>
        </p:txBody>
      </p:sp>
      <p:sp>
        <p:nvSpPr>
          <p:cNvPr id="35" name="Slide Number Placeholder 4"/>
          <p:cNvSpPr txBox="1">
            <a:spLocks/>
          </p:cNvSpPr>
          <p:nvPr/>
        </p:nvSpPr>
        <p:spPr>
          <a:xfrm>
            <a:off x="8067738" y="5330521"/>
            <a:ext cx="284683" cy="304271"/>
          </a:xfrm>
          <a:prstGeom prst="rect">
            <a:avLst/>
          </a:prstGeom>
        </p:spPr>
        <p:txBody>
          <a:bodyPr vert="horz" lIns="76182" tIns="38092" rIns="76182" bIns="38092" rtlCol="0" anchor="ctr"/>
          <a:lstStyle>
            <a:defPPr>
              <a:defRPr lang="en-US"/>
            </a:defPPr>
            <a:lvl1pPr marL="0" algn="r" defTabSz="914400" rtl="0" eaLnBrk="1" latinLnBrk="0" hangingPunct="1">
              <a:defRPr sz="1200" kern="1200">
                <a:solidFill>
                  <a:schemeClr val="accent5">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8FC524A1-7B6A-464D-B8BC-8FE2E057339E}" type="slidenum">
              <a:rPr lang="en-GB" sz="1000">
                <a:solidFill>
                  <a:srgbClr val="0072C6"/>
                </a:solidFill>
              </a:rPr>
              <a:pPr algn="l"/>
              <a:t>8</a:t>
            </a:fld>
            <a:endParaRPr lang="en-GB" sz="1000" dirty="0">
              <a:solidFill>
                <a:srgbClr val="0072C6"/>
              </a:solidFill>
            </a:endParaRPr>
          </a:p>
        </p:txBody>
      </p:sp>
      <p:sp>
        <p:nvSpPr>
          <p:cNvPr id="18" name="TextBox 17"/>
          <p:cNvSpPr txBox="1"/>
          <p:nvPr/>
        </p:nvSpPr>
        <p:spPr>
          <a:xfrm>
            <a:off x="71556" y="43786"/>
            <a:ext cx="7320813" cy="584775"/>
          </a:xfrm>
          <a:prstGeom prst="rect">
            <a:avLst/>
          </a:prstGeom>
          <a:noFill/>
          <a:ln>
            <a:noFill/>
          </a:ln>
        </p:spPr>
        <p:txBody>
          <a:bodyPr wrap="square" rtlCol="0">
            <a:spAutoFit/>
          </a:bodyPr>
          <a:lstStyle/>
          <a:p>
            <a:r>
              <a:rPr lang="en-GB" sz="3200" b="1" dirty="0" smtClean="0">
                <a:solidFill>
                  <a:schemeClr val="accent1"/>
                </a:solidFill>
                <a:latin typeface="Calibri" pitchFamily="34" charset="0"/>
                <a:cs typeface="Calibri" pitchFamily="34" charset="0"/>
              </a:rPr>
              <a:t>Impact on the over 85s</a:t>
            </a:r>
            <a:endParaRPr lang="en-GB" sz="3200" b="1" dirty="0">
              <a:solidFill>
                <a:schemeClr val="accent1"/>
              </a:solidFill>
              <a:latin typeface="Calibri" pitchFamily="34" charset="0"/>
              <a:cs typeface="Calibri" pitchFamily="34" charset="0"/>
            </a:endParaRPr>
          </a:p>
        </p:txBody>
      </p:sp>
    </p:spTree>
    <p:extLst>
      <p:ext uri="{BB962C8B-B14F-4D97-AF65-F5344CB8AC3E}">
        <p14:creationId xmlns:p14="http://schemas.microsoft.com/office/powerpoint/2010/main" val="11219227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88140" y="629118"/>
            <a:ext cx="7508195" cy="525118"/>
          </a:xfrm>
        </p:spPr>
        <p:txBody>
          <a:bodyPr>
            <a:noAutofit/>
          </a:bodyPr>
          <a:lstStyle/>
          <a:p>
            <a:pPr marL="0"/>
            <a:r>
              <a:rPr lang="en-GB" sz="1400" dirty="0">
                <a:solidFill>
                  <a:srgbClr val="0070C0"/>
                </a:solidFill>
                <a:latin typeface="Calibri" panose="020F0502020204030204" pitchFamily="34" charset="0"/>
                <a:cs typeface="Calibri" pitchFamily="34" charset="0"/>
              </a:rPr>
              <a:t>Since November 2014, </a:t>
            </a:r>
            <a:r>
              <a:rPr lang="en-GB" sz="1400" b="1" dirty="0">
                <a:solidFill>
                  <a:srgbClr val="0070C0"/>
                </a:solidFill>
                <a:latin typeface="Calibri" panose="020F0502020204030204" pitchFamily="34" charset="0"/>
                <a:cs typeface="Calibri" pitchFamily="34" charset="0"/>
              </a:rPr>
              <a:t>enhanced clinical assessment</a:t>
            </a:r>
            <a:r>
              <a:rPr lang="en-GB" sz="1400" dirty="0">
                <a:solidFill>
                  <a:srgbClr val="0070C0"/>
                </a:solidFill>
                <a:latin typeface="Calibri" panose="020F0502020204030204" pitchFamily="34" charset="0"/>
                <a:cs typeface="Calibri" pitchFamily="34" charset="0"/>
              </a:rPr>
              <a:t> of </a:t>
            </a:r>
            <a:r>
              <a:rPr lang="en-GB" sz="1400" b="1" dirty="0">
                <a:solidFill>
                  <a:srgbClr val="0070C0"/>
                </a:solidFill>
                <a:latin typeface="Calibri" panose="020F0502020204030204" pitchFamily="34" charset="0"/>
                <a:cs typeface="Calibri" pitchFamily="34" charset="0"/>
              </a:rPr>
              <a:t>Green Ambulance dispositions </a:t>
            </a:r>
            <a:r>
              <a:rPr lang="en-GB" sz="1400" dirty="0">
                <a:solidFill>
                  <a:srgbClr val="0070C0"/>
                </a:solidFill>
                <a:latin typeface="Calibri" panose="020F0502020204030204" pitchFamily="34" charset="0"/>
                <a:cs typeface="Calibri" pitchFamily="34" charset="0"/>
              </a:rPr>
              <a:t>has delivered </a:t>
            </a:r>
            <a:r>
              <a:rPr lang="en-GB" sz="1400" b="1" dirty="0">
                <a:solidFill>
                  <a:srgbClr val="0070C0"/>
                </a:solidFill>
                <a:latin typeface="Calibri" panose="020F0502020204030204" pitchFamily="34" charset="0"/>
                <a:cs typeface="Calibri" pitchFamily="34" charset="0"/>
              </a:rPr>
              <a:t>substantial benefits </a:t>
            </a:r>
            <a:r>
              <a:rPr lang="en-GB" sz="1400" dirty="0">
                <a:solidFill>
                  <a:srgbClr val="0070C0"/>
                </a:solidFill>
                <a:latin typeface="Calibri" panose="020F0502020204030204" pitchFamily="34" charset="0"/>
                <a:cs typeface="Calibri" pitchFamily="34" charset="0"/>
              </a:rPr>
              <a:t>to London 111 providers and the wider UEC system.  </a:t>
            </a:r>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0072C6"/>
                </a:solidFill>
                <a:latin typeface="Calibri" pitchFamily="34" charset="0"/>
                <a:cs typeface="Calibri" pitchFamily="34" charset="0"/>
              </a:rPr>
              <a:pPr/>
              <a:t>9</a:t>
            </a:fld>
            <a:endParaRPr lang="en-GB" dirty="0">
              <a:solidFill>
                <a:srgbClr val="0072C6"/>
              </a:solidFill>
              <a:latin typeface="Calibri" pitchFamily="34" charset="0"/>
              <a:cs typeface="Calibri" pitchFamily="34" charset="0"/>
            </a:endParaRPr>
          </a:p>
        </p:txBody>
      </p:sp>
      <p:sp>
        <p:nvSpPr>
          <p:cNvPr id="6" name="Rounded Rectangle 5"/>
          <p:cNvSpPr/>
          <p:nvPr/>
        </p:nvSpPr>
        <p:spPr>
          <a:xfrm>
            <a:off x="1391646" y="3160377"/>
            <a:ext cx="1478513" cy="1980219"/>
          </a:xfrm>
          <a:prstGeom prst="roundRect">
            <a:avLst/>
          </a:prstGeom>
          <a:solidFill>
            <a:srgbClr val="FDEADA"/>
          </a:solidFill>
          <a:ln w="25400" cap="flat" cmpd="sng" algn="ctr">
            <a:solidFill>
              <a:schemeClr val="accent3">
                <a:lumMod val="20000"/>
                <a:lumOff val="80000"/>
              </a:schemeClr>
            </a:solidFill>
            <a:prstDash val="solid"/>
          </a:ln>
          <a:effectLst/>
        </p:spPr>
        <p:txBody>
          <a:bodyPr rtlCol="0" anchor="ctr"/>
          <a:lstStyle/>
          <a:p>
            <a:pPr algn="ctr">
              <a:defRPr/>
            </a:pPr>
            <a:r>
              <a:rPr lang="en-GB" sz="1000" kern="0" dirty="0">
                <a:solidFill>
                  <a:srgbClr val="0072C6"/>
                </a:solidFill>
                <a:latin typeface="Calibri" panose="020F0502020204030204" pitchFamily="34" charset="0"/>
                <a:cs typeface="Calibri" pitchFamily="34" charset="0"/>
              </a:rPr>
              <a:t>Total of </a:t>
            </a:r>
          </a:p>
          <a:p>
            <a:pPr algn="ctr">
              <a:defRPr/>
            </a:pPr>
            <a:endParaRPr lang="en-GB" sz="900" kern="0" dirty="0">
              <a:solidFill>
                <a:srgbClr val="0072C6"/>
              </a:solidFill>
              <a:latin typeface="Calibri" panose="020F0502020204030204" pitchFamily="34" charset="0"/>
              <a:cs typeface="Calibri" pitchFamily="34" charset="0"/>
            </a:endParaRPr>
          </a:p>
          <a:p>
            <a:pPr algn="ctr">
              <a:defRPr/>
            </a:pPr>
            <a:r>
              <a:rPr lang="en-GB" b="1" kern="0" dirty="0">
                <a:solidFill>
                  <a:srgbClr val="0072C6"/>
                </a:solidFill>
                <a:latin typeface="Calibri" panose="020F0502020204030204" pitchFamily="34" charset="0"/>
                <a:cs typeface="Calibri" pitchFamily="34" charset="0"/>
              </a:rPr>
              <a:t>129,422</a:t>
            </a:r>
            <a:r>
              <a:rPr lang="en-GB" kern="0" dirty="0">
                <a:solidFill>
                  <a:srgbClr val="0072C6"/>
                </a:solidFill>
                <a:latin typeface="Calibri" panose="020F0502020204030204" pitchFamily="34" charset="0"/>
                <a:cs typeface="Calibri" pitchFamily="34" charset="0"/>
              </a:rPr>
              <a:t> </a:t>
            </a:r>
          </a:p>
          <a:p>
            <a:pPr algn="ctr">
              <a:defRPr/>
            </a:pPr>
            <a:endParaRPr lang="en-GB" sz="900" kern="0" dirty="0">
              <a:solidFill>
                <a:srgbClr val="0072C6"/>
              </a:solidFill>
              <a:latin typeface="Calibri" panose="020F0502020204030204" pitchFamily="34" charset="0"/>
              <a:cs typeface="Calibri" pitchFamily="34" charset="0"/>
            </a:endParaRPr>
          </a:p>
          <a:p>
            <a:pPr algn="ctr">
              <a:defRPr/>
            </a:pPr>
            <a:r>
              <a:rPr lang="en-GB" sz="1000" kern="0" dirty="0">
                <a:solidFill>
                  <a:srgbClr val="0072C6"/>
                </a:solidFill>
                <a:latin typeface="Calibri" panose="020F0502020204030204" pitchFamily="34" charset="0"/>
                <a:cs typeface="Calibri" pitchFamily="34" charset="0"/>
              </a:rPr>
              <a:t>fewer Green Ambulance referrals from London 111 providers to LAS 999 since Nov 2014</a:t>
            </a:r>
            <a:endParaRPr lang="en-GB" sz="900" kern="0" dirty="0">
              <a:solidFill>
                <a:srgbClr val="0072C6"/>
              </a:solidFill>
              <a:latin typeface="Calibri" panose="020F0502020204030204" pitchFamily="34" charset="0"/>
              <a:cs typeface="Calibri" pitchFamily="34" charset="0"/>
            </a:endParaRPr>
          </a:p>
        </p:txBody>
      </p:sp>
      <p:sp>
        <p:nvSpPr>
          <p:cNvPr id="9" name="Rectangle 8"/>
          <p:cNvSpPr/>
          <p:nvPr/>
        </p:nvSpPr>
        <p:spPr>
          <a:xfrm>
            <a:off x="367909" y="5398814"/>
            <a:ext cx="7204444" cy="200055"/>
          </a:xfrm>
          <a:prstGeom prst="rect">
            <a:avLst/>
          </a:prstGeom>
        </p:spPr>
        <p:txBody>
          <a:bodyPr wrap="square">
            <a:spAutoFit/>
          </a:bodyPr>
          <a:lstStyle/>
          <a:p>
            <a:r>
              <a:rPr lang="en-GB" sz="700" dirty="0">
                <a:solidFill>
                  <a:srgbClr val="0072C6"/>
                </a:solidFill>
                <a:latin typeface="Calibri" panose="020F0502020204030204" pitchFamily="34" charset="0"/>
                <a:cs typeface="Calibri" pitchFamily="34" charset="0"/>
              </a:rPr>
              <a:t>Data taken from Green Ambulance User Report v1.7 for w/e 21</a:t>
            </a:r>
            <a:r>
              <a:rPr lang="en-GB" sz="700" baseline="30000" dirty="0">
                <a:solidFill>
                  <a:srgbClr val="0072C6"/>
                </a:solidFill>
                <a:latin typeface="Calibri" pitchFamily="34" charset="0"/>
                <a:cs typeface="Calibri" pitchFamily="34" charset="0"/>
              </a:rPr>
              <a:t>st</a:t>
            </a:r>
            <a:r>
              <a:rPr lang="en-GB" sz="700" dirty="0">
                <a:solidFill>
                  <a:srgbClr val="0072C6"/>
                </a:solidFill>
                <a:latin typeface="Calibri" pitchFamily="34" charset="0"/>
                <a:cs typeface="Calibri" pitchFamily="34" charset="0"/>
              </a:rPr>
              <a:t>  May 2017</a:t>
            </a:r>
          </a:p>
        </p:txBody>
      </p:sp>
      <p:sp>
        <p:nvSpPr>
          <p:cNvPr id="12" name="Rounded Rectangle 11"/>
          <p:cNvSpPr/>
          <p:nvPr/>
        </p:nvSpPr>
        <p:spPr>
          <a:xfrm>
            <a:off x="2959044" y="3160377"/>
            <a:ext cx="1478513" cy="1980219"/>
          </a:xfrm>
          <a:prstGeom prst="roundRect">
            <a:avLst/>
          </a:prstGeom>
          <a:solidFill>
            <a:srgbClr val="F79646">
              <a:lumMod val="20000"/>
              <a:lumOff val="80000"/>
            </a:srgbClr>
          </a:solidFill>
          <a:ln w="25400" cap="flat" cmpd="sng" algn="ctr">
            <a:solidFill>
              <a:schemeClr val="accent3">
                <a:lumMod val="20000"/>
                <a:lumOff val="80000"/>
              </a:schemeClr>
            </a:solidFill>
            <a:prstDash val="solid"/>
          </a:ln>
          <a:effectLst/>
        </p:spPr>
        <p:txBody>
          <a:bodyPr rtlCol="0" anchor="ctr"/>
          <a:lstStyle/>
          <a:p>
            <a:pPr algn="ctr">
              <a:defRPr/>
            </a:pPr>
            <a:r>
              <a:rPr lang="en-GB" sz="1000" kern="0" dirty="0">
                <a:solidFill>
                  <a:srgbClr val="0072C6"/>
                </a:solidFill>
                <a:latin typeface="Calibri" panose="020F0502020204030204" pitchFamily="34" charset="0"/>
                <a:cs typeface="Calibri" pitchFamily="34" charset="0"/>
              </a:rPr>
              <a:t>On average</a:t>
            </a:r>
          </a:p>
          <a:p>
            <a:pPr algn="ctr">
              <a:defRPr/>
            </a:pPr>
            <a:endParaRPr lang="en-GB" sz="1000" kern="0" dirty="0">
              <a:solidFill>
                <a:srgbClr val="0072C6"/>
              </a:solidFill>
              <a:latin typeface="Calibri" panose="020F0502020204030204" pitchFamily="34" charset="0"/>
              <a:cs typeface="Calibri" pitchFamily="34" charset="0"/>
            </a:endParaRPr>
          </a:p>
          <a:p>
            <a:pPr algn="ctr">
              <a:defRPr/>
            </a:pPr>
            <a:r>
              <a:rPr lang="en-GB" sz="900" kern="0" dirty="0">
                <a:solidFill>
                  <a:srgbClr val="0072C6"/>
                </a:solidFill>
                <a:latin typeface="Calibri" panose="020F0502020204030204" pitchFamily="34" charset="0"/>
                <a:cs typeface="Calibri" pitchFamily="34" charset="0"/>
              </a:rPr>
              <a:t> </a:t>
            </a:r>
            <a:r>
              <a:rPr lang="en-GB" b="1" kern="0" dirty="0">
                <a:solidFill>
                  <a:srgbClr val="0072C6"/>
                </a:solidFill>
                <a:latin typeface="Calibri" panose="020F0502020204030204" pitchFamily="34" charset="0"/>
                <a:cs typeface="Calibri" pitchFamily="34" charset="0"/>
              </a:rPr>
              <a:t>965</a:t>
            </a:r>
            <a:r>
              <a:rPr lang="en-GB" kern="0" dirty="0">
                <a:solidFill>
                  <a:srgbClr val="0072C6"/>
                </a:solidFill>
                <a:latin typeface="Calibri" panose="020F0502020204030204" pitchFamily="34" charset="0"/>
                <a:cs typeface="Calibri" pitchFamily="34" charset="0"/>
              </a:rPr>
              <a:t> </a:t>
            </a:r>
          </a:p>
          <a:p>
            <a:pPr algn="ctr">
              <a:defRPr/>
            </a:pPr>
            <a:endParaRPr lang="en-GB" sz="900" kern="0" dirty="0">
              <a:solidFill>
                <a:srgbClr val="0072C6"/>
              </a:solidFill>
              <a:latin typeface="Calibri" panose="020F0502020204030204" pitchFamily="34" charset="0"/>
              <a:cs typeface="Calibri" pitchFamily="34" charset="0"/>
            </a:endParaRPr>
          </a:p>
          <a:p>
            <a:pPr algn="ctr">
              <a:defRPr/>
            </a:pPr>
            <a:r>
              <a:rPr lang="en-GB" sz="1000" kern="0" dirty="0">
                <a:solidFill>
                  <a:srgbClr val="0072C6"/>
                </a:solidFill>
                <a:latin typeface="Calibri" panose="020F0502020204030204" pitchFamily="34" charset="0"/>
                <a:cs typeface="Calibri" pitchFamily="34" charset="0"/>
              </a:rPr>
              <a:t>fewer Green Ambulance referrals from 111 to LAS 999 per week</a:t>
            </a:r>
          </a:p>
        </p:txBody>
      </p:sp>
      <p:sp>
        <p:nvSpPr>
          <p:cNvPr id="13" name="Rounded Rectangle 12"/>
          <p:cNvSpPr/>
          <p:nvPr/>
        </p:nvSpPr>
        <p:spPr>
          <a:xfrm>
            <a:off x="6093840" y="3160377"/>
            <a:ext cx="1478513" cy="1980219"/>
          </a:xfrm>
          <a:prstGeom prst="roundRect">
            <a:avLst/>
          </a:prstGeom>
          <a:solidFill>
            <a:srgbClr val="F79646">
              <a:lumMod val="20000"/>
              <a:lumOff val="80000"/>
            </a:srgbClr>
          </a:solidFill>
          <a:ln w="25400" cap="flat" cmpd="sng" algn="ctr">
            <a:solidFill>
              <a:schemeClr val="accent3">
                <a:lumMod val="20000"/>
                <a:lumOff val="80000"/>
              </a:schemeClr>
            </a:solidFill>
            <a:prstDash val="solid"/>
          </a:ln>
          <a:effectLst/>
        </p:spPr>
        <p:txBody>
          <a:bodyPr rtlCol="0" anchor="ctr"/>
          <a:lstStyle/>
          <a:p>
            <a:pPr algn="ctr">
              <a:defRPr/>
            </a:pPr>
            <a:r>
              <a:rPr lang="en-GB" sz="1000" kern="0" dirty="0">
                <a:solidFill>
                  <a:srgbClr val="0072C6"/>
                </a:solidFill>
                <a:latin typeface="Calibri" panose="020F0502020204030204" pitchFamily="34" charset="0"/>
                <a:cs typeface="Calibri" pitchFamily="34" charset="0"/>
              </a:rPr>
              <a:t>Of those Green Ambulance dispositions that are re-assessed</a:t>
            </a:r>
            <a:endParaRPr lang="en-GB" sz="1000" b="1" kern="0" dirty="0">
              <a:solidFill>
                <a:srgbClr val="0072C6"/>
              </a:solidFill>
              <a:latin typeface="Calibri" panose="020F0502020204030204" pitchFamily="34" charset="0"/>
              <a:cs typeface="Calibri" pitchFamily="34" charset="0"/>
            </a:endParaRPr>
          </a:p>
          <a:p>
            <a:pPr algn="ctr">
              <a:defRPr/>
            </a:pPr>
            <a:r>
              <a:rPr lang="en-GB" b="1" kern="0" dirty="0">
                <a:solidFill>
                  <a:srgbClr val="0072C6"/>
                </a:solidFill>
                <a:latin typeface="Calibri" panose="020F0502020204030204" pitchFamily="34" charset="0"/>
                <a:cs typeface="Calibri" pitchFamily="34" charset="0"/>
              </a:rPr>
              <a:t>67%</a:t>
            </a:r>
            <a:endParaRPr lang="en-GB" kern="0" dirty="0">
              <a:solidFill>
                <a:srgbClr val="0072C6"/>
              </a:solidFill>
              <a:latin typeface="Calibri" panose="020F0502020204030204" pitchFamily="34" charset="0"/>
              <a:cs typeface="Calibri" pitchFamily="34" charset="0"/>
            </a:endParaRPr>
          </a:p>
          <a:p>
            <a:pPr algn="ctr">
              <a:defRPr/>
            </a:pPr>
            <a:r>
              <a:rPr lang="en-GB" sz="1000" kern="0" dirty="0">
                <a:solidFill>
                  <a:srgbClr val="0072C6"/>
                </a:solidFill>
                <a:latin typeface="Calibri" panose="020F0502020204030204" pitchFamily="34" charset="0"/>
                <a:cs typeface="Calibri" pitchFamily="34" charset="0"/>
              </a:rPr>
              <a:t>are changed to an alternative outcome</a:t>
            </a:r>
          </a:p>
        </p:txBody>
      </p:sp>
      <p:sp>
        <p:nvSpPr>
          <p:cNvPr id="14" name="Rounded Rectangle 13"/>
          <p:cNvSpPr/>
          <p:nvPr/>
        </p:nvSpPr>
        <p:spPr>
          <a:xfrm>
            <a:off x="4526441" y="3160377"/>
            <a:ext cx="1478513" cy="1980219"/>
          </a:xfrm>
          <a:prstGeom prst="roundRect">
            <a:avLst/>
          </a:prstGeom>
          <a:solidFill>
            <a:srgbClr val="F79646">
              <a:lumMod val="20000"/>
              <a:lumOff val="80000"/>
            </a:srgbClr>
          </a:solidFill>
          <a:ln w="25400" cap="flat" cmpd="sng" algn="ctr">
            <a:solidFill>
              <a:schemeClr val="accent3">
                <a:lumMod val="20000"/>
                <a:lumOff val="80000"/>
              </a:schemeClr>
            </a:solidFill>
            <a:prstDash val="solid"/>
          </a:ln>
          <a:effectLst/>
        </p:spPr>
        <p:txBody>
          <a:bodyPr rtlCol="0" anchor="ctr"/>
          <a:lstStyle/>
          <a:p>
            <a:pPr algn="ctr">
              <a:defRPr/>
            </a:pPr>
            <a:r>
              <a:rPr lang="en-GB" b="1" kern="0" dirty="0">
                <a:solidFill>
                  <a:srgbClr val="0072C6"/>
                </a:solidFill>
                <a:latin typeface="Calibri" panose="020F0502020204030204" pitchFamily="34" charset="0"/>
                <a:cs typeface="Calibri" pitchFamily="34" charset="0"/>
              </a:rPr>
              <a:t>71%</a:t>
            </a:r>
            <a:endParaRPr lang="en-GB" kern="0" dirty="0">
              <a:solidFill>
                <a:srgbClr val="0072C6"/>
              </a:solidFill>
              <a:latin typeface="Calibri" panose="020F0502020204030204" pitchFamily="34" charset="0"/>
              <a:cs typeface="Calibri" pitchFamily="34" charset="0"/>
            </a:endParaRPr>
          </a:p>
          <a:p>
            <a:pPr algn="ctr">
              <a:defRPr/>
            </a:pPr>
            <a:r>
              <a:rPr lang="en-GB" sz="1000" kern="0" dirty="0">
                <a:solidFill>
                  <a:srgbClr val="0072C6"/>
                </a:solidFill>
                <a:latin typeface="Calibri" panose="020F0502020204030204" pitchFamily="34" charset="0"/>
                <a:cs typeface="Calibri" pitchFamily="34" charset="0"/>
              </a:rPr>
              <a:t>of Green Ambulance dispositions in London are re-assessed by a clinician</a:t>
            </a:r>
          </a:p>
        </p:txBody>
      </p:sp>
      <p:cxnSp>
        <p:nvCxnSpPr>
          <p:cNvPr id="18" name="Straight Connector 17"/>
          <p:cNvCxnSpPr/>
          <p:nvPr/>
        </p:nvCxnSpPr>
        <p:spPr>
          <a:xfrm>
            <a:off x="611559" y="2900920"/>
            <a:ext cx="7080787" cy="0"/>
          </a:xfrm>
          <a:prstGeom prst="line">
            <a:avLst/>
          </a:prstGeom>
          <a:ln w="1905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0" name="Text Placeholder 2"/>
          <p:cNvSpPr txBox="1">
            <a:spLocks/>
          </p:cNvSpPr>
          <p:nvPr/>
        </p:nvSpPr>
        <p:spPr>
          <a:xfrm>
            <a:off x="59697" y="1794154"/>
            <a:ext cx="1020113" cy="615803"/>
          </a:xfrm>
          <a:prstGeom prst="rect">
            <a:avLst/>
          </a:prstGeom>
        </p:spPr>
        <p:txBody>
          <a:bodyPr vert="horz" lIns="0" tIns="0" rIns="0" bIns="0" rtlCol="0">
            <a:noAutofit/>
          </a:bodyPr>
          <a:lstStyle>
            <a:lvl1pPr marL="177800" indent="0" algn="l" defTabSz="914400" rtl="0" eaLnBrk="1" latinLnBrk="0" hangingPunct="1">
              <a:lnSpc>
                <a:spcPct val="100000"/>
              </a:lnSpc>
              <a:spcBef>
                <a:spcPts val="600"/>
              </a:spcBef>
              <a:spcAft>
                <a:spcPts val="600"/>
              </a:spcAft>
              <a:buFont typeface="Arial" panose="020B0604020202020204" pitchFamily="34" charset="0"/>
              <a:buNone/>
              <a:defRPr sz="2200" kern="1200" baseline="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100" b="1" dirty="0">
                <a:solidFill>
                  <a:srgbClr val="0070C0"/>
                </a:solidFill>
                <a:latin typeface="Calibri" panose="020F0502020204030204" pitchFamily="34" charset="0"/>
                <a:cs typeface="Arial" pitchFamily="34" charset="0"/>
              </a:rPr>
              <a:t>What is Green Ambulance re-triage?</a:t>
            </a:r>
          </a:p>
        </p:txBody>
      </p:sp>
      <p:sp>
        <p:nvSpPr>
          <p:cNvPr id="21" name="Text Placeholder 2"/>
          <p:cNvSpPr txBox="1">
            <a:spLocks/>
          </p:cNvSpPr>
          <p:nvPr/>
        </p:nvSpPr>
        <p:spPr>
          <a:xfrm>
            <a:off x="176086" y="3505250"/>
            <a:ext cx="903724" cy="522337"/>
          </a:xfrm>
          <a:prstGeom prst="rect">
            <a:avLst/>
          </a:prstGeom>
        </p:spPr>
        <p:txBody>
          <a:bodyPr vert="horz" lIns="0" tIns="0" rIns="0" bIns="0" rtlCol="0">
            <a:noAutofit/>
          </a:bodyPr>
          <a:lstStyle>
            <a:lvl1pPr marL="177800" indent="0" algn="l" defTabSz="914400" rtl="0" eaLnBrk="1" latinLnBrk="0" hangingPunct="1">
              <a:lnSpc>
                <a:spcPct val="100000"/>
              </a:lnSpc>
              <a:spcBef>
                <a:spcPts val="600"/>
              </a:spcBef>
              <a:spcAft>
                <a:spcPts val="600"/>
              </a:spcAft>
              <a:buFont typeface="Arial" panose="020B0604020202020204" pitchFamily="34" charset="0"/>
              <a:buNone/>
              <a:defRPr sz="2200" kern="1200" baseline="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100" b="1" dirty="0">
                <a:solidFill>
                  <a:srgbClr val="0070C0"/>
                </a:solidFill>
                <a:latin typeface="Calibri" panose="020F0502020204030204" pitchFamily="34" charset="0"/>
                <a:cs typeface="Calibri" pitchFamily="34" charset="0"/>
              </a:rPr>
              <a:t>What impact has it had?</a:t>
            </a:r>
          </a:p>
        </p:txBody>
      </p:sp>
      <p:cxnSp>
        <p:nvCxnSpPr>
          <p:cNvPr id="25" name="Straight Connector 24"/>
          <p:cNvCxnSpPr/>
          <p:nvPr/>
        </p:nvCxnSpPr>
        <p:spPr>
          <a:xfrm>
            <a:off x="1271632" y="1340384"/>
            <a:ext cx="0" cy="3669295"/>
          </a:xfrm>
          <a:prstGeom prst="line">
            <a:avLst/>
          </a:prstGeom>
          <a:ln w="1905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1555088" y="1273324"/>
            <a:ext cx="6675887" cy="1823622"/>
            <a:chOff x="1527770" y="1619092"/>
            <a:chExt cx="7387433" cy="2188347"/>
          </a:xfrm>
        </p:grpSpPr>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7770" y="1981858"/>
              <a:ext cx="884780" cy="1024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22"/>
            <p:cNvPicPr>
              <a:picLocks noChangeAspect="1"/>
            </p:cNvPicPr>
            <p:nvPr/>
          </p:nvPicPr>
          <p:blipFill>
            <a:blip r:embed="rId4"/>
            <a:stretch>
              <a:fillRect/>
            </a:stretch>
          </p:blipFill>
          <p:spPr>
            <a:xfrm>
              <a:off x="2746884" y="1619092"/>
              <a:ext cx="657167" cy="903388"/>
            </a:xfrm>
            <a:prstGeom prst="rect">
              <a:avLst/>
            </a:prstGeom>
          </p:spPr>
        </p:pic>
        <p:sp>
          <p:nvSpPr>
            <p:cNvPr id="24" name="Rectangle 23"/>
            <p:cNvSpPr/>
            <p:nvPr/>
          </p:nvSpPr>
          <p:spPr>
            <a:xfrm>
              <a:off x="2471371" y="2477848"/>
              <a:ext cx="1261984" cy="517064"/>
            </a:xfrm>
            <a:prstGeom prst="rect">
              <a:avLst/>
            </a:prstGeom>
          </p:spPr>
          <p:txBody>
            <a:bodyPr wrap="square">
              <a:spAutoFit/>
            </a:bodyPr>
            <a:lstStyle/>
            <a:p>
              <a:pPr algn="ctr"/>
              <a:r>
                <a:rPr lang="en-GB" sz="1100" b="1" kern="0" dirty="0">
                  <a:solidFill>
                    <a:srgbClr val="0072C6"/>
                  </a:solidFill>
                  <a:latin typeface="Calibri" panose="020F0502020204030204" pitchFamily="34" charset="0"/>
                  <a:cs typeface="Calibri" pitchFamily="34" charset="0"/>
                </a:rPr>
                <a:t>NHS Pathways assessment</a:t>
              </a:r>
              <a:endParaRPr lang="en-GB" sz="1100" b="1" dirty="0">
                <a:solidFill>
                  <a:srgbClr val="0072C6"/>
                </a:solidFill>
                <a:latin typeface="Calibri" panose="020F0502020204030204" pitchFamily="34" charset="0"/>
                <a:cs typeface="Calibri" pitchFamily="34" charset="0"/>
              </a:endParaRPr>
            </a:p>
          </p:txBody>
        </p:sp>
        <p:pic>
          <p:nvPicPr>
            <p:cNvPr id="29" name="Picture 1" descr="image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95582" y="1730258"/>
              <a:ext cx="681055" cy="681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ectangle 29"/>
            <p:cNvSpPr/>
            <p:nvPr/>
          </p:nvSpPr>
          <p:spPr>
            <a:xfrm>
              <a:off x="3795977" y="2477848"/>
              <a:ext cx="1120447" cy="1126463"/>
            </a:xfrm>
            <a:prstGeom prst="rect">
              <a:avLst/>
            </a:prstGeom>
          </p:spPr>
          <p:txBody>
            <a:bodyPr wrap="square">
              <a:spAutoFit/>
            </a:bodyPr>
            <a:lstStyle/>
            <a:p>
              <a:pPr algn="ctr"/>
              <a:r>
                <a:rPr lang="en-GB" sz="1100" b="1" kern="0" dirty="0">
                  <a:solidFill>
                    <a:srgbClr val="00B050"/>
                  </a:solidFill>
                  <a:latin typeface="Calibri" panose="020F0502020204030204" pitchFamily="34" charset="0"/>
                  <a:cs typeface="Calibri" pitchFamily="34" charset="0"/>
                </a:rPr>
                <a:t>Low acuity “Green” ambulance disposition reached</a:t>
              </a:r>
              <a:endParaRPr lang="en-GB" sz="1100" b="1" dirty="0">
                <a:solidFill>
                  <a:srgbClr val="00B050"/>
                </a:solidFill>
                <a:latin typeface="Calibri" panose="020F0502020204030204" pitchFamily="34" charset="0"/>
                <a:cs typeface="Calibri" pitchFamily="34" charset="0"/>
              </a:endParaRPr>
            </a:p>
          </p:txBody>
        </p:sp>
        <p:sp>
          <p:nvSpPr>
            <p:cNvPr id="31" name="Rectangle 30"/>
            <p:cNvSpPr/>
            <p:nvPr/>
          </p:nvSpPr>
          <p:spPr>
            <a:xfrm>
              <a:off x="4978593" y="2477844"/>
              <a:ext cx="1932965" cy="1329595"/>
            </a:xfrm>
            <a:prstGeom prst="rect">
              <a:avLst/>
            </a:prstGeom>
          </p:spPr>
          <p:txBody>
            <a:bodyPr wrap="square">
              <a:spAutoFit/>
            </a:bodyPr>
            <a:lstStyle/>
            <a:p>
              <a:pPr algn="ctr"/>
              <a:r>
                <a:rPr lang="en-GB" sz="1100" b="1" kern="0" dirty="0">
                  <a:solidFill>
                    <a:srgbClr val="0072C6"/>
                  </a:solidFill>
                  <a:latin typeface="Calibri" panose="020F0502020204030204" pitchFamily="34" charset="0"/>
                  <a:cs typeface="Arial" pitchFamily="34" charset="0"/>
                </a:rPr>
                <a:t>Call “warm transferred” (all London 111 providers) to a 111 clinician or queued for 111 clinician call back (LAS 111 only)</a:t>
              </a:r>
              <a:endParaRPr lang="en-GB" sz="1100" b="1" dirty="0">
                <a:solidFill>
                  <a:srgbClr val="0072C6"/>
                </a:solidFill>
                <a:latin typeface="Calibri" panose="020F0502020204030204" pitchFamily="34" charset="0"/>
                <a:cs typeface="Arial" pitchFamily="34" charset="0"/>
              </a:endParaRPr>
            </a:p>
          </p:txBody>
        </p:sp>
        <p:sp>
          <p:nvSpPr>
            <p:cNvPr id="32" name="Rectangle 31"/>
            <p:cNvSpPr/>
            <p:nvPr/>
          </p:nvSpPr>
          <p:spPr>
            <a:xfrm>
              <a:off x="7077415" y="2035701"/>
              <a:ext cx="1837788" cy="1329596"/>
            </a:xfrm>
            <a:prstGeom prst="rect">
              <a:avLst/>
            </a:prstGeom>
          </p:spPr>
          <p:txBody>
            <a:bodyPr wrap="square">
              <a:spAutoFit/>
            </a:bodyPr>
            <a:lstStyle/>
            <a:p>
              <a:pPr algn="ctr"/>
              <a:r>
                <a:rPr lang="en-GB" sz="1100" b="1" kern="0" dirty="0">
                  <a:solidFill>
                    <a:srgbClr val="0072C6"/>
                  </a:solidFill>
                  <a:latin typeface="Calibri" panose="020F0502020204030204" pitchFamily="34" charset="0"/>
                  <a:cs typeface="Calibri" pitchFamily="34" charset="0"/>
                </a:rPr>
                <a:t>111 Clinician </a:t>
              </a:r>
              <a:r>
                <a:rPr lang="en-GB" sz="1100" b="1" kern="0" dirty="0">
                  <a:solidFill>
                    <a:srgbClr val="00B050"/>
                  </a:solidFill>
                  <a:latin typeface="Calibri" panose="020F0502020204030204" pitchFamily="34" charset="0"/>
                  <a:cs typeface="Calibri" pitchFamily="34" charset="0"/>
                </a:rPr>
                <a:t>confirms the Green Ambulance disposition</a:t>
              </a:r>
              <a:r>
                <a:rPr lang="en-GB" sz="1100" b="1" kern="0" dirty="0">
                  <a:solidFill>
                    <a:srgbClr val="0072C6"/>
                  </a:solidFill>
                  <a:latin typeface="Calibri" panose="020F0502020204030204" pitchFamily="34" charset="0"/>
                  <a:cs typeface="Calibri" pitchFamily="34" charset="0"/>
                </a:rPr>
                <a:t> (~34% of cases) or </a:t>
              </a:r>
              <a:r>
                <a:rPr lang="en-GB" sz="1100" b="1" kern="0" dirty="0">
                  <a:solidFill>
                    <a:srgbClr val="0070C0"/>
                  </a:solidFill>
                  <a:latin typeface="Calibri" panose="020F0502020204030204" pitchFamily="34" charset="0"/>
                  <a:cs typeface="Calibri" pitchFamily="34" charset="0"/>
                </a:rPr>
                <a:t>changes to an alternative outcome </a:t>
              </a:r>
              <a:r>
                <a:rPr lang="en-GB" sz="1100" b="1" kern="0" dirty="0">
                  <a:solidFill>
                    <a:srgbClr val="0072C6"/>
                  </a:solidFill>
                  <a:latin typeface="Calibri" panose="020F0502020204030204" pitchFamily="34" charset="0"/>
                  <a:cs typeface="Calibri" pitchFamily="34" charset="0"/>
                </a:rPr>
                <a:t>(~ 67%) </a:t>
              </a:r>
              <a:endParaRPr lang="en-GB" sz="1100" b="1" dirty="0">
                <a:solidFill>
                  <a:srgbClr val="0072C6"/>
                </a:solidFill>
                <a:latin typeface="Calibri" panose="020F0502020204030204" pitchFamily="34" charset="0"/>
                <a:cs typeface="Calibri" pitchFamily="34" charset="0"/>
              </a:endParaRPr>
            </a:p>
          </p:txBody>
        </p:sp>
        <p:sp>
          <p:nvSpPr>
            <p:cNvPr id="35" name="Right Arrow 34"/>
            <p:cNvSpPr/>
            <p:nvPr/>
          </p:nvSpPr>
          <p:spPr>
            <a:xfrm>
              <a:off x="2181256" y="2138003"/>
              <a:ext cx="481855" cy="112900"/>
            </a:xfrm>
            <a:prstGeom prst="rightArrow">
              <a:avLst>
                <a:gd name="adj1" fmla="val 50000"/>
                <a:gd name="adj2" fmla="val 29752"/>
              </a:avLst>
            </a:prstGeom>
            <a:solidFill>
              <a:srgbClr val="4F81BD"/>
            </a:solidFill>
            <a:ln w="25400" cap="flat" cmpd="sng" algn="ctr">
              <a:solidFill>
                <a:srgbClr val="4F81BD">
                  <a:shade val="50000"/>
                </a:srgbClr>
              </a:solidFill>
              <a:prstDash val="solid"/>
            </a:ln>
            <a:effectLst/>
          </p:spPr>
          <p:txBody>
            <a:bodyPr rtlCol="0" anchor="ctr"/>
            <a:lstStyle/>
            <a:p>
              <a:pPr algn="ctr">
                <a:defRPr/>
              </a:pPr>
              <a:endParaRPr lang="en-GB" sz="1100" kern="0">
                <a:solidFill>
                  <a:prstClr val="white"/>
                </a:solidFill>
                <a:latin typeface="Calibri" panose="020F0502020204030204" pitchFamily="34" charset="0"/>
                <a:cs typeface="Calibri" pitchFamily="34" charset="0"/>
              </a:endParaRPr>
            </a:p>
          </p:txBody>
        </p:sp>
        <p:sp>
          <p:nvSpPr>
            <p:cNvPr id="36" name="Right Arrow 35"/>
            <p:cNvSpPr/>
            <p:nvPr/>
          </p:nvSpPr>
          <p:spPr>
            <a:xfrm>
              <a:off x="3437381" y="2131800"/>
              <a:ext cx="481855" cy="112900"/>
            </a:xfrm>
            <a:prstGeom prst="rightArrow">
              <a:avLst>
                <a:gd name="adj1" fmla="val 50000"/>
                <a:gd name="adj2" fmla="val 29752"/>
              </a:avLst>
            </a:prstGeom>
            <a:solidFill>
              <a:srgbClr val="4F81BD"/>
            </a:solidFill>
            <a:ln w="25400" cap="flat" cmpd="sng" algn="ctr">
              <a:solidFill>
                <a:srgbClr val="4F81BD">
                  <a:shade val="50000"/>
                </a:srgbClr>
              </a:solidFill>
              <a:prstDash val="solid"/>
            </a:ln>
            <a:effectLst/>
          </p:spPr>
          <p:txBody>
            <a:bodyPr rtlCol="0" anchor="ctr"/>
            <a:lstStyle/>
            <a:p>
              <a:pPr algn="ctr">
                <a:defRPr/>
              </a:pPr>
              <a:endParaRPr lang="en-GB" sz="1100" kern="0">
                <a:solidFill>
                  <a:prstClr val="white"/>
                </a:solidFill>
                <a:latin typeface="Calibri" panose="020F0502020204030204" pitchFamily="34" charset="0"/>
                <a:cs typeface="Calibri" pitchFamily="34" charset="0"/>
              </a:endParaRPr>
            </a:p>
          </p:txBody>
        </p:sp>
        <p:sp>
          <p:nvSpPr>
            <p:cNvPr id="37" name="Right Arrow 36"/>
            <p:cNvSpPr/>
            <p:nvPr/>
          </p:nvSpPr>
          <p:spPr>
            <a:xfrm>
              <a:off x="4829625" y="2107309"/>
              <a:ext cx="481855" cy="112900"/>
            </a:xfrm>
            <a:prstGeom prst="rightArrow">
              <a:avLst>
                <a:gd name="adj1" fmla="val 50000"/>
                <a:gd name="adj2" fmla="val 29752"/>
              </a:avLst>
            </a:prstGeom>
            <a:solidFill>
              <a:srgbClr val="4F81BD"/>
            </a:solidFill>
            <a:ln w="25400" cap="flat" cmpd="sng" algn="ctr">
              <a:solidFill>
                <a:srgbClr val="4F81BD">
                  <a:shade val="50000"/>
                </a:srgbClr>
              </a:solidFill>
              <a:prstDash val="solid"/>
            </a:ln>
            <a:effectLst/>
          </p:spPr>
          <p:txBody>
            <a:bodyPr rtlCol="0" anchor="ctr"/>
            <a:lstStyle/>
            <a:p>
              <a:pPr algn="ctr">
                <a:defRPr/>
              </a:pPr>
              <a:endParaRPr lang="en-GB" sz="1100" kern="0">
                <a:solidFill>
                  <a:prstClr val="white"/>
                </a:solidFill>
                <a:latin typeface="Calibri" panose="020F0502020204030204" pitchFamily="34" charset="0"/>
                <a:cs typeface="Calibri" pitchFamily="34" charset="0"/>
              </a:endParaRPr>
            </a:p>
          </p:txBody>
        </p:sp>
        <p:sp>
          <p:nvSpPr>
            <p:cNvPr id="38" name="Right Arrow 37"/>
            <p:cNvSpPr/>
            <p:nvPr/>
          </p:nvSpPr>
          <p:spPr>
            <a:xfrm>
              <a:off x="6650235" y="2093317"/>
              <a:ext cx="481855" cy="112900"/>
            </a:xfrm>
            <a:prstGeom prst="rightArrow">
              <a:avLst>
                <a:gd name="adj1" fmla="val 50000"/>
                <a:gd name="adj2" fmla="val 29752"/>
              </a:avLst>
            </a:prstGeom>
            <a:solidFill>
              <a:srgbClr val="4F81BD"/>
            </a:solidFill>
            <a:ln w="25400" cap="flat" cmpd="sng" algn="ctr">
              <a:solidFill>
                <a:srgbClr val="4F81BD">
                  <a:shade val="50000"/>
                </a:srgbClr>
              </a:solidFill>
              <a:prstDash val="solid"/>
            </a:ln>
            <a:effectLst/>
          </p:spPr>
          <p:txBody>
            <a:bodyPr rtlCol="0" anchor="ctr"/>
            <a:lstStyle/>
            <a:p>
              <a:pPr algn="ctr">
                <a:defRPr/>
              </a:pPr>
              <a:endParaRPr lang="en-GB" sz="1100" kern="0">
                <a:solidFill>
                  <a:prstClr val="white"/>
                </a:solidFill>
                <a:latin typeface="Calibri" panose="020F0502020204030204" pitchFamily="34" charset="0"/>
                <a:cs typeface="Calibri" pitchFamily="34" charset="0"/>
              </a:endParaRPr>
            </a:p>
          </p:txBody>
        </p:sp>
        <p:pic>
          <p:nvPicPr>
            <p:cNvPr id="3075"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15673" y="1769550"/>
              <a:ext cx="681055" cy="675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7" name="TextBox 26"/>
          <p:cNvSpPr txBox="1"/>
          <p:nvPr/>
        </p:nvSpPr>
        <p:spPr>
          <a:xfrm>
            <a:off x="71556" y="43786"/>
            <a:ext cx="7320813" cy="584775"/>
          </a:xfrm>
          <a:prstGeom prst="rect">
            <a:avLst/>
          </a:prstGeom>
          <a:noFill/>
          <a:ln>
            <a:noFill/>
          </a:ln>
        </p:spPr>
        <p:txBody>
          <a:bodyPr wrap="square" rtlCol="0">
            <a:spAutoFit/>
          </a:bodyPr>
          <a:lstStyle/>
          <a:p>
            <a:r>
              <a:rPr lang="en-GB" sz="3200" b="1" dirty="0" smtClean="0">
                <a:solidFill>
                  <a:schemeClr val="accent1"/>
                </a:solidFill>
                <a:latin typeface="Calibri" pitchFamily="34" charset="0"/>
                <a:cs typeface="Calibri" pitchFamily="34" charset="0"/>
              </a:rPr>
              <a:t>IUC Winter Pilots: Impact on LAS Referrals</a:t>
            </a:r>
            <a:endParaRPr lang="en-GB" sz="3200" b="1" dirty="0">
              <a:solidFill>
                <a:schemeClr val="accent1"/>
              </a:solidFill>
              <a:latin typeface="Calibri" pitchFamily="34" charset="0"/>
              <a:cs typeface="Calibri" pitchFamily="34" charset="0"/>
            </a:endParaRPr>
          </a:p>
        </p:txBody>
      </p:sp>
    </p:spTree>
    <p:extLst>
      <p:ext uri="{BB962C8B-B14F-4D97-AF65-F5344CB8AC3E}">
        <p14:creationId xmlns:p14="http://schemas.microsoft.com/office/powerpoint/2010/main" val="1036241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
      <a:dk1>
        <a:srgbClr val="808080"/>
      </a:dk1>
      <a:lt1>
        <a:srgbClr val="FFFFFF"/>
      </a:lt1>
      <a:dk2>
        <a:srgbClr val="008040"/>
      </a:dk2>
      <a:lt2>
        <a:srgbClr val="000000"/>
      </a:lt2>
      <a:accent1>
        <a:srgbClr val="0072C6"/>
      </a:accent1>
      <a:accent2>
        <a:srgbClr val="333399"/>
      </a:accent2>
      <a:accent3>
        <a:srgbClr val="AAC0AF"/>
      </a:accent3>
      <a:accent4>
        <a:srgbClr val="DADADA"/>
      </a:accent4>
      <a:accent5>
        <a:srgbClr val="AABCDF"/>
      </a:accent5>
      <a:accent6>
        <a:srgbClr val="2D2D8A"/>
      </a:accent6>
      <a:hlink>
        <a:srgbClr val="5096C8"/>
      </a:hlink>
      <a:folHlink>
        <a:srgbClr val="99CC00"/>
      </a:folHlink>
    </a:clrScheme>
    <a:fontScheme name="Blank Presentation">
      <a:majorFont>
        <a:latin typeface="Arial"/>
        <a:ea typeface="Geneva"/>
        <a:cs typeface=""/>
      </a:majorFont>
      <a:minorFont>
        <a:latin typeface="Arial"/>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Genev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Geneva" charset="0"/>
          </a:defRPr>
        </a:defPPr>
      </a:lstStyle>
    </a:lnDef>
  </a:objectDefaults>
  <a:extraClrSchemeLst>
    <a:extraClrScheme>
      <a:clrScheme name="Blank Presentation 1">
        <a:dk1>
          <a:srgbClr val="808080"/>
        </a:dk1>
        <a:lt1>
          <a:srgbClr val="FFFFFF"/>
        </a:lt1>
        <a:dk2>
          <a:srgbClr val="0072C6"/>
        </a:dk2>
        <a:lt2>
          <a:srgbClr val="000000"/>
        </a:lt2>
        <a:accent1>
          <a:srgbClr val="0072C6"/>
        </a:accent1>
        <a:accent2>
          <a:srgbClr val="333399"/>
        </a:accent2>
        <a:accent3>
          <a:srgbClr val="AABCDF"/>
        </a:accent3>
        <a:accent4>
          <a:srgbClr val="DADADA"/>
        </a:accent4>
        <a:accent5>
          <a:srgbClr val="AABCDF"/>
        </a:accent5>
        <a:accent6>
          <a:srgbClr val="2D2D8A"/>
        </a:accent6>
        <a:hlink>
          <a:srgbClr val="5096C8"/>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QIP PowerPoint template v1.pptx" id="{C0EBAF66-4277-404E-A6EC-6A1AD5982A17}" vid="{8A88E1E8-E56D-4209-BDBF-79E3D76F553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Making the LAS great - PowerPoint template (1)</Template>
  <TotalTime>181</TotalTime>
  <Words>1664</Words>
  <Application>Microsoft Macintosh PowerPoint</Application>
  <PresentationFormat>On-screen Show (16:10)</PresentationFormat>
  <Paragraphs>289</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 Presentation</vt:lpstr>
      <vt:lpstr>Can 111 improve demand management for patients needing urgent &amp; emergency care?   Patient Forum – 12th June 2017 Katy Millard, Deputy Director Operations – IUC / 111 Anne Jones, 111 Centre Operations Manager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guidelines</dc:title>
  <dc:subject>Guidelines</dc:subject>
  <dc:creator>Nikki Fountain</dc:creator>
  <cp:lastModifiedBy>Polly Healy</cp:lastModifiedBy>
  <cp:revision>15</cp:revision>
  <cp:lastPrinted>2016-09-12T12:10:32Z</cp:lastPrinted>
  <dcterms:created xsi:type="dcterms:W3CDTF">2016-06-15T08:01:53Z</dcterms:created>
  <dcterms:modified xsi:type="dcterms:W3CDTF">2017-07-07T17:18:02Z</dcterms:modified>
</cp:coreProperties>
</file>