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8" r:id="rId1"/>
    <p:sldMasterId id="2147483751" r:id="rId2"/>
  </p:sldMasterIdLst>
  <p:notesMasterIdLst>
    <p:notesMasterId r:id="rId18"/>
  </p:notesMasterIdLst>
  <p:handoutMasterIdLst>
    <p:handoutMasterId r:id="rId19"/>
  </p:handoutMasterIdLst>
  <p:sldIdLst>
    <p:sldId id="338" r:id="rId3"/>
    <p:sldId id="339" r:id="rId4"/>
    <p:sldId id="340" r:id="rId5"/>
    <p:sldId id="341" r:id="rId6"/>
    <p:sldId id="343" r:id="rId7"/>
    <p:sldId id="342" r:id="rId8"/>
    <p:sldId id="357" r:id="rId9"/>
    <p:sldId id="344" r:id="rId10"/>
    <p:sldId id="345" r:id="rId11"/>
    <p:sldId id="346" r:id="rId12"/>
    <p:sldId id="347" r:id="rId13"/>
    <p:sldId id="348" r:id="rId14"/>
    <p:sldId id="349" r:id="rId15"/>
    <p:sldId id="351" r:id="rId16"/>
    <p:sldId id="352" r:id="rId17"/>
  </p:sldIdLst>
  <p:sldSz cx="10160000" cy="5715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2pPr>
    <a:lvl3pPr marL="9142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3pPr>
    <a:lvl4pPr marL="13713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4pPr>
    <a:lvl5pPr marL="182850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5pPr>
    <a:lvl6pPr marL="2285635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6pPr>
    <a:lvl7pPr marL="2742762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7pPr>
    <a:lvl8pPr marL="3199889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8pPr>
    <a:lvl9pPr marL="3657016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133"/>
    <a:srgbClr val="00F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1" autoAdjust="0"/>
    <p:restoredTop sz="97478" autoAdjust="0"/>
  </p:normalViewPr>
  <p:slideViewPr>
    <p:cSldViewPr>
      <p:cViewPr varScale="1">
        <p:scale>
          <a:sx n="107" d="100"/>
          <a:sy n="107" d="100"/>
        </p:scale>
        <p:origin x="184" y="984"/>
      </p:cViewPr>
      <p:guideLst>
        <p:guide orient="horz" pos="1800"/>
        <p:guide pos="320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5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8B80B-993B-D04A-9E1A-061F772DA5B0}" type="datetimeFigureOut">
              <a:rPr lang="en-US"/>
              <a:pPr/>
              <a:t>11/9/17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0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30090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39A41-C371-4E46-B2BE-3F0637979B0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8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816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6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90374-5C9D-6747-A6A8-D40D772D8CF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5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4pPr>
    <a:lvl5pPr marL="1828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5pPr>
    <a:lvl6pPr marL="2285635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983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329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889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331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142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842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88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70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11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0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90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730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Stroke </a:t>
            </a:r>
            <a:r>
              <a:rPr lang="en-GB" dirty="0" err="1" smtClean="0"/>
              <a:t>Assocation</a:t>
            </a:r>
            <a:r>
              <a:rPr lang="en-GB" dirty="0" smtClean="0"/>
              <a:t> is among those who have endorsed the new standards, along with  the British Heart Foundation and the Royal College of Emergency Medicine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27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002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90</a:t>
            </a:r>
            <a:r>
              <a:rPr lang="en-GB" baseline="30000" dirty="0" smtClean="0"/>
              <a:t>th</a:t>
            </a:r>
            <a:r>
              <a:rPr lang="en-GB" dirty="0" smtClean="0"/>
              <a:t> centile incident response time of 15 minutes means that nine out of 10 incidents are responded to in less than 15 minutes</a:t>
            </a:r>
          </a:p>
          <a:p>
            <a:endParaRPr lang="en-GB" dirty="0"/>
          </a:p>
          <a:p>
            <a:r>
              <a:rPr lang="en-GB" dirty="0" smtClean="0"/>
              <a:t>The mean is all the incidents added up, divided by the total number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90374-5C9D-6747-A6A8-D40D772D8CF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6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tags" Target="../tags/tag1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tags" Target="../tags/tag1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tags" Target="../tags/tag2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49840" cy="2395362"/>
          </a:xfrm>
          <a:prstGeom prst="rect">
            <a:avLst/>
          </a:prstGeom>
        </p:spPr>
      </p:pic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9839" y="3001516"/>
            <a:ext cx="9313333" cy="1079500"/>
          </a:xfrm>
        </p:spPr>
        <p:txBody>
          <a:bodyPr/>
          <a:lstStyle>
            <a:lvl1pPr marL="0" indent="0">
              <a:defRPr sz="4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8694" y="1561356"/>
            <a:ext cx="9681987" cy="13906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9486" y="5544616"/>
            <a:ext cx="2239670" cy="19320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00480" y="5521796"/>
            <a:ext cx="640071" cy="18761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n-lt"/>
              </a:defRPr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9486" y="5544616"/>
            <a:ext cx="2239670" cy="19320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00480" y="5521796"/>
            <a:ext cx="640071" cy="18761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n-lt"/>
              </a:defRPr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3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96575"/>
            <a:ext cx="9681987" cy="6270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8667" y="1587500"/>
            <a:ext cx="4572000" cy="3492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1587500"/>
            <a:ext cx="4572000" cy="3492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9486" y="5544616"/>
            <a:ext cx="2239670" cy="19320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00480" y="5521796"/>
            <a:ext cx="640071" cy="18761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n-lt"/>
              </a:defRPr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0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 userDrawn="1"/>
        </p:nvGrpSpPr>
        <p:grpSpPr bwMode="invGray">
          <a:xfrm>
            <a:off x="4" y="0"/>
            <a:ext cx="10159999" cy="217212"/>
            <a:chOff x="3" y="6597352"/>
            <a:chExt cx="9905999" cy="260654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invGray">
            <a:xfrm>
              <a:off x="3" y="6597352"/>
              <a:ext cx="633456" cy="2592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lIns="180000" tIns="0" rIns="0" bIns="0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sz="917" dirty="0" smtClean="0">
                <a:solidFill>
                  <a:prstClr val="white"/>
                </a:solidFill>
                <a:latin typeface="Calibri" pitchFamily="34" charset="0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invGray">
            <a:xfrm>
              <a:off x="584517" y="6597359"/>
              <a:ext cx="9321485" cy="2606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GB" sz="10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194382" y="1202174"/>
            <a:ext cx="7879547" cy="436017"/>
          </a:xfrm>
          <a:prstGeom prst="rect">
            <a:avLst/>
          </a:prstGeom>
        </p:spPr>
        <p:txBody>
          <a:bodyPr/>
          <a:lstStyle>
            <a:lvl1pPr>
              <a:defRPr sz="2833" b="1" baseline="0">
                <a:latin typeface="+mj-lt"/>
                <a:ea typeface="+mj-ea"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4382" y="2713955"/>
            <a:ext cx="7879547" cy="230833"/>
          </a:xfrm>
        </p:spPr>
        <p:txBody>
          <a:bodyPr wrap="square">
            <a:spAutoFit/>
          </a:bodyPr>
          <a:lstStyle>
            <a:lvl1pPr>
              <a:defRPr sz="1500" baseline="0">
                <a:latin typeface="+mn-lt"/>
                <a:ea typeface="+mn-ea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grpSp>
        <p:nvGrpSpPr>
          <p:cNvPr id="11" name="Group 10"/>
          <p:cNvGrpSpPr/>
          <p:nvPr/>
        </p:nvGrpSpPr>
        <p:grpSpPr bwMode="invGray">
          <a:xfrm>
            <a:off x="4" y="5497793"/>
            <a:ext cx="10159999" cy="217212"/>
            <a:chOff x="3" y="6597352"/>
            <a:chExt cx="9905999" cy="260654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invGray">
            <a:xfrm>
              <a:off x="3" y="6597352"/>
              <a:ext cx="633456" cy="2592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lIns="180000" tIns="0" rIns="0" bIns="0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sz="917" dirty="0" smtClean="0">
                <a:solidFill>
                  <a:prstClr val="white"/>
                </a:solidFill>
                <a:latin typeface="Calibri" pitchFamily="34" charset="0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invGray">
            <a:xfrm>
              <a:off x="584517" y="6597359"/>
              <a:ext cx="9321485" cy="2606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GB" sz="10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0" name="Rectangle 7"/>
          <p:cNvSpPr txBox="1"/>
          <p:nvPr/>
        </p:nvSpPr>
        <p:spPr>
          <a:xfrm>
            <a:off x="194382" y="31664"/>
            <a:ext cx="1409040" cy="15388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GB" sz="1000" dirty="0" smtClean="0">
                <a:solidFill>
                  <a:srgbClr val="FFFFFF"/>
                </a:solidFill>
                <a:ea typeface="ＭＳ Ｐゴシック"/>
                <a:cs typeface="+mn-cs"/>
              </a:rPr>
              <a:t>London Ambulance Service</a:t>
            </a:r>
            <a:endParaRPr lang="en-GB" sz="1000" dirty="0">
              <a:solidFill>
                <a:srgbClr val="FFFFFF"/>
              </a:solidFill>
              <a:ea typeface="ＭＳ Ｐゴシック"/>
              <a:cs typeface="+mn-cs"/>
            </a:endParaRPr>
          </a:p>
        </p:txBody>
      </p:sp>
      <p:grpSp>
        <p:nvGrpSpPr>
          <p:cNvPr id="3" name="McK Title Elements" hidden="1"/>
          <p:cNvGrpSpPr/>
          <p:nvPr userDrawn="1"/>
        </p:nvGrpSpPr>
        <p:grpSpPr>
          <a:xfrm>
            <a:off x="194382" y="4020487"/>
            <a:ext cx="5595649" cy="1332411"/>
            <a:chOff x="189523" y="4824584"/>
            <a:chExt cx="5455758" cy="1598893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89523" y="4824584"/>
              <a:ext cx="5455758" cy="21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167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89523" y="5093556"/>
              <a:ext cx="5455758" cy="21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167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Date</a:t>
              </a:r>
            </a:p>
          </p:txBody>
        </p:sp>
        <p:sp>
          <p:nvSpPr>
            <p:cNvPr id="17" name="Disclaimer"/>
            <p:cNvSpPr>
              <a:spLocks noChangeArrowheads="1"/>
            </p:cNvSpPr>
            <p:nvPr/>
          </p:nvSpPr>
          <p:spPr bwMode="auto">
            <a:xfrm>
              <a:off x="189523" y="6146479"/>
              <a:ext cx="5120640" cy="276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670692"/>
              <a:r>
                <a:rPr lang="en-GB" sz="75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CONFIDENTIAL AND PROPRIETARY</a:t>
              </a:r>
            </a:p>
            <a:p>
              <a:pPr defTabSz="670692"/>
              <a:r>
                <a:rPr lang="en-GB" sz="75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Any use of this material without specific permission is strictly prohibited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48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97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50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9" y="1324"/>
          <a:ext cx="1628" cy="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think-cell Slide" r:id="rId4" imgW="524" imgH="526" progId="TCLayout.ActiveDocument.1">
                  <p:embed/>
                </p:oleObj>
              </mc:Choice>
              <mc:Fallback>
                <p:oleObj name="think-cell Slide" r:id="rId4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324"/>
                        <a:ext cx="1628" cy="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34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ags" Target="../tags/tag2.xml"/><Relationship Id="rId20" Type="http://schemas.openxmlformats.org/officeDocument/2006/relationships/tags" Target="../tags/tag13.xml"/><Relationship Id="rId21" Type="http://schemas.openxmlformats.org/officeDocument/2006/relationships/tags" Target="../tags/tag14.xml"/><Relationship Id="rId22" Type="http://schemas.openxmlformats.org/officeDocument/2006/relationships/tags" Target="../tags/tag15.xml"/><Relationship Id="rId23" Type="http://schemas.openxmlformats.org/officeDocument/2006/relationships/tags" Target="../tags/tag16.xml"/><Relationship Id="rId24" Type="http://schemas.openxmlformats.org/officeDocument/2006/relationships/oleObject" Target="../embeddings/oleObject1.bin"/><Relationship Id="rId25" Type="http://schemas.openxmlformats.org/officeDocument/2006/relationships/image" Target="../media/image3.emf"/><Relationship Id="rId10" Type="http://schemas.openxmlformats.org/officeDocument/2006/relationships/tags" Target="../tags/tag3.xml"/><Relationship Id="rId11" Type="http://schemas.openxmlformats.org/officeDocument/2006/relationships/tags" Target="../tags/tag4.xml"/><Relationship Id="rId12" Type="http://schemas.openxmlformats.org/officeDocument/2006/relationships/tags" Target="../tags/tag5.xml"/><Relationship Id="rId13" Type="http://schemas.openxmlformats.org/officeDocument/2006/relationships/tags" Target="../tags/tag6.xml"/><Relationship Id="rId14" Type="http://schemas.openxmlformats.org/officeDocument/2006/relationships/tags" Target="../tags/tag7.xml"/><Relationship Id="rId15" Type="http://schemas.openxmlformats.org/officeDocument/2006/relationships/tags" Target="../tags/tag8.xml"/><Relationship Id="rId16" Type="http://schemas.openxmlformats.org/officeDocument/2006/relationships/tags" Target="../tags/tag9.xml"/><Relationship Id="rId17" Type="http://schemas.openxmlformats.org/officeDocument/2006/relationships/tags" Target="../tags/tag10.xml"/><Relationship Id="rId18" Type="http://schemas.openxmlformats.org/officeDocument/2006/relationships/tags" Target="../tags/tag11.xml"/><Relationship Id="rId19" Type="http://schemas.openxmlformats.org/officeDocument/2006/relationships/tags" Target="../tags/tag1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7" Type="http://schemas.openxmlformats.org/officeDocument/2006/relationships/vmlDrawing" Target="../drawings/vmlDrawing1.vml"/><Relationship Id="rId8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Greater London Skyline v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794"/>
            <a:ext cx="10160000" cy="987206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669" y="1587500"/>
            <a:ext cx="9313333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8694" y="0"/>
            <a:ext cx="968198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1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+mj-lt"/>
          <a:ea typeface="ＭＳ Ｐゴシック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5pPr>
      <a:lvl6pPr marL="457123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6pPr>
      <a:lvl7pPr marL="914245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7pPr>
      <a:lvl8pPr marL="1371367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8pPr>
      <a:lvl9pPr marL="182849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842" indent="-342842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0072C6"/>
          </a:solidFill>
          <a:latin typeface="+mn-lt"/>
          <a:ea typeface="ＭＳ Ｐゴシック" charset="0"/>
          <a:cs typeface="Geneva" charset="0"/>
        </a:defRPr>
      </a:lvl1pPr>
      <a:lvl2pPr marL="742824" indent="-285702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072C6"/>
          </a:solidFill>
          <a:latin typeface="+mn-lt"/>
          <a:ea typeface="+mn-ea"/>
          <a:cs typeface="Geneva" charset="0"/>
        </a:defRPr>
      </a:lvl2pPr>
      <a:lvl3pPr marL="1142807" indent="-22856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2C6"/>
          </a:solidFill>
          <a:latin typeface="+mn-lt"/>
          <a:ea typeface="+mn-ea"/>
          <a:cs typeface="Geneva" charset="0"/>
        </a:defRPr>
      </a:lvl3pPr>
      <a:lvl4pPr marL="1599929" indent="-22856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72C6"/>
          </a:solidFill>
          <a:latin typeface="+mn-lt"/>
          <a:ea typeface="+mn-ea"/>
          <a:cs typeface="Geneva" charset="0"/>
        </a:defRPr>
      </a:lvl4pPr>
      <a:lvl5pPr marL="2057051" indent="-22856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72C6"/>
          </a:solidFill>
          <a:latin typeface="+mn-lt"/>
          <a:ea typeface="+mn-ea"/>
          <a:cs typeface="Geneva" charset="0"/>
        </a:defRPr>
      </a:lvl5pPr>
      <a:lvl6pPr marL="2514173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296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8418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5540" indent="-22856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3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5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7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0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2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5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57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79" algn="l" defTabSz="4571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1" y="0"/>
          <a:ext cx="179982" cy="13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9982" cy="134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" name="Group 104"/>
          <p:cNvGrpSpPr/>
          <p:nvPr userDrawn="1"/>
        </p:nvGrpSpPr>
        <p:grpSpPr bwMode="invGray">
          <a:xfrm>
            <a:off x="4" y="0"/>
            <a:ext cx="10159999" cy="217212"/>
            <a:chOff x="3" y="6597352"/>
            <a:chExt cx="9905999" cy="260654"/>
          </a:xfrm>
        </p:grpSpPr>
        <p:sp>
          <p:nvSpPr>
            <p:cNvPr id="106" name="Text Box 15"/>
            <p:cNvSpPr txBox="1">
              <a:spLocks noChangeArrowheads="1"/>
            </p:cNvSpPr>
            <p:nvPr/>
          </p:nvSpPr>
          <p:spPr bwMode="invGray">
            <a:xfrm>
              <a:off x="3" y="6597352"/>
              <a:ext cx="633456" cy="2592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lIns="180000" tIns="0" rIns="0" bIns="0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GB" sz="917" dirty="0" smtClean="0">
                <a:solidFill>
                  <a:prstClr val="white"/>
                </a:solidFill>
                <a:latin typeface="Calibri" pitchFamily="34" charset="0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invGray">
            <a:xfrm>
              <a:off x="584517" y="6597359"/>
              <a:ext cx="9321485" cy="260647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GB" sz="1000" dirty="0">
                <a:solidFill>
                  <a:srgbClr val="FFFFFF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 bwMode="invGray">
          <a:xfrm>
            <a:off x="4" y="5497800"/>
            <a:ext cx="10159999" cy="2172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  <a:ex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endParaRPr lang="en-GB" sz="1000" dirty="0">
              <a:solidFill>
                <a:srgbClr val="FFFFFF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4" name="Slide Number"/>
          <p:cNvSpPr txBox="1">
            <a:spLocks/>
          </p:cNvSpPr>
          <p:nvPr userDrawn="1"/>
        </p:nvSpPr>
        <p:spPr bwMode="auto">
          <a:xfrm>
            <a:off x="9838982" y="5542312"/>
            <a:ext cx="126637" cy="1281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eaLnBrk="1" hangingPunct="1"/>
            <a:fld id="{42C328C1-A84F-4A39-A664-DBA00541A8C6}" type="slidenum">
              <a:rPr lang="en-GB" sz="833" smtClean="0">
                <a:solidFill>
                  <a:srgbClr val="FFFFFF"/>
                </a:solidFill>
                <a:ea typeface="ＭＳ Ｐゴシック"/>
                <a:cs typeface="+mn-cs"/>
              </a:rPr>
              <a:pPr algn="r" eaLnBrk="1" hangingPunct="1"/>
              <a:t>‹#›</a:t>
            </a:fld>
            <a:endParaRPr lang="en-GB" sz="833" dirty="0">
              <a:solidFill>
                <a:srgbClr val="FFFFFF"/>
              </a:solidFill>
              <a:ea typeface="ＭＳ Ｐゴシック"/>
              <a:cs typeface="+mn-cs"/>
            </a:endParaRPr>
          </a:p>
        </p:txBody>
      </p:sp>
      <p:sp>
        <p:nvSpPr>
          <p:cNvPr id="61" name="Rectangle 7"/>
          <p:cNvSpPr txBox="1"/>
          <p:nvPr userDrawn="1"/>
        </p:nvSpPr>
        <p:spPr>
          <a:xfrm>
            <a:off x="194382" y="31664"/>
            <a:ext cx="1409040" cy="15388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GB" sz="1000" dirty="0" smtClean="0">
                <a:solidFill>
                  <a:srgbClr val="FFFFFF"/>
                </a:solidFill>
                <a:ea typeface="ＭＳ Ｐゴシック"/>
                <a:cs typeface="+mn-cs"/>
              </a:rPr>
              <a:t>London Ambulance Service</a:t>
            </a:r>
          </a:p>
        </p:txBody>
      </p:sp>
      <p:sp>
        <p:nvSpPr>
          <p:cNvPr id="1036" name="Rectangle 28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646840" y="2270987"/>
            <a:ext cx="4877520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94383" y="259518"/>
            <a:ext cx="9771237" cy="25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 userDrawn="1"/>
        </p:nvSpPr>
        <p:spPr bwMode="auto">
          <a:xfrm>
            <a:off x="2233742" y="31662"/>
            <a:ext cx="47288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1000" dirty="0" smtClean="0">
                <a:solidFill>
                  <a:srgbClr val="FFFFFF"/>
                </a:solidFill>
                <a:latin typeface="Calibri"/>
                <a:ea typeface="ＭＳ Ｐゴシック"/>
                <a:cs typeface="+mn-cs"/>
              </a:rPr>
              <a:t>TRACKER</a:t>
            </a:r>
            <a:endParaRPr lang="en-GB" sz="1000" dirty="0">
              <a:solidFill>
                <a:srgbClr val="FFFFFF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 userDrawn="1"/>
        </p:nvSpPr>
        <p:spPr bwMode="auto">
          <a:xfrm>
            <a:off x="194383" y="521292"/>
            <a:ext cx="9771237" cy="20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333" dirty="0" smtClean="0">
                <a:solidFill>
                  <a:srgbClr val="808080"/>
                </a:solidFill>
                <a:latin typeface="Calibri"/>
                <a:ea typeface="ＭＳ Ｐゴシック"/>
                <a:cs typeface="+mn-cs"/>
              </a:rPr>
              <a:t>Unit of measure</a:t>
            </a:r>
          </a:p>
        </p:txBody>
      </p:sp>
      <p:grpSp>
        <p:nvGrpSpPr>
          <p:cNvPr id="7" name="Slide Elements" hidden="1"/>
          <p:cNvGrpSpPr/>
          <p:nvPr userDrawn="1"/>
        </p:nvGrpSpPr>
        <p:grpSpPr>
          <a:xfrm>
            <a:off x="194383" y="5329416"/>
            <a:ext cx="9771236" cy="341059"/>
            <a:chOff x="189523" y="6395314"/>
            <a:chExt cx="9526955" cy="409272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189523" y="6395314"/>
              <a:ext cx="9526955" cy="153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79372" indent="-79372" eaLnBrk="1" hangingPunct="1">
                <a:defRPr/>
              </a:pPr>
              <a:r>
                <a:rPr lang="en-GB" sz="833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189523" y="6650773"/>
              <a:ext cx="8911294" cy="153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349236" indent="-349236" defTabSz="797416" eaLnBrk="1" hangingPunct="1">
                <a:tabLst>
                  <a:tab pos="349236" algn="l"/>
                </a:tabLst>
              </a:pPr>
              <a:r>
                <a:rPr lang="en-GB" sz="833" dirty="0" smtClean="0">
                  <a:solidFill>
                    <a:srgbClr val="FFFFFF"/>
                  </a:solidFill>
                  <a:latin typeface="Calibri"/>
                  <a:ea typeface="ＭＳ Ｐゴシック"/>
                  <a:cs typeface="+mn-cs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 userDrawn="1"/>
        </p:nvGrpSpPr>
        <p:grpSpPr bwMode="auto">
          <a:xfrm>
            <a:off x="1646840" y="1777967"/>
            <a:ext cx="4834324" cy="429232"/>
            <a:chOff x="915" y="712"/>
            <a:chExt cx="2686" cy="31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2"/>
              <a:ext cx="2686" cy="31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eaLnBrk="1" hangingPunct="1"/>
              <a:r>
                <a:rPr lang="en-GB" sz="1333" b="1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Title</a:t>
              </a:r>
            </a:p>
            <a:p>
              <a:pPr eaLnBrk="1" hangingPunct="1"/>
              <a:r>
                <a:rPr lang="en-GB" sz="1333" dirty="0" smtClean="0">
                  <a:solidFill>
                    <a:srgbClr val="808080"/>
                  </a:solidFill>
                  <a:latin typeface="Calibri"/>
                  <a:ea typeface="ＭＳ Ｐゴシック"/>
                  <a:cs typeface="+mn-cs"/>
                </a:rPr>
                <a:t>Unit of measure</a:t>
              </a:r>
              <a:endParaRPr lang="en-GB" sz="1333" dirty="0">
                <a:solidFill>
                  <a:srgbClr val="80808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63" name="LegendBoxes" hidden="1"/>
          <p:cNvGrpSpPr>
            <a:grpSpLocks/>
          </p:cNvGrpSpPr>
          <p:nvPr userDrawn="1"/>
        </p:nvGrpSpPr>
        <p:grpSpPr bwMode="auto">
          <a:xfrm>
            <a:off x="9244327" y="318230"/>
            <a:ext cx="638257" cy="830792"/>
            <a:chOff x="4936" y="176"/>
            <a:chExt cx="392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 userDrawn="1"/>
        </p:nvGrpSpPr>
        <p:grpSpPr bwMode="auto">
          <a:xfrm>
            <a:off x="8928452" y="318229"/>
            <a:ext cx="954129" cy="608542"/>
            <a:chOff x="4750" y="176"/>
            <a:chExt cx="586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GB" sz="1417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9" name="McKSticker" hidden="1"/>
          <p:cNvGrpSpPr/>
          <p:nvPr userDrawn="1"/>
        </p:nvGrpSpPr>
        <p:grpSpPr bwMode="auto">
          <a:xfrm>
            <a:off x="9224591" y="318229"/>
            <a:ext cx="741037" cy="181588"/>
            <a:chOff x="8018264" y="285750"/>
            <a:chExt cx="722511" cy="21790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8018264" y="285750"/>
              <a:ext cx="722511" cy="21790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808080"/>
                  </a:solidFill>
                  <a:latin typeface="Calibri"/>
                  <a:ea typeface="ＭＳ Ｐゴシック"/>
                  <a:cs typeface="+mn-cs"/>
                </a:rPr>
                <a:t>PRELIMINARY</a:t>
              </a:r>
              <a:endParaRPr lang="en-GB" sz="1000" dirty="0">
                <a:solidFill>
                  <a:srgbClr val="80808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8018264" y="285750"/>
              <a:ext cx="0" cy="21790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8018264" y="503656"/>
              <a:ext cx="722511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 userDrawn="1"/>
        </p:nvGrpSpPr>
        <p:grpSpPr>
          <a:xfrm>
            <a:off x="9176043" y="318230"/>
            <a:ext cx="707206" cy="1088763"/>
            <a:chOff x="7875175" y="286625"/>
            <a:chExt cx="689526" cy="1306516"/>
          </a:xfrm>
        </p:grpSpPr>
        <p:grpSp>
          <p:nvGrpSpPr>
            <p:cNvPr id="84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102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85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100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86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98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87" name="Legend1"/>
            <p:cNvSpPr>
              <a:spLocks noChangeArrowheads="1"/>
            </p:cNvSpPr>
            <p:nvPr/>
          </p:nvSpPr>
          <p:spPr bwMode="auto">
            <a:xfrm>
              <a:off x="8195850" y="299325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8" name="Legend2"/>
            <p:cNvSpPr>
              <a:spLocks noChangeArrowheads="1"/>
            </p:cNvSpPr>
            <p:nvPr/>
          </p:nvSpPr>
          <p:spPr bwMode="auto">
            <a:xfrm>
              <a:off x="8195850" y="573963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9" name="Legend3"/>
            <p:cNvSpPr>
              <a:spLocks noChangeArrowheads="1"/>
            </p:cNvSpPr>
            <p:nvPr/>
          </p:nvSpPr>
          <p:spPr bwMode="auto">
            <a:xfrm>
              <a:off x="8195850" y="848602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0" name="Legend4"/>
            <p:cNvSpPr>
              <a:spLocks noChangeArrowheads="1"/>
            </p:cNvSpPr>
            <p:nvPr/>
          </p:nvSpPr>
          <p:spPr bwMode="auto">
            <a:xfrm>
              <a:off x="8195850" y="1120065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1" name="Legend5"/>
            <p:cNvSpPr>
              <a:spLocks noChangeArrowheads="1"/>
            </p:cNvSpPr>
            <p:nvPr/>
          </p:nvSpPr>
          <p:spPr bwMode="auto">
            <a:xfrm>
              <a:off x="8195850" y="1396291"/>
              <a:ext cx="36885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6095" eaLnBrk="1" hangingPunct="1">
                <a:buClr>
                  <a:srgbClr val="002060"/>
                </a:buClr>
              </a:pPr>
              <a:r>
                <a:rPr lang="en-GB" sz="10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Legend</a:t>
              </a:r>
              <a:endParaRPr lang="en-GB" sz="100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92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96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93" name="MoonLegend1"/>
            <p:cNvGrpSpPr>
              <a:grpSpLocks noChangeAspect="1"/>
            </p:cNvGrpSpPr>
            <p:nvPr userDrawn="1">
              <p:custDataLst>
                <p:tags r:id="rId13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94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Arc 42" hidden="1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GB" sz="1417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62" name="TextBox 61"/>
          <p:cNvSpPr txBox="1"/>
          <p:nvPr userDrawn="1"/>
        </p:nvSpPr>
        <p:spPr>
          <a:xfrm>
            <a:off x="8228458" y="5534947"/>
            <a:ext cx="156458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56938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975" lvl="1" indent="-179388" defTabSz="95693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28625" lvl="2" indent="-247650" defTabSz="95693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09600" lvl="3" indent="-180975" defTabSz="95693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71525" lvl="4" indent="-161925" defTabSz="95693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801384" indent="-139130" defTabSz="95693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GB" sz="1000" b="1" dirty="0" smtClean="0">
                <a:solidFill>
                  <a:srgbClr val="FF0000"/>
                </a:solidFill>
                <a:ea typeface="ＭＳ Ｐゴシック"/>
                <a:cs typeface="+mn-cs"/>
              </a:rPr>
              <a:t>CONFIDENTIAL DRAFT</a:t>
            </a:r>
            <a:endParaRPr lang="en-GB" sz="1000" b="1" dirty="0">
              <a:solidFill>
                <a:srgbClr val="FF0000"/>
              </a:solidFill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11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97416" rtl="0" eaLnBrk="1" fontAlgn="base" hangingPunct="1">
        <a:spcBef>
          <a:spcPct val="0"/>
        </a:spcBef>
        <a:spcAft>
          <a:spcPct val="0"/>
        </a:spcAft>
        <a:tabLst>
          <a:tab pos="240355" algn="l"/>
        </a:tabLst>
        <a:defRPr sz="1667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2pPr>
      <a:lvl3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3pPr>
      <a:lvl4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4pPr>
      <a:lvl5pPr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5pPr>
      <a:lvl6pPr marL="407191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6pPr>
      <a:lvl7pPr marL="814382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7pPr>
      <a:lvl8pPr marL="1221574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8pPr>
      <a:lvl9pPr marL="1628767" algn="l" defTabSz="797416" rtl="0" eaLnBrk="1" fontAlgn="base" hangingPunct="1">
        <a:spcBef>
          <a:spcPct val="0"/>
        </a:spcBef>
        <a:spcAft>
          <a:spcPct val="0"/>
        </a:spcAft>
        <a:defRPr sz="1667" b="1">
          <a:solidFill>
            <a:schemeClr val="tx2"/>
          </a:solidFill>
          <a:latin typeface="Arial" charset="0"/>
        </a:defRPr>
      </a:lvl9pPr>
    </p:titleStyle>
    <p:bodyStyle>
      <a:lvl1pPr marL="0" indent="0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333" baseline="0">
          <a:solidFill>
            <a:schemeClr val="tx1"/>
          </a:solidFill>
          <a:latin typeface="+mn-lt"/>
          <a:ea typeface="+mn-ea"/>
          <a:cs typeface="+mn-cs"/>
        </a:defRPr>
      </a:lvl1pPr>
      <a:lvl2pPr marL="150806" indent="-149484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333" baseline="0">
          <a:solidFill>
            <a:schemeClr val="tx1"/>
          </a:solidFill>
          <a:latin typeface="+mn-lt"/>
        </a:defRPr>
      </a:lvl2pPr>
      <a:lvl3pPr marL="357173" indent="-20636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333" baseline="0">
          <a:solidFill>
            <a:schemeClr val="tx1"/>
          </a:solidFill>
          <a:latin typeface="+mn-lt"/>
        </a:defRPr>
      </a:lvl3pPr>
      <a:lvl4pPr marL="507980" indent="-150806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333" baseline="0">
          <a:solidFill>
            <a:schemeClr val="tx1"/>
          </a:solidFill>
          <a:latin typeface="+mn-lt"/>
        </a:defRPr>
      </a:lvl4pPr>
      <a:lvl5pPr marL="642912" indent="-134932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33" baseline="0">
          <a:solidFill>
            <a:schemeClr val="tx1"/>
          </a:solidFill>
          <a:latin typeface="+mn-lt"/>
        </a:defRPr>
      </a:lvl5pPr>
      <a:lvl6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6pPr>
      <a:lvl7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7pPr>
      <a:lvl8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8pPr>
      <a:lvl9pPr marL="667793" indent="-115937" algn="l" defTabSz="797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17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1pPr>
      <a:lvl2pPr marL="407191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814382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21574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4pPr>
      <a:lvl5pPr marL="1628767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5pPr>
      <a:lvl6pPr marL="2035958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6pPr>
      <a:lvl7pPr marL="2443148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7pPr>
      <a:lvl8pPr marL="2850340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8pPr>
      <a:lvl9pPr marL="3257531" algn="l" defTabSz="814382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669" y="1587500"/>
            <a:ext cx="9313333" cy="3492500"/>
          </a:xfrm>
        </p:spPr>
        <p:txBody>
          <a:bodyPr/>
          <a:lstStyle/>
          <a:p>
            <a:pPr lvl="0"/>
            <a:endParaRPr lang="en-GB" sz="4000" b="1" dirty="0" smtClean="0"/>
          </a:p>
          <a:p>
            <a:pPr marL="0" lvl="0" indent="0"/>
            <a:endParaRPr lang="en-GB" sz="4000" b="1" dirty="0"/>
          </a:p>
          <a:p>
            <a:pPr marL="0" lvl="0" indent="0"/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>Ambulance Response Programme</a:t>
            </a:r>
            <a:endParaRPr lang="en-GB" sz="4000" b="1" dirty="0"/>
          </a:p>
          <a:p>
            <a:pPr marL="0" lvl="0" indent="0"/>
            <a:r>
              <a:rPr lang="en-GB" sz="2000" dirty="0" smtClean="0"/>
              <a:t>Stuart Crichton, Assistant Director of Operational Service Improvement</a:t>
            </a:r>
          </a:p>
          <a:p>
            <a:pPr marL="0" lvl="0" indent="0"/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9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0"/>
            <a:ext cx="9681987" cy="841276"/>
          </a:xfrm>
        </p:spPr>
        <p:txBody>
          <a:bodyPr/>
          <a:lstStyle/>
          <a:p>
            <a:r>
              <a:rPr lang="en-GB" dirty="0" smtClean="0"/>
              <a:t>Patient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841276"/>
            <a:ext cx="9313333" cy="3492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National response targets to apply to every single 999 patient for the first </a:t>
            </a:r>
            <a:r>
              <a:rPr lang="en-GB" sz="2200" dirty="0" smtClean="0"/>
              <a:t>time – so an end to ‘hidden waits’ for those with less serious conditions (including the frail and elderly)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More equitable response for patients across the call categories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Faster treatment for critical patients – estimated to see an additional 250 lives saved a year nationally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Focus on outcome - new standards to drive improved care for patients with right resource first time, </a:t>
            </a:r>
            <a:r>
              <a:rPr lang="en-GB" sz="2200" dirty="0" smtClean="0"/>
              <a:t>patient taken </a:t>
            </a:r>
            <a:r>
              <a:rPr lang="en-GB" sz="2200" dirty="0"/>
              <a:t>to definitive point of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More patients managed in clinically appropriate alternatives to 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Assurance </a:t>
            </a:r>
            <a:r>
              <a:rPr lang="en-GB" sz="2200" dirty="0"/>
              <a:t>- </a:t>
            </a:r>
            <a:r>
              <a:rPr lang="en-GB" sz="2200" dirty="0" smtClean="0"/>
              <a:t>world’s </a:t>
            </a:r>
            <a:r>
              <a:rPr lang="en-GB" sz="2200" dirty="0"/>
              <a:t>largest clinical ambulance trial to update decades-old system</a:t>
            </a:r>
            <a:endParaRPr lang="en-US" sz="2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10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0"/>
            <a:ext cx="9681987" cy="1057300"/>
          </a:xfrm>
        </p:spPr>
        <p:txBody>
          <a:bodyPr/>
          <a:lstStyle/>
          <a:p>
            <a:r>
              <a:rPr lang="en-GB" dirty="0" smtClean="0"/>
              <a:t>Our progress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11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7182" y="1057300"/>
            <a:ext cx="9313333" cy="3492500"/>
          </a:xfrm>
        </p:spPr>
        <p:txBody>
          <a:bodyPr>
            <a:noAutofit/>
          </a:bodyPr>
          <a:lstStyle/>
          <a:p>
            <a:pPr marL="452438" lvl="1" indent="-368300"/>
            <a:r>
              <a:rPr lang="en-US" sz="2000" dirty="0" smtClean="0"/>
              <a:t>Programme </a:t>
            </a:r>
            <a:r>
              <a:rPr lang="en-US" sz="2000" dirty="0"/>
              <a:t>of work since January 2017 specifically focusing on response to </a:t>
            </a:r>
            <a:r>
              <a:rPr lang="en-US" sz="2000" dirty="0" smtClean="0"/>
              <a:t>life-threatened </a:t>
            </a:r>
            <a:r>
              <a:rPr lang="en-US" sz="2000" dirty="0"/>
              <a:t>patients </a:t>
            </a:r>
            <a:endParaRPr lang="en-US" sz="2000" dirty="0" smtClean="0"/>
          </a:p>
          <a:p>
            <a:pPr marL="452438" lvl="1" indent="-368300"/>
            <a:r>
              <a:rPr lang="en-US" sz="2000" dirty="0" smtClean="0"/>
              <a:t>Introduction of some key elements of ARP (eg pre-triage questions) already taken place in EOC</a:t>
            </a:r>
            <a:endParaRPr lang="en-US" sz="2000" dirty="0"/>
          </a:p>
          <a:p>
            <a:pPr marL="452438" lvl="1" indent="-368300"/>
            <a:r>
              <a:rPr lang="en-US" sz="2000" dirty="0" smtClean="0"/>
              <a:t>Medical </a:t>
            </a:r>
            <a:r>
              <a:rPr lang="en-US" sz="2000" dirty="0"/>
              <a:t>Director </a:t>
            </a:r>
            <a:r>
              <a:rPr lang="en-US" sz="2000" dirty="0" smtClean="0"/>
              <a:t>Dr Fenella Wrigley has </a:t>
            </a:r>
            <a:r>
              <a:rPr lang="en-US" sz="2000" dirty="0"/>
              <a:t>been heavily involved in ARP at a national level </a:t>
            </a:r>
          </a:p>
          <a:p>
            <a:pPr marL="452438" lvl="1" indent="-368300"/>
            <a:r>
              <a:rPr lang="en-US" sz="2000" dirty="0"/>
              <a:t>LAS ARP </a:t>
            </a:r>
            <a:r>
              <a:rPr lang="en-US" sz="2000" dirty="0" smtClean="0"/>
              <a:t>programme taken on by Service Improvement Team in February 2017</a:t>
            </a:r>
            <a:endParaRPr lang="en-US" sz="2000" dirty="0"/>
          </a:p>
          <a:p>
            <a:pPr marL="452438" lvl="1" indent="-368300"/>
            <a:r>
              <a:rPr lang="en-US" sz="2000" dirty="0"/>
              <a:t>Modelling underway for implications for LAS response model</a:t>
            </a:r>
          </a:p>
          <a:p>
            <a:pPr marL="452438" lvl="2" indent="-368300">
              <a:buFont typeface="Arial" panose="020B0604020202020204" pitchFamily="34" charset="0"/>
              <a:buChar char="•"/>
            </a:pPr>
            <a:r>
              <a:rPr lang="en-US" dirty="0"/>
              <a:t>Initial high level modelling suggests a </a:t>
            </a:r>
            <a:r>
              <a:rPr lang="en-US" dirty="0" smtClean="0"/>
              <a:t>more </a:t>
            </a:r>
            <a:r>
              <a:rPr lang="en-US" dirty="0"/>
              <a:t>equitable response for patients </a:t>
            </a:r>
            <a:endParaRPr lang="en-US" sz="2000" dirty="0"/>
          </a:p>
          <a:p>
            <a:pPr marL="452438" lvl="1" indent="-368300"/>
            <a:r>
              <a:rPr lang="en-US" sz="2000" dirty="0"/>
              <a:t>Project plan constructed with input from across the organisation </a:t>
            </a:r>
            <a:endParaRPr lang="en-US" sz="2000" dirty="0" smtClean="0"/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273324"/>
            <a:ext cx="9313333" cy="34925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Technical issues made </a:t>
            </a:r>
            <a:r>
              <a:rPr lang="en-GB" sz="2200" dirty="0" smtClean="0"/>
              <a:t>original implementation date unachievable, but are now 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Phase one of EOC </a:t>
            </a:r>
            <a:r>
              <a:rPr lang="en-GB" sz="2200" dirty="0"/>
              <a:t>staff training concludes this </a:t>
            </a:r>
            <a:r>
              <a:rPr lang="en-GB" sz="2200" dirty="0" smtClean="0"/>
              <a:t>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Testing of ancillary </a:t>
            </a:r>
            <a:r>
              <a:rPr lang="en-GB" sz="2200" dirty="0"/>
              <a:t>system changes </a:t>
            </a:r>
            <a:r>
              <a:rPr lang="en-GB" sz="2200" dirty="0" smtClean="0"/>
              <a:t>underway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Policies </a:t>
            </a:r>
            <a:r>
              <a:rPr lang="en-GB" sz="2200" dirty="0"/>
              <a:t>re-drafted to reflect new </a:t>
            </a:r>
            <a:r>
              <a:rPr lang="en-GB" sz="2200" dirty="0" smtClean="0"/>
              <a:t>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ARP </a:t>
            </a:r>
            <a:r>
              <a:rPr lang="en-GB" sz="2200" dirty="0"/>
              <a:t>changes will require </a:t>
            </a:r>
            <a:r>
              <a:rPr lang="en-GB" sz="2200" dirty="0" smtClean="0"/>
              <a:t>a planned </a:t>
            </a:r>
            <a:r>
              <a:rPr lang="en-GB" sz="2200" dirty="0"/>
              <a:t>CAD take </a:t>
            </a:r>
            <a:r>
              <a:rPr lang="en-GB" sz="2200" dirty="0" smtClean="0"/>
              <a:t>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On </a:t>
            </a:r>
            <a:r>
              <a:rPr lang="en-GB" sz="2200" dirty="0"/>
              <a:t>track for assurance completion by </a:t>
            </a:r>
            <a:r>
              <a:rPr lang="en-GB" sz="2200" dirty="0" smtClean="0"/>
              <a:t>20</a:t>
            </a:r>
            <a:r>
              <a:rPr lang="en-GB" sz="2200" baseline="30000" dirty="0"/>
              <a:t> </a:t>
            </a:r>
            <a:r>
              <a:rPr lang="en-GB" sz="2200" dirty="0" smtClean="0"/>
              <a:t>October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Week commencing 23 </a:t>
            </a:r>
            <a:r>
              <a:rPr lang="en-GB" sz="2200" dirty="0"/>
              <a:t>October – half </a:t>
            </a:r>
            <a:r>
              <a:rPr lang="en-GB" sz="2200" dirty="0" smtClean="0"/>
              <a:t>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ARP </a:t>
            </a:r>
            <a:r>
              <a:rPr lang="en-GB" sz="2200" dirty="0"/>
              <a:t>go live will take place overnight on </a:t>
            </a:r>
            <a:r>
              <a:rPr lang="en-GB" sz="2200" dirty="0" smtClean="0"/>
              <a:t>Tuesday 31 </a:t>
            </a:r>
            <a:r>
              <a:rPr lang="en-GB" sz="2200" dirty="0"/>
              <a:t>October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12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 whole new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 completely different approach to dispatch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Reduction of </a:t>
            </a:r>
            <a:r>
              <a:rPr lang="en-GB" sz="2800" dirty="0" smtClean="0"/>
              <a:t>FRUs </a:t>
            </a:r>
            <a:r>
              <a:rPr lang="en-GB" sz="2800" dirty="0"/>
              <a:t>– increase in ambulances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Work for roster reviews will start after go live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New FRU standby points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486" y="1390650"/>
            <a:ext cx="9313333" cy="3492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biggest </a:t>
            </a:r>
            <a:r>
              <a:rPr lang="en-GB" sz="2800" dirty="0"/>
              <a:t>change for </a:t>
            </a:r>
            <a:r>
              <a:rPr lang="en-GB" sz="2800" dirty="0" smtClean="0"/>
              <a:t>decades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Truly transformational and touches every corner of the </a:t>
            </a:r>
            <a:r>
              <a:rPr lang="en-GB" sz="2800" dirty="0" smtClean="0"/>
              <a:t>Service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But…it is going to take time to bed in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 will help improve our response to patients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Its exciting!! 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14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15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a personal perspective…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2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201316"/>
            <a:ext cx="9313333" cy="3492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300" dirty="0"/>
              <a:t>Biggest change in ambulance standards since the </a:t>
            </a:r>
            <a:r>
              <a:rPr lang="en-GB" sz="2300" dirty="0" smtClean="0"/>
              <a:t>1970s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300" dirty="0" smtClean="0"/>
              <a:t>Led </a:t>
            </a:r>
            <a:r>
              <a:rPr lang="en-GB" sz="2300" dirty="0"/>
              <a:t>by NHS </a:t>
            </a:r>
            <a:r>
              <a:rPr lang="en-GB" sz="2300" dirty="0" smtClean="0"/>
              <a:t>England</a:t>
            </a:r>
            <a:endParaRPr lang="en-GB" sz="2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Professor Jonathan Benger (National Dir Urgent Care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Significant </a:t>
            </a:r>
            <a:r>
              <a:rPr lang="en-GB" sz="2300" dirty="0" smtClean="0"/>
              <a:t>ambulance sector </a:t>
            </a:r>
            <a:r>
              <a:rPr lang="en-GB" sz="2300" dirty="0"/>
              <a:t>/ AACE involvement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Programme has been running since February </a:t>
            </a:r>
            <a:r>
              <a:rPr lang="en-GB" sz="2300" dirty="0" smtClean="0"/>
              <a:t>2015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/>
              <a:t>Trialled by </a:t>
            </a:r>
            <a:r>
              <a:rPr lang="en-GB" sz="2800" dirty="0" smtClean="0"/>
              <a:t>three </a:t>
            </a:r>
            <a:r>
              <a:rPr lang="en-GB" sz="2800" dirty="0"/>
              <a:t>ambulance services 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South West Ambulance Service NHS Foundation Trust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Yorkshire Ambulance Service NHS Trust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West Midlands Ambulance Service NHS Foundation Trust </a:t>
            </a:r>
          </a:p>
          <a:p>
            <a:pPr marL="742886" lvl="1" indent="-34290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399986" lvl="1" indent="0">
              <a:buNone/>
            </a:pPr>
            <a:endParaRPr lang="en-GB" sz="1500" dirty="0"/>
          </a:p>
          <a:p>
            <a:pPr marL="0" indent="0"/>
            <a:r>
              <a:rPr lang="en-GB" sz="2800" dirty="0"/>
              <a:t>14 million 999 calls </a:t>
            </a:r>
          </a:p>
          <a:p>
            <a:pPr marL="685736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No </a:t>
            </a:r>
            <a:r>
              <a:rPr lang="en-GB" sz="2000" dirty="0"/>
              <a:t>patient safety or adverse incidents attributed to the programme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4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417340"/>
            <a:ext cx="9313333" cy="3492500"/>
          </a:xfrm>
        </p:spPr>
        <p:txBody>
          <a:bodyPr/>
          <a:lstStyle/>
          <a:p>
            <a:r>
              <a:rPr lang="en-GB" sz="2800" dirty="0"/>
              <a:t>Three </a:t>
            </a:r>
            <a:r>
              <a:rPr lang="en-GB" sz="2800" dirty="0" smtClean="0"/>
              <a:t>objectives overall:</a:t>
            </a:r>
            <a:endParaRPr lang="en-GB" sz="2800" dirty="0"/>
          </a:p>
          <a:p>
            <a:pPr lvl="1"/>
            <a:endParaRPr lang="en-GB" sz="2000" dirty="0"/>
          </a:p>
          <a:p>
            <a:pPr marL="452438" lvl="1" indent="-368300">
              <a:tabLst>
                <a:tab pos="452438" algn="l"/>
              </a:tabLst>
            </a:pPr>
            <a:r>
              <a:rPr lang="en-GB" sz="2000" dirty="0"/>
              <a:t>Prioritising the sickest patients quickly to ensure they receive the fastest </a:t>
            </a:r>
            <a:r>
              <a:rPr lang="en-GB" sz="2000" dirty="0" smtClean="0"/>
              <a:t>response, based on the research</a:t>
            </a:r>
            <a:endParaRPr lang="en-GB" sz="2000" dirty="0"/>
          </a:p>
          <a:p>
            <a:pPr marL="457126" lvl="1" indent="0">
              <a:buNone/>
            </a:pPr>
            <a:endParaRPr lang="en-GB" sz="2000" dirty="0"/>
          </a:p>
          <a:p>
            <a:pPr marL="452438" lvl="1" indent="-368300"/>
            <a:r>
              <a:rPr lang="en-GB" sz="2000" dirty="0"/>
              <a:t>Driving clinically and operationally efficient behaviours so patients get the right response in a clinically appropriate timeframe</a:t>
            </a:r>
          </a:p>
          <a:p>
            <a:pPr marL="457126" lvl="1" indent="0">
              <a:buNone/>
            </a:pPr>
            <a:endParaRPr lang="en-GB" sz="2000" dirty="0"/>
          </a:p>
          <a:p>
            <a:pPr marL="452438" lvl="1" indent="-368300"/>
            <a:r>
              <a:rPr lang="en-GB" sz="2000" dirty="0"/>
              <a:t>Putting an end to unacceptability long </a:t>
            </a:r>
            <a:r>
              <a:rPr lang="en-GB" sz="2000" dirty="0" smtClean="0"/>
              <a:t>waits, </a:t>
            </a:r>
            <a:r>
              <a:rPr lang="en-GB" sz="2000" dirty="0"/>
              <a:t>especially for many lower acuity patients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5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Three </a:t>
            </a:r>
            <a:r>
              <a:rPr lang="en-GB" sz="2800" dirty="0" smtClean="0"/>
              <a:t>components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  <a:p>
            <a:pPr marL="357188" lvl="1" indent="-273050"/>
            <a:r>
              <a:rPr lang="en-GB" sz="2200" dirty="0"/>
              <a:t>A detailed data driven analysis of the trial results from Sheffield University’s School of Health and related Research (ScHARR)</a:t>
            </a:r>
          </a:p>
          <a:p>
            <a:pPr marL="357188" lvl="1" indent="-273050">
              <a:buNone/>
            </a:pPr>
            <a:endParaRPr lang="en-GB" sz="2200" dirty="0"/>
          </a:p>
          <a:p>
            <a:pPr marL="357188" lvl="1" indent="-273050"/>
            <a:r>
              <a:rPr lang="en-GB" sz="2200" dirty="0"/>
              <a:t>An </a:t>
            </a:r>
            <a:r>
              <a:rPr lang="en-GB" sz="2200" dirty="0" smtClean="0"/>
              <a:t>impact assessment </a:t>
            </a:r>
            <a:endParaRPr lang="en-GB" sz="2200" dirty="0"/>
          </a:p>
          <a:p>
            <a:pPr marL="357188" lvl="1" indent="-273050">
              <a:buNone/>
            </a:pPr>
            <a:endParaRPr lang="en-GB" sz="2200" dirty="0"/>
          </a:p>
          <a:p>
            <a:pPr marL="357188" lvl="1" indent="-273050"/>
            <a:r>
              <a:rPr lang="en-GB" sz="2200" dirty="0"/>
              <a:t>Recommendations for future </a:t>
            </a:r>
            <a:r>
              <a:rPr lang="en-GB" sz="2200" dirty="0" smtClean="0"/>
              <a:t>measures, </a:t>
            </a:r>
            <a:r>
              <a:rPr lang="en-GB" sz="2200" dirty="0"/>
              <a:t>indicators and </a:t>
            </a:r>
            <a:r>
              <a:rPr lang="en-GB" sz="2200" dirty="0" smtClean="0"/>
              <a:t>standards</a:t>
            </a:r>
            <a:endParaRPr lang="en-GB" sz="2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6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Supported by expert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345332"/>
            <a:ext cx="9313333" cy="3950692"/>
          </a:xfrm>
        </p:spPr>
        <p:txBody>
          <a:bodyPr/>
          <a:lstStyle/>
          <a:p>
            <a:r>
              <a:rPr lang="en-GB" sz="1800" dirty="0" smtClean="0"/>
              <a:t>	</a:t>
            </a:r>
            <a:r>
              <a:rPr lang="en-GB" sz="2000" dirty="0" smtClean="0"/>
              <a:t>“We support </a:t>
            </a:r>
            <a:r>
              <a:rPr lang="en-GB" sz="2000" dirty="0"/>
              <a:t>the recommendations of the Ambulance Response </a:t>
            </a:r>
            <a:r>
              <a:rPr lang="en-GB" sz="2000" dirty="0" smtClean="0"/>
              <a:t>Programme … Under </a:t>
            </a:r>
            <a:r>
              <a:rPr lang="en-GB" sz="2000" dirty="0"/>
              <a:t>the current system, the first responder to a stroke patient could be on a motorbike – but this vehicle can’t transport the patient to hospital meaning they have to wait even longer for a second ambulance to arrive. </a:t>
            </a:r>
            <a:endParaRPr lang="en-GB" sz="2000" dirty="0" smtClean="0"/>
          </a:p>
          <a:p>
            <a:endParaRPr lang="en-GB" sz="2200" dirty="0"/>
          </a:p>
          <a:p>
            <a:r>
              <a:rPr lang="en-GB" sz="2200" dirty="0" smtClean="0"/>
              <a:t>	</a:t>
            </a:r>
            <a:r>
              <a:rPr lang="en-GB" sz="2000" dirty="0" smtClean="0"/>
              <a:t>“By </a:t>
            </a:r>
            <a:r>
              <a:rPr lang="en-GB" sz="2000" dirty="0"/>
              <a:t>allowing ambulance call handlers a little more time to determine what is wrong with a patient, it ensures that stroke patients can be identified and that the right vehicle – a two crew ambulance – can be sent </a:t>
            </a:r>
            <a:r>
              <a:rPr lang="en-GB" sz="2000" dirty="0" smtClean="0"/>
              <a:t>out…”</a:t>
            </a:r>
          </a:p>
          <a:p>
            <a:pPr marL="341313" indent="-341313"/>
            <a:r>
              <a:rPr lang="en-GB" sz="2200" b="1" dirty="0" smtClean="0"/>
              <a:t>	</a:t>
            </a:r>
            <a:br>
              <a:rPr lang="en-GB" sz="2200" b="1" dirty="0" smtClean="0"/>
            </a:br>
            <a:r>
              <a:rPr lang="en-GB" sz="2000" b="1" dirty="0" smtClean="0"/>
              <a:t>Juliet </a:t>
            </a:r>
            <a:r>
              <a:rPr lang="en-GB" sz="2000" b="1" dirty="0"/>
              <a:t>Bouverie, Chief Executive of the Stroke Association</a:t>
            </a:r>
          </a:p>
          <a:p>
            <a:endParaRPr lang="en-GB" sz="1800" dirty="0"/>
          </a:p>
          <a:p>
            <a:r>
              <a:rPr lang="en-GB" sz="1800" b="1" dirty="0" smtClean="0"/>
              <a:t>	</a:t>
            </a:r>
            <a:endParaRPr lang="en-GB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7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ARP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72" y="1345332"/>
            <a:ext cx="9313333" cy="3492500"/>
          </a:xfrm>
        </p:spPr>
        <p:txBody>
          <a:bodyPr/>
          <a:lstStyle/>
          <a:p>
            <a:r>
              <a:rPr lang="en-GB" sz="2800" dirty="0"/>
              <a:t>Timescales for completion</a:t>
            </a:r>
          </a:p>
          <a:p>
            <a:endParaRPr lang="en-GB" sz="1800" dirty="0"/>
          </a:p>
          <a:p>
            <a:pPr marL="452438" lvl="1" indent="-368300"/>
            <a:r>
              <a:rPr lang="en-GB" sz="2300" dirty="0"/>
              <a:t>New standards announced for ambulance </a:t>
            </a:r>
            <a:r>
              <a:rPr lang="en-GB" sz="2300" dirty="0" smtClean="0"/>
              <a:t>services on 13 </a:t>
            </a:r>
            <a:r>
              <a:rPr lang="en-GB" sz="2300" dirty="0"/>
              <a:t>July 2017</a:t>
            </a:r>
          </a:p>
          <a:p>
            <a:pPr marL="452438" lvl="1" indent="-368300">
              <a:buNone/>
            </a:pPr>
            <a:endParaRPr lang="en-GB" sz="2300" dirty="0"/>
          </a:p>
          <a:p>
            <a:pPr marL="452438" lvl="1" indent="-368300"/>
            <a:r>
              <a:rPr lang="en-GB" sz="2300" dirty="0"/>
              <a:t>Trial sites to continue working to new ARP model</a:t>
            </a:r>
          </a:p>
          <a:p>
            <a:pPr marL="452438" lvl="1" indent="-368300">
              <a:buNone/>
            </a:pPr>
            <a:endParaRPr lang="en-GB" sz="2300" dirty="0"/>
          </a:p>
          <a:p>
            <a:pPr marL="452438" lvl="1" indent="-368300"/>
            <a:r>
              <a:rPr lang="en-GB" sz="2300" dirty="0"/>
              <a:t>All other </a:t>
            </a:r>
            <a:r>
              <a:rPr lang="en-GB" sz="2300" dirty="0" smtClean="0"/>
              <a:t>trusts </a:t>
            </a:r>
            <a:r>
              <a:rPr lang="en-GB" sz="2300" dirty="0"/>
              <a:t>to implement new model and standards over coming months – by </a:t>
            </a:r>
            <a:r>
              <a:rPr lang="en-GB" sz="2300" dirty="0" smtClean="0"/>
              <a:t>30</a:t>
            </a:r>
            <a:r>
              <a:rPr lang="en-GB" sz="2300" baseline="30000" dirty="0"/>
              <a:t> </a:t>
            </a:r>
            <a:r>
              <a:rPr lang="en-GB" sz="2300" dirty="0" smtClean="0"/>
              <a:t>November </a:t>
            </a:r>
            <a:r>
              <a:rPr lang="en-GB" sz="2300" dirty="0"/>
              <a:t>2017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8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94" y="0"/>
            <a:ext cx="9681987" cy="913284"/>
          </a:xfrm>
        </p:spPr>
        <p:txBody>
          <a:bodyPr/>
          <a:lstStyle/>
          <a:p>
            <a:r>
              <a:rPr lang="en-GB" dirty="0" smtClean="0"/>
              <a:t>New standards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9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54288" y="1230313"/>
            <a:ext cx="1016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3"/>
          <a:srcRect l="56688" t="23899" r="6849" b="21681"/>
          <a:stretch/>
        </p:blipFill>
        <p:spPr bwMode="auto">
          <a:xfrm>
            <a:off x="759520" y="764627"/>
            <a:ext cx="8292662" cy="49503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09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1_Making the LAS great - PowerPoint template">
  <a:themeElements>
    <a:clrScheme name="">
      <a:dk1>
        <a:srgbClr val="808080"/>
      </a:dk1>
      <a:lt1>
        <a:srgbClr val="FFFFFF"/>
      </a:lt1>
      <a:dk2>
        <a:srgbClr val="008040"/>
      </a:dk2>
      <a:lt2>
        <a:srgbClr val="000000"/>
      </a:lt2>
      <a:accent1>
        <a:srgbClr val="0072C6"/>
      </a:accent1>
      <a:accent2>
        <a:srgbClr val="333399"/>
      </a:accent2>
      <a:accent3>
        <a:srgbClr val="AAC0AF"/>
      </a:accent3>
      <a:accent4>
        <a:srgbClr val="DADADA"/>
      </a:accent4>
      <a:accent5>
        <a:srgbClr val="AABCDF"/>
      </a:accent5>
      <a:accent6>
        <a:srgbClr val="2D2D8A"/>
      </a:accent6>
      <a:hlink>
        <a:srgbClr val="5096C8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808080"/>
        </a:dk1>
        <a:lt1>
          <a:srgbClr val="FFFFFF"/>
        </a:lt1>
        <a:dk2>
          <a:srgbClr val="0072C6"/>
        </a:dk2>
        <a:lt2>
          <a:srgbClr val="000000"/>
        </a:lt2>
        <a:accent1>
          <a:srgbClr val="0072C6"/>
        </a:accent1>
        <a:accent2>
          <a:srgbClr val="333399"/>
        </a:accent2>
        <a:accent3>
          <a:srgbClr val="AABCDF"/>
        </a:accent3>
        <a:accent4>
          <a:srgbClr val="DADADA"/>
        </a:accent4>
        <a:accent5>
          <a:srgbClr val="AABCDF"/>
        </a:accent5>
        <a:accent6>
          <a:srgbClr val="2D2D8A"/>
        </a:accent6>
        <a:hlink>
          <a:srgbClr val="5096C8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QIP PowerPoint template v1.pptx" id="{C0EBAF66-4277-404E-A6EC-6A1AD5982A17}" vid="{8A88E1E8-E56D-4209-BDBF-79E3D76F553D}"/>
    </a:ext>
  </a:extLst>
</a:theme>
</file>

<file path=ppt/theme/theme2.xml><?xml version="1.0" encoding="utf-8"?>
<a:theme xmlns:a="http://schemas.openxmlformats.org/drawingml/2006/main" name="2_LAS_CF_LN15892">
  <a:themeElements>
    <a:clrScheme name="Current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93D8FF"/>
      </a:accent1>
      <a:accent2>
        <a:srgbClr val="0DA9FF"/>
      </a:accent2>
      <a:accent3>
        <a:srgbClr val="007BC1"/>
      </a:accent3>
      <a:accent4>
        <a:srgbClr val="002060"/>
      </a:accent4>
      <a:accent5>
        <a:srgbClr val="00B8A7"/>
      </a:accent5>
      <a:accent6>
        <a:srgbClr val="808080"/>
      </a:accent6>
      <a:hlink>
        <a:srgbClr val="007BC1"/>
      </a:hlink>
      <a:folHlink>
        <a:srgbClr val="002060"/>
      </a:folHlink>
    </a:clrScheme>
    <a:fontScheme name="Custom 1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2060"/>
        </a:dk2>
        <a:lt2>
          <a:srgbClr val="FFFFFF"/>
        </a:lt2>
        <a:accent1>
          <a:srgbClr val="93D8FF"/>
        </a:accent1>
        <a:accent2>
          <a:srgbClr val="0DA9FF"/>
        </a:accent2>
        <a:accent3>
          <a:srgbClr val="007BC1"/>
        </a:accent3>
        <a:accent4>
          <a:srgbClr val="002060"/>
        </a:accent4>
        <a:accent5>
          <a:srgbClr val="00B8A7"/>
        </a:accent5>
        <a:accent6>
          <a:srgbClr val="808080"/>
        </a:accent6>
        <a:hlink>
          <a:srgbClr val="007BC1"/>
        </a:hlink>
        <a:folHlink>
          <a:srgbClr val="002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13318</TotalTime>
  <Words>697</Words>
  <Application>Microsoft Macintosh PowerPoint</Application>
  <PresentationFormat>Custom</PresentationFormat>
  <Paragraphs>141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Geneva</vt:lpstr>
      <vt:lpstr>ＭＳ Ｐゴシック</vt:lpstr>
      <vt:lpstr>Times</vt:lpstr>
      <vt:lpstr>1_Making the LAS great - PowerPoint template</vt:lpstr>
      <vt:lpstr>2_LAS_CF_LN15892</vt:lpstr>
      <vt:lpstr>think-cell Slide</vt:lpstr>
      <vt:lpstr>PowerPoint Presentation</vt:lpstr>
      <vt:lpstr>From a personal perspective…</vt:lpstr>
      <vt:lpstr>National ARP programme</vt:lpstr>
      <vt:lpstr>National ARP programme</vt:lpstr>
      <vt:lpstr>National ARP programme</vt:lpstr>
      <vt:lpstr>National ARP programme</vt:lpstr>
      <vt:lpstr>Supported by expert organisations</vt:lpstr>
      <vt:lpstr>National ARP programme</vt:lpstr>
      <vt:lpstr>New standards</vt:lpstr>
      <vt:lpstr>Patient benefits</vt:lpstr>
      <vt:lpstr>Our progress</vt:lpstr>
      <vt:lpstr>Where are we now?</vt:lpstr>
      <vt:lpstr>What does this mean for us?</vt:lpstr>
      <vt:lpstr>What does this mean for us?</vt:lpstr>
      <vt:lpstr>Any questions…?</vt:lpstr>
    </vt:vector>
  </TitlesOfParts>
  <Company>London Ambulance Service NHS Trust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subject>Guidelines</dc:subject>
  <dc:creator>IM&amp;T Directorate</dc:creator>
  <cp:lastModifiedBy>Polly Healy</cp:lastModifiedBy>
  <cp:revision>515</cp:revision>
  <cp:lastPrinted>2017-09-28T11:37:08Z</cp:lastPrinted>
  <dcterms:created xsi:type="dcterms:W3CDTF">2016-06-07T10:22:51Z</dcterms:created>
  <dcterms:modified xsi:type="dcterms:W3CDTF">2017-11-09T16:43:52Z</dcterms:modified>
</cp:coreProperties>
</file>