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  <p:sldMasterId id="2147487848" r:id="rId2"/>
  </p:sldMasterIdLst>
  <p:notesMasterIdLst>
    <p:notesMasterId r:id="rId16"/>
  </p:notesMasterIdLst>
  <p:handoutMasterIdLst>
    <p:handoutMasterId r:id="rId17"/>
  </p:handoutMasterIdLst>
  <p:sldIdLst>
    <p:sldId id="276" r:id="rId3"/>
    <p:sldId id="391" r:id="rId4"/>
    <p:sldId id="418" r:id="rId5"/>
    <p:sldId id="413" r:id="rId6"/>
    <p:sldId id="411" r:id="rId7"/>
    <p:sldId id="405" r:id="rId8"/>
    <p:sldId id="421" r:id="rId9"/>
    <p:sldId id="422" r:id="rId10"/>
    <p:sldId id="424" r:id="rId11"/>
    <p:sldId id="429" r:id="rId12"/>
    <p:sldId id="423" r:id="rId13"/>
    <p:sldId id="425" r:id="rId14"/>
    <p:sldId id="428" r:id="rId15"/>
  </p:sldIdLst>
  <p:sldSz cx="9144000" cy="6858000" type="screen4x3"/>
  <p:notesSz cx="6742113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3" userDrawn="1">
          <p15:clr>
            <a:srgbClr val="A4A3A4"/>
          </p15:clr>
        </p15:guide>
        <p15:guide id="2" pos="2248" userDrawn="1">
          <p15:clr>
            <a:srgbClr val="A4A3A4"/>
          </p15:clr>
        </p15:guide>
        <p15:guide id="3" orient="horz" pos="3016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51" userDrawn="1">
          <p15:clr>
            <a:srgbClr val="A4A3A4"/>
          </p15:clr>
        </p15:guide>
        <p15:guide id="7" orient="horz" pos="3221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5" userDrawn="1">
          <p15:clr>
            <a:srgbClr val="A4A3A4"/>
          </p15:clr>
        </p15:guide>
        <p15:guide id="10" orient="horz" pos="3108" userDrawn="1">
          <p15:clr>
            <a:srgbClr val="A4A3A4"/>
          </p15:clr>
        </p15:guide>
        <p15:guide id="11" pos="2221" userDrawn="1">
          <p15:clr>
            <a:srgbClr val="A4A3A4"/>
          </p15:clr>
        </p15:guide>
        <p15:guide id="12" pos="2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FF0000"/>
    <a:srgbClr val="0000FF"/>
    <a:srgbClr val="F8F8F8"/>
    <a:srgbClr val="737377"/>
    <a:srgbClr val="9900CC"/>
    <a:srgbClr val="3876C4"/>
    <a:srgbClr val="2C609A"/>
    <a:srgbClr val="2C6092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56" autoAdjust="0"/>
    <p:restoredTop sz="96433" autoAdjust="0"/>
  </p:normalViewPr>
  <p:slideViewPr>
    <p:cSldViewPr>
      <p:cViewPr varScale="1">
        <p:scale>
          <a:sx n="105" d="100"/>
          <a:sy n="105" d="100"/>
        </p:scale>
        <p:origin x="1524" y="11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3"/>
        <p:guide pos="2248"/>
        <p:guide orient="horz" pos="3016"/>
        <p:guide orient="horz" pos="2943"/>
        <p:guide orient="horz" pos="2927"/>
        <p:guide pos="2151"/>
        <p:guide orient="horz" pos="3221"/>
        <p:guide orient="horz" pos="3203"/>
        <p:guide orient="horz" pos="3125"/>
        <p:guide orient="horz" pos="3108"/>
        <p:guide pos="2221"/>
        <p:guide pos="2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22317" cy="49418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224" y="3"/>
            <a:ext cx="2922317" cy="49418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t>24/11/2019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6903"/>
            <a:ext cx="2922317" cy="49418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224" y="9376903"/>
            <a:ext cx="2922317" cy="49418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" y="8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47" y="8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48" y="4689494"/>
            <a:ext cx="4945063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" y="937896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47" y="937896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45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335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17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06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104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47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09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87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61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6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09077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116931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</p:spTree>
    <p:extLst>
      <p:ext uri="{BB962C8B-B14F-4D97-AF65-F5344CB8AC3E}">
        <p14:creationId xmlns:p14="http://schemas.microsoft.com/office/powerpoint/2010/main" val="143382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101351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930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LA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9" y="188913"/>
            <a:ext cx="8280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6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311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619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82657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7438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899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5727"/>
            <a:ext cx="8921214" cy="133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0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PEOPLE</a:t>
            </a:r>
          </a:p>
        </p:txBody>
      </p:sp>
    </p:spTree>
    <p:extLst>
      <p:ext uri="{BB962C8B-B14F-4D97-AF65-F5344CB8AC3E}">
        <p14:creationId xmlns:p14="http://schemas.microsoft.com/office/powerpoint/2010/main" val="199134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</p:spTree>
    <p:extLst>
      <p:ext uri="{BB962C8B-B14F-4D97-AF65-F5344CB8AC3E}">
        <p14:creationId xmlns:p14="http://schemas.microsoft.com/office/powerpoint/2010/main" val="117748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02972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49" r:id="rId1"/>
    <p:sldLayoutId id="2147487850" r:id="rId2"/>
    <p:sldLayoutId id="2147487851" r:id="rId3"/>
    <p:sldLayoutId id="2147487852" r:id="rId4"/>
    <p:sldLayoutId id="2147487853" r:id="rId5"/>
    <p:sldLayoutId id="2147487854" r:id="rId6"/>
    <p:sldLayoutId id="2147487855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79931"/>
            <a:ext cx="4419600" cy="1143000"/>
          </a:xfrm>
        </p:spPr>
        <p:txBody>
          <a:bodyPr/>
          <a:lstStyle/>
          <a:p>
            <a:r>
              <a:rPr lang="en-GB" sz="2000" b="1" dirty="0">
                <a:solidFill>
                  <a:srgbClr val="0070C0"/>
                </a:solidFill>
              </a:rPr>
              <a:t>Monthly Performance Report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368025"/>
            <a:ext cx="121828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sz="1800" dirty="0"/>
              <a:t>March 2019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4149080"/>
            <a:ext cx="1824217" cy="6463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This report refers to February 2019 </a:t>
            </a:r>
            <a:r>
              <a:rPr lang="en-GB" sz="700" b="1" dirty="0">
                <a:solidFill>
                  <a:schemeClr val="bg1">
                    <a:lumMod val="50000"/>
                  </a:schemeClr>
                </a:solidFill>
              </a:rPr>
              <a:t>(M11)</a:t>
            </a:r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 data unless otherwise stated</a:t>
            </a:r>
          </a:p>
          <a:p>
            <a:endParaRPr lang="en-US" sz="700" dirty="0">
              <a:solidFill>
                <a:srgbClr val="FF0000"/>
              </a:solidFill>
            </a:endParaRPr>
          </a:p>
          <a:p>
            <a:r>
              <a:rPr lang="en-US" sz="700" dirty="0">
                <a:solidFill>
                  <a:srgbClr val="FF0000"/>
                </a:solidFill>
              </a:rPr>
              <a:t>All data is based on LONDON Clinical Commissioning Groups only, unless otherwise stated.</a:t>
            </a:r>
            <a:endParaRPr lang="en-GB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0998" y="4869160"/>
            <a:ext cx="3041395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700" dirty="0">
                <a:solidFill>
                  <a:srgbClr val="9900CC"/>
                </a:solidFill>
              </a:rPr>
              <a:t>Incident re-</a:t>
            </a:r>
            <a:r>
              <a:rPr lang="en-US" sz="700" dirty="0" err="1">
                <a:solidFill>
                  <a:srgbClr val="9900CC"/>
                </a:solidFill>
              </a:rPr>
              <a:t>categorisation</a:t>
            </a:r>
            <a:r>
              <a:rPr lang="en-US" sz="700" dirty="0">
                <a:solidFill>
                  <a:srgbClr val="9900CC"/>
                </a:solidFill>
              </a:rPr>
              <a:t> has been applied retrospectively; impacting previously reported response times and demand per category.</a:t>
            </a:r>
          </a:p>
        </p:txBody>
      </p:sp>
    </p:spTree>
    <p:extLst>
      <p:ext uri="{BB962C8B-B14F-4D97-AF65-F5344CB8AC3E}">
        <p14:creationId xmlns:p14="http://schemas.microsoft.com/office/powerpoint/2010/main" val="3397505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309600" y="1052513"/>
            <a:ext cx="8315325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89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4718050" y="1082675"/>
            <a:ext cx="4171950" cy="25146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255588" y="1076325"/>
            <a:ext cx="4171950" cy="25146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8555933" y="3455752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085050" y="3455753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5.1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251524" y="3717032"/>
            <a:ext cx="4176463" cy="253545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Figure 5.1 demonstrates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three key measures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call answering under the Ambulance Response Programme (ARP).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127,959 calls were received into the EOC in February 2019 (M11).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1,451,719 calls have been received into the EOC for YTD.</a:t>
            </a:r>
          </a:p>
          <a:p>
            <a:pPr defTabSz="534988"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534988"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defTabSz="534988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During M11 the median call answering was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zero seconds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endParaRPr lang="en-US" sz="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0363" lvl="1" indent="-171450" defTabSz="534988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means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50%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half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all calls received into the Emergency Operations Centre (EOC) were answered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immediately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95</a:t>
            </a:r>
            <a:r>
              <a:rPr lang="en-US" sz="9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was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79 seconds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0363" lvl="1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other words 95 out of every 100 calls were answered in less than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79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seconds.</a:t>
            </a:r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graph continues to show a positive downward trend.   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4716017" y="3717032"/>
            <a:ext cx="4176463" cy="253545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Figure 5.2 shows the percentage of calls answered within five seconds.</a:t>
            </a:r>
          </a:p>
          <a:p>
            <a:pPr marL="171446" indent="-171446" fontAlgn="ctr">
              <a:buFont typeface="Wingdings" panose="05000000000000000000" pitchFamily="2" charset="2"/>
              <a:buChar char="n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90,884 incidents received a face-to-face response in February 2019 (M11).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1,040,841 incidents received a face-to-face response for the YTD.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ARP standards no longer use this performance measure and for that reason there is longer a requirement to report it.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to illustrate the graph shows the daily call taking performance in the month.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M11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81%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all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calls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received into the EOC were answered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 five seconds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graph continues to show a positive upward trend.</a:t>
            </a:r>
          </a:p>
        </p:txBody>
      </p:sp>
      <p:sp>
        <p:nvSpPr>
          <p:cNvPr id="13" name="Pentagon 12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Call Answering Performance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0825" y="6369485"/>
            <a:ext cx="369524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12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March and is subject to change due to data validation.</a:t>
            </a:r>
          </a:p>
        </p:txBody>
      </p:sp>
    </p:spTree>
    <p:extLst>
      <p:ext uri="{BB962C8B-B14F-4D97-AF65-F5344CB8AC3E}">
        <p14:creationId xmlns:p14="http://schemas.microsoft.com/office/powerpoint/2010/main" val="258097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79512" y="1052736"/>
            <a:ext cx="8875242" cy="5184576"/>
          </a:xfrm>
          <a:prstGeom prst="rect">
            <a:avLst/>
          </a:prstGeom>
        </p:spPr>
      </p:pic>
      <p:sp>
        <p:nvSpPr>
          <p:cNvPr id="8" name="Pentagon 7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sz="1800" b="1" kern="0" dirty="0">
                <a:solidFill>
                  <a:schemeClr val="bg1"/>
                </a:solidFill>
              </a:rPr>
              <a:t>Hospital Conveyance Lost Hours</a:t>
            </a:r>
            <a:endParaRPr lang="en-GB" sz="105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71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395536" y="3789320"/>
            <a:ext cx="828092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/>
              <a:t>Figure 6.1 shows a breakdown of resource levels, in patient facing vehicle hours, for the previous 11 months.</a:t>
            </a:r>
          </a:p>
          <a:p>
            <a:pPr fontAlgn="ctr"/>
            <a:endParaRPr lang="en-US" sz="900" dirty="0"/>
          </a:p>
          <a:p>
            <a:pPr fontAlgn="ctr"/>
            <a:endParaRPr lang="en-US" sz="900" dirty="0"/>
          </a:p>
          <a:p>
            <a:pPr marL="171450" indent="-171450" defTabSz="360363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r>
              <a:rPr lang="en-US" sz="900" dirty="0"/>
              <a:t>	The </a:t>
            </a:r>
            <a:r>
              <a:rPr lang="en-US" sz="900" b="1" dirty="0"/>
              <a:t>Planned Resource Level</a:t>
            </a:r>
            <a:r>
              <a:rPr lang="en-US" sz="900" dirty="0"/>
              <a:t> is the ORH plan for patient facing vehicle hours.  This is profiled by responder type for the previous 10 months. </a:t>
            </a:r>
          </a:p>
          <a:p>
            <a:pPr marL="171450" indent="-171450" defTabSz="360363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defTabSz="360363" fontAlgn="ctr"/>
            <a:endParaRPr lang="en-US" sz="900" dirty="0"/>
          </a:p>
          <a:p>
            <a:pPr defTabSz="360363" fontAlgn="ctr"/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r>
              <a:rPr lang="en-US" sz="900" dirty="0"/>
              <a:t>	The </a:t>
            </a:r>
            <a:r>
              <a:rPr lang="en-US" sz="900" b="1" dirty="0"/>
              <a:t>Current Resource Level (GRS)</a:t>
            </a:r>
            <a:r>
              <a:rPr lang="en-US" sz="900" dirty="0"/>
              <a:t> are the actual patient facing hours produced profiled by responder type. </a:t>
            </a:r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r>
              <a:rPr lang="en-US" sz="900" dirty="0"/>
              <a:t>The </a:t>
            </a:r>
            <a:r>
              <a:rPr lang="en-US" sz="900" b="1" dirty="0"/>
              <a:t>Current Resource Gap</a:t>
            </a:r>
            <a:r>
              <a:rPr lang="en-US" sz="900" dirty="0"/>
              <a:t> is shown to demonstrate the gap in resourcing for these responder types each month.</a:t>
            </a:r>
          </a:p>
          <a:p>
            <a:pPr marL="628650" lvl="1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defTabSz="360363" fontAlgn="ctr"/>
            <a:endParaRPr lang="en-US" sz="800" dirty="0"/>
          </a:p>
          <a:p>
            <a:pPr defTabSz="360363" fontAlgn="ctr"/>
            <a:endParaRPr lang="en-US" sz="800" dirty="0"/>
          </a:p>
          <a:p>
            <a:pPr defTabSz="360363" fontAlgn="ctr"/>
            <a:endParaRPr lang="en-US" sz="800" dirty="0"/>
          </a:p>
          <a:p>
            <a:pPr defTabSz="360363" fontAlgn="ctr"/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GRS data shows </a:t>
            </a:r>
            <a:r>
              <a:rPr lang="en-US" sz="7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scheduled hours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as such it does not include pre or post shift overtime hours.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395536" y="1101985"/>
            <a:ext cx="8280920" cy="2520000"/>
          </a:xfrm>
          <a:prstGeom prst="roundRect">
            <a:avLst>
              <a:gd name="adj" fmla="val 5623"/>
            </a:avLst>
          </a:prstGeom>
          <a:solidFill>
            <a:schemeClr val="bg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</a:bodyPr>
          <a:lstStyle/>
          <a:p>
            <a:pPr fontAlgn="ctr"/>
            <a:endParaRPr lang="en-US" sz="600" dirty="0"/>
          </a:p>
        </p:txBody>
      </p:sp>
      <p:sp>
        <p:nvSpPr>
          <p:cNvPr id="5" name="Pentagon 4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FFFFFF"/>
                </a:solidFill>
              </a:rPr>
              <a:t>Resource Levels</a:t>
            </a:r>
          </a:p>
          <a:p>
            <a:r>
              <a:rPr lang="en-GB" sz="1800" b="1" dirty="0">
                <a:solidFill>
                  <a:srgbClr val="FFFFFF"/>
                </a:solidFill>
              </a:rPr>
              <a:t>Plan vs. Actual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019211"/>
              </p:ext>
            </p:extLst>
          </p:nvPr>
        </p:nvGraphicFramePr>
        <p:xfrm>
          <a:off x="395536" y="6419258"/>
          <a:ext cx="864096" cy="322110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10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*  Including MRU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0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^  ORH plan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8339909" y="3429000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6.1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720906"/>
              </p:ext>
            </p:extLst>
          </p:nvPr>
        </p:nvGraphicFramePr>
        <p:xfrm>
          <a:off x="501653" y="1337868"/>
          <a:ext cx="7859071" cy="1837028"/>
        </p:xfrm>
        <a:graphic>
          <a:graphicData uri="http://schemas.openxmlformats.org/drawingml/2006/table">
            <a:tbl>
              <a:tblPr/>
              <a:tblGrid>
                <a:gridCol w="1190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71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1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1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71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71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71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714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714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714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714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033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659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Vehicle Hours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Responder Type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Jan-19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181"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Planned Resource Level  </a:t>
                      </a: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^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161,563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167,288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161,617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167,027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167,291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161,346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167,290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161,832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166,800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167,288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151,782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1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FRU  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53,904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55,804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53,898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55,724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55,824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53,771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55,830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54,005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55,621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55,804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50,346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181"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Resource Level  (GRS)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156,726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160,710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152,749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159,399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157,860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153,745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163,176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162,970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163,292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165,190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153,094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1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FRU  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47,403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48,451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46,505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48,310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48,036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46,210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48,387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47,686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49,514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49,287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44,554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181"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Resource Gap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-4,837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-6,578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-8,867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-7,627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-9,430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-7,600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-4,115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-3,508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-2,098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1,311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1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-6,501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-7,353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-7,393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-7,414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-7,788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-7,561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-7,443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-6,318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-6,107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-6,517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-5,791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54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/>
        </p:nvSpPr>
        <p:spPr>
          <a:xfrm>
            <a:off x="251523" y="28761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/>
              <a:t>Ambulance Response Programme – Definition &amp; Overview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135217"/>
              </p:ext>
            </p:extLst>
          </p:nvPr>
        </p:nvGraphicFramePr>
        <p:xfrm>
          <a:off x="261703" y="1143908"/>
          <a:ext cx="8635969" cy="4013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8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9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9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12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487"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Percentage of calls per 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National Standard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How long does the ambulance service have to make a decision?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What stops the clock?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465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1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7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15 minutes 90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 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30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first emergency vehicle that arrives on scene stops the clock (there is an additional Category 1 transport </a:t>
                      </a:r>
                      <a:r>
                        <a:rPr lang="en-US" sz="900" u="none" strike="noStrike" kern="1200" baseline="0" dirty="0"/>
                        <a:t>standard to ensure that these </a:t>
                      </a:r>
                      <a:r>
                        <a:rPr lang="en-GB" sz="900" u="none" strike="noStrike" kern="1200" baseline="0" dirty="0"/>
                        <a:t>patients also receive early ambulance transportation).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2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48%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40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3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34%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120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10%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4T:</a:t>
                      </a:r>
                    </a:p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</a:t>
                      </a:r>
                      <a:r>
                        <a:rPr lang="en-GB" sz="900" u="none" strike="noStrike" kern="1200" baseline="0" dirty="0"/>
                        <a:t>vehicle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Rounded Rectangle 23"/>
          <p:cNvSpPr/>
          <p:nvPr/>
        </p:nvSpPr>
        <p:spPr bwMode="auto">
          <a:xfrm>
            <a:off x="261703" y="5293801"/>
            <a:ext cx="5040560" cy="943511"/>
          </a:xfrm>
          <a:prstGeom prst="roundRect">
            <a:avLst>
              <a:gd name="adj" fmla="val 2089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900" dirty="0"/>
              <a:t>The new standards are intended to: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Prioritise the sickest patients quickly to ensure they receive the fastest response.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national response targets to apply to every patient for the first time – so ending ‘hidden waits’ for patients in lower categories.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more equitable response for patients across the call categories.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Improve care for stroke and heart attack patients through sending the right resource first time.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724128" y="5339479"/>
            <a:ext cx="3173544" cy="836435"/>
          </a:xfrm>
          <a:prstGeom prst="roundRect">
            <a:avLst>
              <a:gd name="adj" fmla="val 19158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Due to the nature and impact of these changes, the previous performance measures are not comparable.</a:t>
            </a:r>
          </a:p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However, NHS England have published National Standard for a number of the key measures which are included here.</a:t>
            </a:r>
          </a:p>
        </p:txBody>
      </p:sp>
    </p:spTree>
    <p:extLst>
      <p:ext uri="{BB962C8B-B14F-4D97-AF65-F5344CB8AC3E}">
        <p14:creationId xmlns:p14="http://schemas.microsoft.com/office/powerpoint/2010/main" val="159414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 bwMode="auto">
          <a:xfrm>
            <a:off x="389646" y="2938177"/>
            <a:ext cx="4038339" cy="3320641"/>
          </a:xfrm>
          <a:prstGeom prst="roundRect">
            <a:avLst>
              <a:gd name="adj" fmla="val 5623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231830" y="2938175"/>
            <a:ext cx="1193281" cy="1083411"/>
            <a:chOff x="554721" y="2945646"/>
            <a:chExt cx="1142924" cy="1073768"/>
          </a:xfrm>
        </p:grpSpPr>
        <p:sp>
          <p:nvSpPr>
            <p:cNvPr id="34" name="TextBox 33"/>
            <p:cNvSpPr txBox="1">
              <a:spLocks/>
            </p:cNvSpPr>
            <p:nvPr/>
          </p:nvSpPr>
          <p:spPr>
            <a:xfrm>
              <a:off x="554721" y="3772334"/>
              <a:ext cx="1142924" cy="247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Performance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001" y="2945646"/>
              <a:ext cx="723619" cy="816179"/>
            </a:xfrm>
            <a:prstGeom prst="rect">
              <a:avLst/>
            </a:prstGeom>
          </p:spPr>
        </p:pic>
      </p:grpSp>
      <p:sp>
        <p:nvSpPr>
          <p:cNvPr id="36" name="Rounded Rectangle 35"/>
          <p:cNvSpPr/>
          <p:nvPr/>
        </p:nvSpPr>
        <p:spPr bwMode="auto">
          <a:xfrm>
            <a:off x="4716019" y="2924944"/>
            <a:ext cx="4104457" cy="3313027"/>
          </a:xfrm>
          <a:prstGeom prst="roundRect">
            <a:avLst>
              <a:gd name="adj" fmla="val 562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752687" y="2938623"/>
            <a:ext cx="1168240" cy="1082963"/>
            <a:chOff x="963090" y="1408814"/>
            <a:chExt cx="1168240" cy="1082962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25726" y="1408814"/>
              <a:ext cx="1042967" cy="897613"/>
            </a:xfrm>
            <a:prstGeom prst="rect">
              <a:avLst/>
            </a:prstGeom>
          </p:spPr>
        </p:pic>
        <p:sp>
          <p:nvSpPr>
            <p:cNvPr id="40" name="TextBox 39"/>
            <p:cNvSpPr txBox="1">
              <a:spLocks/>
            </p:cNvSpPr>
            <p:nvPr/>
          </p:nvSpPr>
          <p:spPr>
            <a:xfrm>
              <a:off x="963090" y="2242477"/>
              <a:ext cx="1168240" cy="249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Demand</a:t>
              </a: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89646" y="1045046"/>
            <a:ext cx="8430828" cy="1753327"/>
          </a:xfrm>
          <a:prstGeom prst="roundRect">
            <a:avLst>
              <a:gd name="adj" fmla="val 11339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575136" y="4093989"/>
            <a:ext cx="3662756" cy="21439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total of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90,884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incidents were provided with a face to face response, 3.7% above plan for M11.  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Category 1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incidents reached a total of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11,499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This remains significantly above plan for M11 at 51.5%.  This is the highest above plan, compared to M1 through M10.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54,833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incidents were categorised as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Category 2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provided with a face-to-face response.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32040" y="4093989"/>
            <a:ext cx="3636824" cy="21439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M11 saw four of the nine key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measures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perform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national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standards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the response measures increased in February 2019.  Despite this increase,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C1 Mean and C1 90</a:t>
            </a:r>
            <a:r>
              <a:rPr lang="en-US" sz="11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continued to perform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7 and 15 minute National Standards respectively.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C2 90</a:t>
            </a:r>
            <a:r>
              <a:rPr lang="en-US" sz="11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 and C3 Mean remain within the National Standard for the Year To Date position.</a:t>
            </a:r>
          </a:p>
        </p:txBody>
      </p:sp>
      <p:sp>
        <p:nvSpPr>
          <p:cNvPr id="20" name="Pentagon 19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0">
                <a:srgbClr val="003300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/>
              <a:t>Performance Summary</a:t>
            </a:r>
          </a:p>
        </p:txBody>
      </p:sp>
      <p:pic>
        <p:nvPicPr>
          <p:cNvPr id="2" name="Picture 1"/>
          <p:cNvPicPr/>
          <p:nvPr/>
        </p:nvPicPr>
        <p:blipFill>
          <a:blip r:embed="rId5"/>
          <a:stretch>
            <a:fillRect/>
          </a:stretch>
        </p:blipFill>
        <p:spPr>
          <a:xfrm>
            <a:off x="529848" y="1196752"/>
            <a:ext cx="8146608" cy="145852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50825" y="6369485"/>
            <a:ext cx="369524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12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March and is subject to change due to data validation.</a:t>
            </a:r>
          </a:p>
        </p:txBody>
      </p:sp>
    </p:spTree>
    <p:extLst>
      <p:ext uri="{BB962C8B-B14F-4D97-AF65-F5344CB8AC3E}">
        <p14:creationId xmlns:p14="http://schemas.microsoft.com/office/powerpoint/2010/main" val="359235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257175" y="1081088"/>
            <a:ext cx="4229100" cy="2517775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252413" y="3789363"/>
            <a:ext cx="4230687" cy="251301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 bwMode="auto">
          <a:xfrm>
            <a:off x="4668019" y="1080000"/>
            <a:ext cx="4248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Category 1</a:t>
            </a:r>
            <a:endParaRPr lang="en-GB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en-US" sz="900" dirty="0"/>
              <a:t>The NEW Category 1 (C1) measure is expected to comprise of approximately 8% of all incidents and covers a wider range of conditions than the former Red 1 category. These are to be responded to within an average time of seven minutes.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Fig 1.1 shows the time taken to respond to patients triaged as Category 1 (C1)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grey line shows the LAS 90</a:t>
            </a:r>
            <a:r>
              <a:rPr lang="en-GB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The dotted grey line shows the National Standard of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15 minutes 90</a:t>
            </a:r>
            <a:r>
              <a:rPr lang="en-US" sz="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blue line shows the LAS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average (mean) response time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The dotted blue line shows the National Standard of 7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minutes average (mean) response time.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054708" y="618454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1.2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668019" y="3787495"/>
            <a:ext cx="4248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US" sz="1000" b="1" u="sng" dirty="0"/>
              <a:t>Category 2</a:t>
            </a:r>
            <a:endParaRPr lang="en-GB" sz="1000" b="1" u="sng" dirty="0"/>
          </a:p>
          <a:p>
            <a:pPr fontAlgn="t"/>
            <a:endParaRPr lang="en-US" sz="600" dirty="0"/>
          </a:p>
          <a:p>
            <a:pPr fontAlgn="t"/>
            <a:r>
              <a:rPr lang="en-US" sz="900" dirty="0"/>
              <a:t>The NEW Category 2 (C2) measure is expected to comprise of approximately 48% of all incidents. These are to be responded to within an average time of 18 minutes.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Fig 1.2 shows the response time for patients triaged as Category 2 (C2)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4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grey line shows the LAS 90</a:t>
            </a:r>
            <a:r>
              <a:rPr lang="en-GB" sz="900" baseline="30000" dirty="0"/>
              <a:t>th</a:t>
            </a:r>
            <a:r>
              <a:rPr lang="en-GB" sz="900" dirty="0"/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grey line shows the National Standard of </a:t>
            </a:r>
            <a:r>
              <a:rPr lang="en-US" sz="800" dirty="0"/>
              <a:t>40 minutes 90</a:t>
            </a:r>
            <a:r>
              <a:rPr lang="en-US" sz="800" baseline="30000" dirty="0"/>
              <a:t>th</a:t>
            </a:r>
            <a:r>
              <a:rPr lang="en-US" sz="800" dirty="0"/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4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blue line shows the LAS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GB" sz="900" dirty="0"/>
              <a:t>average (mean) response time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blue line shows the National Standard of </a:t>
            </a:r>
            <a:r>
              <a:rPr lang="en-US" sz="800" dirty="0"/>
              <a:t>18 minutes average (mean) response time.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US" sz="800" dirty="0"/>
          </a:p>
        </p:txBody>
      </p:sp>
      <p:sp>
        <p:nvSpPr>
          <p:cNvPr id="11" name="Rounded Rectangle 10"/>
          <p:cNvSpPr/>
          <p:nvPr/>
        </p:nvSpPr>
        <p:spPr>
          <a:xfrm>
            <a:off x="4060688" y="348081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1.1</a:t>
            </a:r>
          </a:p>
        </p:txBody>
      </p:sp>
      <p:sp>
        <p:nvSpPr>
          <p:cNvPr id="17" name="Pentagon 1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Performance Overview</a:t>
            </a:r>
          </a:p>
          <a:p>
            <a:r>
              <a:rPr lang="en-GB" sz="1800" b="1" kern="0" dirty="0"/>
              <a:t>Response Times by Category</a:t>
            </a:r>
          </a:p>
        </p:txBody>
      </p:sp>
    </p:spTree>
    <p:extLst>
      <p:ext uri="{BB962C8B-B14F-4D97-AF65-F5344CB8AC3E}">
        <p14:creationId xmlns:p14="http://schemas.microsoft.com/office/powerpoint/2010/main" val="377245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57175" y="1079499"/>
            <a:ext cx="4238474" cy="2523393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257175" y="3787775"/>
            <a:ext cx="4230688" cy="2517775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54708" y="618454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1.4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668019" y="3787495"/>
            <a:ext cx="4248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US" sz="1000" b="1" u="sng" dirty="0"/>
              <a:t>Category 4</a:t>
            </a:r>
            <a:endParaRPr lang="en-GB" sz="1000" b="1" u="sng" dirty="0"/>
          </a:p>
          <a:p>
            <a:pPr fontAlgn="t"/>
            <a:endParaRPr lang="en-US" sz="600" dirty="0"/>
          </a:p>
          <a:p>
            <a:pPr fontAlgn="t"/>
            <a:r>
              <a:rPr lang="en-US" sz="900" dirty="0"/>
              <a:t>The NEW Category 4 (C4) measure is expected to comprise of approximately 10% of all incidents. 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Fig 1.4 shows the response time for patients triaged as Category 4 (C4)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grey line shows the LAS 90</a:t>
            </a:r>
            <a:r>
              <a:rPr lang="en-GB" sz="900" baseline="30000" dirty="0"/>
              <a:t>th</a:t>
            </a:r>
            <a:r>
              <a:rPr lang="en-GB" sz="900" dirty="0"/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grey line shows the National Standard of </a:t>
            </a:r>
            <a:r>
              <a:rPr lang="en-US" sz="800" dirty="0"/>
              <a:t>180 minutes (3 hours) 90</a:t>
            </a:r>
            <a:r>
              <a:rPr lang="en-US" sz="800" baseline="30000" dirty="0"/>
              <a:t>th</a:t>
            </a:r>
            <a:r>
              <a:rPr lang="en-US" sz="800" dirty="0"/>
              <a:t> centile response time.</a:t>
            </a:r>
            <a:endParaRPr lang="en-GB" sz="8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blue line shows the LAS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GB" sz="900" dirty="0"/>
              <a:t>average (mean)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There is no National Standard the </a:t>
            </a:r>
            <a:r>
              <a:rPr lang="en-US" sz="800" dirty="0"/>
              <a:t>mean response time.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1" name="Rounded Rectangle 10"/>
          <p:cNvSpPr/>
          <p:nvPr/>
        </p:nvSpPr>
        <p:spPr>
          <a:xfrm>
            <a:off x="4060688" y="348081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1.3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4668019" y="1080000"/>
            <a:ext cx="4248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US" sz="1000" b="1" u="sng" dirty="0"/>
              <a:t>Category 3</a:t>
            </a:r>
            <a:endParaRPr lang="en-GB" sz="1000" b="1" u="sng" dirty="0"/>
          </a:p>
          <a:p>
            <a:pPr fontAlgn="t"/>
            <a:endParaRPr lang="en-US" sz="600" dirty="0"/>
          </a:p>
          <a:p>
            <a:pPr fontAlgn="t"/>
            <a:r>
              <a:rPr lang="en-US" sz="900" dirty="0"/>
              <a:t>The NEW Category 3 (C3) measure is expected to comprise of approximately 34% of all incidents.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Fig 1.3 shows the time taken to respond to patients triaged as Category 3 (C3)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grey line shows the LAS 90</a:t>
            </a:r>
            <a:r>
              <a:rPr lang="en-GB" sz="900" baseline="30000" dirty="0"/>
              <a:t>th</a:t>
            </a:r>
            <a:r>
              <a:rPr lang="en-GB" sz="900" dirty="0"/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grey line shows the National Standard of </a:t>
            </a:r>
            <a:r>
              <a:rPr lang="en-US" sz="800" dirty="0"/>
              <a:t>120 minutes (2 hours) 90</a:t>
            </a:r>
            <a:r>
              <a:rPr lang="en-US" sz="800" baseline="30000" dirty="0"/>
              <a:t>th</a:t>
            </a:r>
            <a:r>
              <a:rPr lang="en-US" sz="800" dirty="0"/>
              <a:t> centile response time.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blue line shows the LAS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GB" sz="900" dirty="0"/>
              <a:t>average (mean) response time.</a:t>
            </a:r>
          </a:p>
          <a:p>
            <a:pPr marL="541338" lvl="1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blue line shows the National Standard of 60</a:t>
            </a:r>
            <a:r>
              <a:rPr lang="en-US" sz="800" dirty="0"/>
              <a:t> minutes (1 hour) average (mean) response time.</a:t>
            </a:r>
            <a:endParaRPr lang="en-US" sz="800" dirty="0">
              <a:solidFill>
                <a:srgbClr val="0000FF"/>
              </a:solidFill>
            </a:endParaRPr>
          </a:p>
          <a:p>
            <a:pPr marL="0" lvl="1" eaLnBrk="0" hangingPunct="0">
              <a:spcBef>
                <a:spcPts val="0"/>
              </a:spcBef>
              <a:buClr>
                <a:schemeClr val="tx2"/>
              </a:buClr>
            </a:pPr>
            <a:endParaRPr lang="en-GB" sz="800" dirty="0"/>
          </a:p>
          <a:p>
            <a:pPr marL="0" lvl="1" eaLnBrk="0" hangingPunct="0">
              <a:spcBef>
                <a:spcPts val="0"/>
              </a:spcBef>
              <a:buClr>
                <a:schemeClr val="tx2"/>
              </a:buClr>
            </a:pPr>
            <a:endParaRPr lang="en-GB" sz="800" dirty="0"/>
          </a:p>
          <a:p>
            <a:pPr marL="0" lvl="1" eaLnBrk="0" hangingPunct="0">
              <a:spcBef>
                <a:spcPts val="0"/>
              </a:spcBef>
              <a:buClr>
                <a:schemeClr val="tx2"/>
              </a:buClr>
            </a:pPr>
            <a:endParaRPr lang="en-GB" sz="800" dirty="0"/>
          </a:p>
        </p:txBody>
      </p:sp>
      <p:sp>
        <p:nvSpPr>
          <p:cNvPr id="21" name="Pentagon 20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Performance Overview</a:t>
            </a:r>
          </a:p>
          <a:p>
            <a:r>
              <a:rPr lang="en-GB" sz="1800" b="1" kern="0" dirty="0"/>
              <a:t>Response Times by Category</a:t>
            </a:r>
          </a:p>
        </p:txBody>
      </p:sp>
    </p:spTree>
    <p:extLst>
      <p:ext uri="{BB962C8B-B14F-4D97-AF65-F5344CB8AC3E}">
        <p14:creationId xmlns:p14="http://schemas.microsoft.com/office/powerpoint/2010/main" val="89335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 </a:t>
            </a:r>
            <a:br>
              <a:rPr lang="en-GB" sz="1800" b="1" dirty="0">
                <a:solidFill>
                  <a:schemeClr val="bg1"/>
                </a:solidFill>
              </a:rPr>
            </a:br>
            <a:r>
              <a:rPr lang="en-GB" sz="1800" b="1" dirty="0">
                <a:solidFill>
                  <a:schemeClr val="bg1"/>
                </a:solidFill>
              </a:rPr>
              <a:t>Key Metric Variation</a:t>
            </a:r>
            <a:endParaRPr lang="en-GB" sz="1800" b="1" kern="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1268760"/>
            <a:ext cx="802957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92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57907" y="4437112"/>
            <a:ext cx="664156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8800" b="0" cap="none" spc="0" dirty="0">
                <a:ln w="0">
                  <a:noFill/>
                </a:ln>
                <a:solidFill>
                  <a:schemeClr val="bg1">
                    <a:lumMod val="75000"/>
                    <a:alpha val="2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(MONTH 11)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4644010" y="1052736"/>
            <a:ext cx="4269415" cy="264809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endParaRPr lang="en-GB" sz="500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2051722" y="3728093"/>
            <a:ext cx="6853935" cy="2577717"/>
          </a:xfrm>
          <a:prstGeom prst="roundRect">
            <a:avLst>
              <a:gd name="adj" fmla="val 669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251522" y="3728093"/>
            <a:ext cx="1715019" cy="2577717"/>
          </a:xfrm>
          <a:prstGeom prst="roundRect">
            <a:avLst>
              <a:gd name="adj" fmla="val 66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800" b="1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Performance Overview</a:t>
            </a:r>
            <a:endParaRPr lang="en-GB" sz="1800" b="1" kern="0" dirty="0">
              <a:solidFill>
                <a:schemeClr val="bg1"/>
              </a:solidFill>
              <a:latin typeface="Arial" charset="0"/>
              <a:ea typeface="MS PGothic" pitchFamily="34" charset="-128"/>
              <a:cs typeface="Arial" charset="0"/>
            </a:endParaRPr>
          </a:p>
          <a:p>
            <a:pPr lvl="0"/>
            <a:r>
              <a:rPr lang="en-GB" sz="1800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Benchmarking - National Picture</a:t>
            </a:r>
            <a:r>
              <a:rPr lang="en-GB" sz="1847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				               </a:t>
            </a:r>
            <a:endParaRPr lang="en-GB" sz="1800" b="1" kern="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123728" y="3812757"/>
            <a:ext cx="6707102" cy="2424555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8625377" y="6186628"/>
            <a:ext cx="288048" cy="119182"/>
          </a:xfrm>
          <a:prstGeom prst="round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 Fig 4.2 </a:t>
            </a:r>
          </a:p>
        </p:txBody>
      </p:sp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239713" y="1076325"/>
            <a:ext cx="4286250" cy="259397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/>
          <a:stretch>
            <a:fillRect/>
          </a:stretch>
        </p:blipFill>
        <p:spPr>
          <a:xfrm>
            <a:off x="4741460" y="1148982"/>
            <a:ext cx="4052636" cy="245208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6"/>
          <a:stretch>
            <a:fillRect/>
          </a:stretch>
        </p:blipFill>
        <p:spPr>
          <a:xfrm>
            <a:off x="323528" y="3865557"/>
            <a:ext cx="1584875" cy="215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4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2051721" y="1052736"/>
            <a:ext cx="6768752" cy="2448272"/>
          </a:xfrm>
          <a:prstGeom prst="roundRect">
            <a:avLst>
              <a:gd name="adj" fmla="val 14849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2051721" y="3573016"/>
            <a:ext cx="6768752" cy="2682732"/>
          </a:xfrm>
          <a:prstGeom prst="roundRect">
            <a:avLst>
              <a:gd name="adj" fmla="val 17844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endParaRPr lang="en-GB" sz="9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10798"/>
              </p:ext>
            </p:extLst>
          </p:nvPr>
        </p:nvGraphicFramePr>
        <p:xfrm>
          <a:off x="3207708" y="3789039"/>
          <a:ext cx="5472762" cy="23042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8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7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7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78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78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78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78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78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78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781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855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11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Ambulance Turnaround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(M2)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(M3)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(M4)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(M5)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(M6)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(M7)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(M8)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(M9)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(M10)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YTD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2018/19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Patient Handover to Green 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within </a:t>
                      </a: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15 mins)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55.49%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54.99%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54.16%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54.08%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54.41%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54.68%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54.53%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55.72%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57.45%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57.52%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56.93%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Calibri" panose="020F0502020204030204" pitchFamily="34" charset="0"/>
                        </a:rPr>
                        <a:t>55.48%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Data Completeness (arrival)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99.94%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Data Completeness (green)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79712" y="3705860"/>
            <a:ext cx="1227996" cy="23874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900" b="1" dirty="0"/>
              <a:t>Ambulance Turnaround</a:t>
            </a:r>
          </a:p>
          <a:p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FF"/>
                </a:solidFill>
              </a:rPr>
              <a:t>The Patient Handover to Green measure demonstrates the percentage of handovers </a:t>
            </a:r>
            <a:r>
              <a:rPr lang="en-US" sz="800" b="1" dirty="0">
                <a:solidFill>
                  <a:srgbClr val="0000FF"/>
                </a:solidFill>
              </a:rPr>
              <a:t>within</a:t>
            </a:r>
            <a:r>
              <a:rPr lang="en-US" sz="800" dirty="0">
                <a:solidFill>
                  <a:srgbClr val="0000FF"/>
                </a:solidFill>
              </a:rPr>
              <a:t> 15 minutes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5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This table opposite shows the Data Completeness for Ambulance Turnarounds for the previous 11 months and the Year To Date position.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1523" y="1068959"/>
            <a:ext cx="1728189" cy="5168353"/>
          </a:xfrm>
          <a:prstGeom prst="roundRect">
            <a:avLst>
              <a:gd name="adj" fmla="val 12974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These tables shows key performance measures profiled by STP.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STPs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continued to perform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7 minute national standard for the C1 Mean.  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STPs performed above the 18 minute standard for the C2 Mean.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C2 response measures decreased in M11 in the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South West 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STP.  Despite this decreased, these measures remained above the National Standards.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South West was the only STP to achieve the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C4 90</a:t>
            </a:r>
            <a:r>
              <a:rPr lang="en-US" sz="9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response time within the National Standard.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154115" y="1166813"/>
            <a:ext cx="6526335" cy="219075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074513"/>
              </p:ext>
            </p:extLst>
          </p:nvPr>
        </p:nvGraphicFramePr>
        <p:xfrm>
          <a:off x="2154115" y="413238"/>
          <a:ext cx="208280" cy="344869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89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306388" y="1052513"/>
            <a:ext cx="8316912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13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91566</TotalTime>
  <Words>1888</Words>
  <Application>Microsoft Office PowerPoint</Application>
  <PresentationFormat>On-screen Show (4:3)</PresentationFormat>
  <Paragraphs>391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Symbol</vt:lpstr>
      <vt:lpstr>Wingdings</vt:lpstr>
      <vt:lpstr>Blank</vt:lpstr>
      <vt:lpstr>1_Blank</vt:lpstr>
      <vt:lpstr>Monthly Performance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Ambulance Service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polly healy</cp:lastModifiedBy>
  <cp:revision>3614</cp:revision>
  <cp:lastPrinted>2018-10-15T09:44:59Z</cp:lastPrinted>
  <dcterms:created xsi:type="dcterms:W3CDTF">2007-03-16T18:44:37Z</dcterms:created>
  <dcterms:modified xsi:type="dcterms:W3CDTF">2019-11-24T17:27:54Z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