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8" r:id="rId5"/>
    <p:sldId id="270" r:id="rId6"/>
    <p:sldId id="261" r:id="rId7"/>
    <p:sldId id="272" r:id="rId8"/>
    <p:sldId id="273" r:id="rId9"/>
    <p:sldId id="275" r:id="rId10"/>
    <p:sldId id="276"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25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13125-30E6-45DF-9EC1-B25454C1415F}" type="datetimeFigureOut">
              <a:rPr lang="en-GB" smtClean="0"/>
              <a:t>13/01/16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287E1-CD2D-4CE5-A614-E1F99B436759}" type="slidenum">
              <a:rPr lang="en-GB" smtClean="0"/>
              <a:t>‹#›</a:t>
            </a:fld>
            <a:endParaRPr lang="en-GB"/>
          </a:p>
        </p:txBody>
      </p:sp>
    </p:spTree>
    <p:extLst>
      <p:ext uri="{BB962C8B-B14F-4D97-AF65-F5344CB8AC3E}">
        <p14:creationId xmlns:p14="http://schemas.microsoft.com/office/powerpoint/2010/main" val="390455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Why do we rapidly assess and treat chest pain but seem far more relaxed about suspected sepsis </a:t>
            </a:r>
            <a:endParaRPr lang="en-GB" dirty="0"/>
          </a:p>
        </p:txBody>
      </p:sp>
      <p:sp>
        <p:nvSpPr>
          <p:cNvPr id="4" name="Slide Number Placeholder 3"/>
          <p:cNvSpPr>
            <a:spLocks noGrp="1"/>
          </p:cNvSpPr>
          <p:nvPr>
            <p:ph type="sldNum" sz="quarter" idx="10"/>
          </p:nvPr>
        </p:nvSpPr>
        <p:spPr/>
        <p:txBody>
          <a:bodyPr/>
          <a:lstStyle/>
          <a:p>
            <a:fld id="{C78868AB-0D40-4963-A7C1-FF5B0CB8573F}"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Sepsis is one of our biggest killers! </a:t>
            </a:r>
            <a:r>
              <a:rPr lang="en-GB" dirty="0" smtClean="0"/>
              <a:t>sepsis claims 37,000 lives every year in the UK and costs the NHS £2.5 billion a year. Mortality ranges from 35% in severe Sepsis to 50 % in Septic shock. In comparison, breast cancer claims less than 8,000 lives a year. For survivors long term physiological and physical disabilities. Rapid intervention is essential to save lives.</a:t>
            </a:r>
          </a:p>
          <a:p>
            <a:endParaRPr lang="en-GB" dirty="0" smtClean="0"/>
          </a:p>
          <a:p>
            <a:r>
              <a:rPr lang="en-GB" dirty="0" smtClean="0"/>
              <a:t>For survivors, life can be difficult- through obvious physical injury such as the loss of digits or limbs, or through ‘hidden’ problems like post-traumatic stress disorder, sleep disturbances, anxiety or chronic pain.</a:t>
            </a:r>
            <a:r>
              <a:rPr lang="en-GB" baseline="0" dirty="0" smtClean="0"/>
              <a:t> </a:t>
            </a:r>
            <a:r>
              <a:rPr lang="en-GB" dirty="0" smtClean="0"/>
              <a:t>Common Long Term Problems. Post Sepsis Syndrome (PSS) is the term used to describe the group of long term problems that some patients who have experienced severe sepsis can suffer during their rehabilitation period. The effect of any critical illness and spending time being treated in a Critical Care Unit is already recognised by health care professionals as causing certain long term problems for up to two years afterwards. However, sepsis can cause additional problems which may not become apparent for several weeks, for example, recurring infections during the rehabilitation period.</a:t>
            </a:r>
            <a:r>
              <a:rPr lang="en-GB" baseline="0" dirty="0" smtClean="0"/>
              <a:t> </a:t>
            </a:r>
            <a:r>
              <a:rPr lang="en-GB" dirty="0" smtClean="0"/>
              <a:t>It is important to remember that not everyone experiences problems after being critically ill and the length and severity of the sepsis and the fitness of the individual prior to their illness has a marked impact on how quickly they recover. The length of time spent in hospital can also affect rehabilitation. These problems can be divided into physical or psychological and emotional.</a:t>
            </a:r>
          </a:p>
          <a:p>
            <a:r>
              <a:rPr lang="en-GB" dirty="0" smtClean="0"/>
              <a:t>Physical:</a:t>
            </a:r>
          </a:p>
          <a:p>
            <a:r>
              <a:rPr lang="en-GB" dirty="0" smtClean="0"/>
              <a:t>•Lethargy / excessive tiredness</a:t>
            </a:r>
          </a:p>
          <a:p>
            <a:r>
              <a:rPr lang="en-GB" dirty="0" smtClean="0"/>
              <a:t>•Poor mobility / muscle weakness</a:t>
            </a:r>
          </a:p>
          <a:p>
            <a:r>
              <a:rPr lang="en-GB" dirty="0" smtClean="0"/>
              <a:t>•Breathlessness / chest pains</a:t>
            </a:r>
          </a:p>
          <a:p>
            <a:r>
              <a:rPr lang="en-GB" dirty="0" smtClean="0"/>
              <a:t>•Swollen limbs (excessive fluid in the tissues)</a:t>
            </a:r>
          </a:p>
          <a:p>
            <a:r>
              <a:rPr lang="en-GB" dirty="0" smtClean="0"/>
              <a:t>•Joint pains</a:t>
            </a:r>
          </a:p>
          <a:p>
            <a:r>
              <a:rPr lang="en-GB" dirty="0" smtClean="0"/>
              <a:t>•Insomnia (due to pain / breathlessness)</a:t>
            </a:r>
          </a:p>
          <a:p>
            <a:r>
              <a:rPr lang="en-GB" dirty="0" smtClean="0"/>
              <a:t>•Hair loss</a:t>
            </a:r>
          </a:p>
          <a:p>
            <a:r>
              <a:rPr lang="en-GB" dirty="0" smtClean="0"/>
              <a:t>•Dry / flaking skin and nails</a:t>
            </a:r>
          </a:p>
          <a:p>
            <a:r>
              <a:rPr lang="en-GB" dirty="0" smtClean="0"/>
              <a:t>•Taste changes</a:t>
            </a:r>
          </a:p>
          <a:p>
            <a:r>
              <a:rPr lang="en-GB" dirty="0" smtClean="0"/>
              <a:t>•Poor appetite</a:t>
            </a:r>
          </a:p>
          <a:p>
            <a:r>
              <a:rPr lang="en-GB" dirty="0" smtClean="0"/>
              <a:t>•Changes in vision</a:t>
            </a:r>
          </a:p>
          <a:p>
            <a:r>
              <a:rPr lang="en-GB" dirty="0" smtClean="0"/>
              <a:t>•Changes in sensation in limbs</a:t>
            </a:r>
          </a:p>
          <a:p>
            <a:r>
              <a:rPr lang="en-GB" dirty="0" smtClean="0"/>
              <a:t>Psychological and emotional:</a:t>
            </a:r>
          </a:p>
          <a:p>
            <a:r>
              <a:rPr lang="en-GB" dirty="0" smtClean="0"/>
              <a:t>•Anxiety / fear of sepsis recurring</a:t>
            </a:r>
          </a:p>
          <a:p>
            <a:r>
              <a:rPr lang="en-GB" dirty="0" smtClean="0"/>
              <a:t>•Depression</a:t>
            </a:r>
          </a:p>
          <a:p>
            <a:r>
              <a:rPr lang="en-GB" dirty="0" smtClean="0"/>
              <a:t>•Flashbacks</a:t>
            </a:r>
          </a:p>
          <a:p>
            <a:r>
              <a:rPr lang="en-GB" dirty="0" smtClean="0"/>
              <a:t>•Nightmares</a:t>
            </a:r>
          </a:p>
          <a:p>
            <a:r>
              <a:rPr lang="en-GB" dirty="0" smtClean="0"/>
              <a:t>•Insomnia (due to stress or anxiety)</a:t>
            </a:r>
          </a:p>
          <a:p>
            <a:r>
              <a:rPr lang="en-GB" dirty="0" smtClean="0"/>
              <a:t>•PTSD (Post Traumatic Stress Disorder)</a:t>
            </a:r>
          </a:p>
          <a:p>
            <a:r>
              <a:rPr lang="en-GB" dirty="0" smtClean="0"/>
              <a:t>Long Term Recurring Infections</a:t>
            </a:r>
          </a:p>
          <a:p>
            <a:r>
              <a:rPr lang="en-GB" dirty="0" smtClean="0"/>
              <a:t>A very small percentage of sepsis survivors suffer recurring infections during their rehabilitation period. Occasionally, this may last for several years. These infections can present as a milder version of the original sepsis experienced by the patient or as infections starting in different areas of their body. They often need treatment with antibiotics and can be very wearing both physically and mentally</a:t>
            </a:r>
          </a:p>
          <a:p>
            <a:r>
              <a:rPr lang="en-GB" b="1" dirty="0" smtClean="0"/>
              <a:t>References </a:t>
            </a:r>
          </a:p>
          <a:p>
            <a:r>
              <a:rPr lang="en-GB" dirty="0" smtClean="0"/>
              <a:t>http://.sepsistrust.org</a:t>
            </a:r>
          </a:p>
          <a:p>
            <a:r>
              <a:rPr lang="en-GB" dirty="0" smtClean="0"/>
              <a:t>Daniels R (2014) Survive Sepsis (3rd </a:t>
            </a:r>
            <a:r>
              <a:rPr lang="en-GB" dirty="0" err="1" smtClean="0"/>
              <a:t>ed</a:t>
            </a:r>
            <a:r>
              <a:rPr lang="en-GB" dirty="0" smtClean="0"/>
              <a:t>) UK Sepsis Trust</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F9F569CB-7896-4901-8472-2D90845510FD}" type="slidenum">
              <a:rPr lang="en-GB" smtClean="0"/>
              <a:t>4</a:t>
            </a:fld>
            <a:endParaRPr lang="en-GB"/>
          </a:p>
        </p:txBody>
      </p:sp>
    </p:spTree>
    <p:extLst>
      <p:ext uri="{BB962C8B-B14F-4D97-AF65-F5344CB8AC3E}">
        <p14:creationId xmlns:p14="http://schemas.microsoft.com/office/powerpoint/2010/main" val="525837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The box above is the currently accepted criteria for SIRS. If the patient has two or more of the criteria then SIRS is present.</a:t>
            </a:r>
          </a:p>
          <a:p>
            <a:endParaRPr lang="en-GB" b="1" dirty="0" smtClean="0"/>
          </a:p>
          <a:p>
            <a:r>
              <a:rPr lang="en-GB" b="1" dirty="0" smtClean="0"/>
              <a:t>Systemic Inflammatory response syndrome (SIRS) </a:t>
            </a:r>
            <a:r>
              <a:rPr lang="en-GB" dirty="0" smtClean="0"/>
              <a:t>is our systems</a:t>
            </a:r>
            <a:r>
              <a:rPr lang="en-GB" baseline="0" dirty="0" smtClean="0"/>
              <a:t> ability to respond and attempt to overcome an</a:t>
            </a:r>
            <a:r>
              <a:rPr lang="en-GB" dirty="0" smtClean="0"/>
              <a:t> injury. During this protective period, inflammation starts, blood vessels dilate and the capillaries leak fluids</a:t>
            </a:r>
            <a:r>
              <a:rPr lang="en-GB" baseline="0" dirty="0" smtClean="0"/>
              <a:t>. T</a:t>
            </a:r>
            <a:r>
              <a:rPr lang="en-GB" dirty="0" smtClean="0"/>
              <a:t>he area becomes warm and red due</a:t>
            </a:r>
            <a:r>
              <a:rPr lang="en-GB" baseline="0" dirty="0" smtClean="0"/>
              <a:t> to this vasodilation</a:t>
            </a:r>
            <a:r>
              <a:rPr lang="en-GB" dirty="0" smtClean="0"/>
              <a:t>. Increased blood flow  results in more white blood cells getting to the area to fight the</a:t>
            </a:r>
            <a:r>
              <a:rPr lang="en-GB" baseline="0" dirty="0" smtClean="0"/>
              <a:t> potential infection and more platelets and fibrin are delivered to stop the bleeding. The capillary leakage is necessary because the damage is to the tissues and cells and these substances can do little to help from inside the blood vessel. Generalised inflammation manifests as SIRS. Our immune system is acting rapidly and signals for the bone marrow to make more white blood cells (</a:t>
            </a:r>
            <a:r>
              <a:rPr lang="en-GB" baseline="0" dirty="0" err="1" smtClean="0"/>
              <a:t>wbc</a:t>
            </a:r>
            <a:r>
              <a:rPr lang="en-GB" baseline="0" dirty="0" smtClean="0"/>
              <a:t>) in case of infection and causes vasodilation. As our cells and tissues are working harder we experience an increase in O2 and glucose demands. Therefore a patient with SIRS may have a raised </a:t>
            </a:r>
            <a:r>
              <a:rPr lang="en-GB" baseline="0" dirty="0" err="1" smtClean="0"/>
              <a:t>wbc</a:t>
            </a:r>
            <a:r>
              <a:rPr lang="en-GB" baseline="0" dirty="0" smtClean="0"/>
              <a:t> count, a high temperature tachycardia, </a:t>
            </a:r>
            <a:r>
              <a:rPr lang="en-GB" baseline="0" dirty="0" err="1" smtClean="0"/>
              <a:t>tachypnoea</a:t>
            </a:r>
            <a:r>
              <a:rPr lang="en-GB" baseline="0" dirty="0" smtClean="0"/>
              <a:t> and a raised blood glucose. The system can not keep this high level response up forever and if the SIRS cause continues some of the adaptive responses begin to fail. The bone marrow can not produce WBC’s as quickly as they are being used up if infection is present and our </a:t>
            </a:r>
            <a:r>
              <a:rPr lang="en-GB" baseline="0" dirty="0" err="1" smtClean="0"/>
              <a:t>wbc</a:t>
            </a:r>
            <a:r>
              <a:rPr lang="en-GB" baseline="0" dirty="0" smtClean="0"/>
              <a:t> count may fall. The vasodilation causes blood to be diverted to the skin and peripheries and we can loose heat temperature falls. This can cause reduced blood flow to major organs and the brain may not get enough glucose and O2 causing confusion, agitation or drowsiness.</a:t>
            </a:r>
          </a:p>
          <a:p>
            <a:endParaRPr lang="en-GB" baseline="0" dirty="0" smtClean="0"/>
          </a:p>
          <a:p>
            <a:r>
              <a:rPr lang="en-GB" b="1" baseline="0" dirty="0" smtClean="0"/>
              <a:t>Temperature: </a:t>
            </a:r>
            <a:r>
              <a:rPr lang="en-GB" baseline="0" dirty="0" smtClean="0"/>
              <a:t>Some patients can be hyper/hypothermic. An initial raise in temp is from the release of prostaglandin E2. As the sepsis develops vasodilation leads to increased peripheral blood volume and a warm and pink appearance, the vasodilation also contributes to the hypotension and tachycardia but can also lead to increased heat loss from the peripheries this can eventually lead to a drop in core body temperature.</a:t>
            </a:r>
          </a:p>
          <a:p>
            <a:r>
              <a:rPr lang="en-GB" b="1" baseline="0" dirty="0" smtClean="0"/>
              <a:t>Tachycardia: </a:t>
            </a:r>
            <a:r>
              <a:rPr lang="en-GB" baseline="0" dirty="0" smtClean="0"/>
              <a:t>Initially tachycardia coupled with increased stroke volume tries to meet the O2 demand. In profound sepsis Relative </a:t>
            </a:r>
            <a:r>
              <a:rPr lang="en-GB" baseline="0" dirty="0" err="1" smtClean="0"/>
              <a:t>hypovolemia</a:t>
            </a:r>
            <a:r>
              <a:rPr lang="en-GB" baseline="0" dirty="0" smtClean="0"/>
              <a:t> reduces stroke volume therefore increase heart rate further.</a:t>
            </a:r>
          </a:p>
          <a:p>
            <a:r>
              <a:rPr lang="en-GB" b="1" baseline="0" dirty="0" err="1" smtClean="0"/>
              <a:t>Tachypnoea</a:t>
            </a:r>
            <a:r>
              <a:rPr lang="en-GB" b="1" baseline="0" dirty="0" smtClean="0"/>
              <a:t>:</a:t>
            </a:r>
            <a:r>
              <a:rPr lang="en-GB" baseline="0" dirty="0" smtClean="0"/>
              <a:t> Respiratory rates above 20 in adults is seldom normal and is a sensitive sign of an acutely unwell patient therefore important to measure correctly. If measured over 15 seconds an error of one is made four times greater when scaled up. </a:t>
            </a:r>
          </a:p>
          <a:p>
            <a:r>
              <a:rPr lang="en-GB" b="1" baseline="0" dirty="0" smtClean="0"/>
              <a:t>BM: </a:t>
            </a:r>
            <a:r>
              <a:rPr lang="en-GB" baseline="0" dirty="0" smtClean="0"/>
              <a:t>Raised BM is found as part of the stress response in septic patients due to the release of substances to mobilise glucose. The flight or fight response results in initial low levels of insulin, high levels of cortisol and high levels of glucagon which lead to the raised BM.</a:t>
            </a:r>
          </a:p>
          <a:p>
            <a:endParaRPr lang="en-GB" baseline="0" dirty="0" smtClean="0"/>
          </a:p>
          <a:p>
            <a:r>
              <a:rPr lang="en-GB" baseline="0" dirty="0" smtClean="0"/>
              <a:t>References </a:t>
            </a:r>
          </a:p>
          <a:p>
            <a:r>
              <a:rPr lang="en-GB" baseline="0" dirty="0" smtClean="0"/>
              <a:t>http://.sepsistrust.org</a:t>
            </a:r>
          </a:p>
          <a:p>
            <a:r>
              <a:rPr lang="en-GB" baseline="0" dirty="0" smtClean="0"/>
              <a:t>Daniels R (2014) Survive Sepsis (3rd </a:t>
            </a:r>
            <a:r>
              <a:rPr lang="en-GB" baseline="0" dirty="0" err="1" smtClean="0"/>
              <a:t>ed</a:t>
            </a:r>
            <a:r>
              <a:rPr lang="en-GB" baseline="0" dirty="0" smtClean="0"/>
              <a:t>) UK Sepsis Trust</a:t>
            </a:r>
          </a:p>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F9F569CB-7896-4901-8472-2D90845510FD}" type="slidenum">
              <a:rPr lang="en-GB" smtClean="0"/>
              <a:t>5</a:t>
            </a:fld>
            <a:endParaRPr lang="en-GB"/>
          </a:p>
        </p:txBody>
      </p:sp>
    </p:spTree>
    <p:extLst>
      <p:ext uri="{BB962C8B-B14F-4D97-AF65-F5344CB8AC3E}">
        <p14:creationId xmlns:p14="http://schemas.microsoft.com/office/powerpoint/2010/main" val="289211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SIRS</a:t>
            </a:r>
          </a:p>
          <a:p>
            <a:r>
              <a:rPr lang="en-GB" dirty="0" smtClean="0"/>
              <a:t>Sepsis</a:t>
            </a:r>
          </a:p>
          <a:p>
            <a:r>
              <a:rPr lang="en-GB" dirty="0" smtClean="0"/>
              <a:t>ARDS</a:t>
            </a:r>
          </a:p>
          <a:p>
            <a:r>
              <a:rPr lang="en-GB" dirty="0" smtClean="0"/>
              <a:t>MODS</a:t>
            </a:r>
          </a:p>
          <a:p>
            <a:r>
              <a:rPr lang="en-GB" dirty="0" smtClean="0"/>
              <a:t>DIC</a:t>
            </a:r>
          </a:p>
          <a:p>
            <a:endParaRPr lang="en-GB" dirty="0"/>
          </a:p>
        </p:txBody>
      </p:sp>
      <p:sp>
        <p:nvSpPr>
          <p:cNvPr id="4" name="Slide Number Placeholder 3"/>
          <p:cNvSpPr>
            <a:spLocks noGrp="1"/>
          </p:cNvSpPr>
          <p:nvPr>
            <p:ph type="sldNum" sz="quarter" idx="10"/>
          </p:nvPr>
        </p:nvSpPr>
        <p:spPr/>
        <p:txBody>
          <a:bodyPr/>
          <a:lstStyle/>
          <a:p>
            <a:fld id="{C78868AB-0D40-4963-A7C1-FF5B0CB8573F}" type="slidenum">
              <a:rPr lang="en-GB" smtClean="0"/>
              <a:pPr/>
              <a:t>6</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next slides discuss Simple v Severe Sepsis. </a:t>
            </a:r>
          </a:p>
          <a:p>
            <a:endParaRPr lang="en-GB" baseline="0" dirty="0" smtClean="0"/>
          </a:p>
          <a:p>
            <a:r>
              <a:rPr lang="en-GB" baseline="0" dirty="0" smtClean="0"/>
              <a:t>Septic shock is defined by the sepsis trust as the most severe end of the spectrum. If an individual BP drops below 90mmhg or more than 40mmhg from their base line this is termed Sepsis induced hypotension, if this hypotension is unable to be remedied by IV fluid resuscitation this is classed as Septic shock. Septic shock carries a 50% mortality rate. It is unlikely that the diagnosis of Septic shock will be identifiable in the pre hospital setting as a patient with septic shock would be a time critical transfer with a pre alert of sepsis and the fluid administration administered on route. </a:t>
            </a:r>
          </a:p>
          <a:p>
            <a:endParaRPr lang="en-GB" baseline="0" dirty="0" smtClean="0"/>
          </a:p>
          <a:p>
            <a:r>
              <a:rPr lang="en-GB" dirty="0" smtClean="0"/>
              <a:t>References </a:t>
            </a:r>
          </a:p>
          <a:p>
            <a:r>
              <a:rPr lang="en-GB" dirty="0" smtClean="0"/>
              <a:t>http://.sepsistrust.org</a:t>
            </a:r>
          </a:p>
          <a:p>
            <a:r>
              <a:rPr lang="en-GB" dirty="0" smtClean="0"/>
              <a:t>Daniels R (2014) Survive Sepsis (3rd </a:t>
            </a:r>
            <a:r>
              <a:rPr lang="en-GB" dirty="0" err="1" smtClean="0"/>
              <a:t>ed</a:t>
            </a:r>
            <a:r>
              <a:rPr lang="en-GB" dirty="0" smtClean="0"/>
              <a:t>) UK Sepsis Trust</a:t>
            </a:r>
          </a:p>
          <a:p>
            <a:endParaRPr lang="en-GB" dirty="0"/>
          </a:p>
        </p:txBody>
      </p:sp>
      <p:sp>
        <p:nvSpPr>
          <p:cNvPr id="4" name="Slide Number Placeholder 3"/>
          <p:cNvSpPr>
            <a:spLocks noGrp="1"/>
          </p:cNvSpPr>
          <p:nvPr>
            <p:ph type="sldNum" sz="quarter" idx="10"/>
          </p:nvPr>
        </p:nvSpPr>
        <p:spPr/>
        <p:txBody>
          <a:bodyPr/>
          <a:lstStyle/>
          <a:p>
            <a:fld id="{F9F569CB-7896-4901-8472-2D90845510FD}" type="slidenum">
              <a:rPr lang="en-GB" smtClean="0"/>
              <a:t>7</a:t>
            </a:fld>
            <a:endParaRPr lang="en-GB"/>
          </a:p>
        </p:txBody>
      </p:sp>
    </p:spTree>
    <p:extLst>
      <p:ext uri="{BB962C8B-B14F-4D97-AF65-F5344CB8AC3E}">
        <p14:creationId xmlns:p14="http://schemas.microsoft.com/office/powerpoint/2010/main" val="36921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C35384-2AFC-4B53-A3DA-1AD30EFB5F6E}" type="datetimeFigureOut">
              <a:rPr lang="en-GB" smtClean="0"/>
              <a:t>13/01/16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121481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35384-2AFC-4B53-A3DA-1AD30EFB5F6E}" type="datetimeFigureOut">
              <a:rPr lang="en-GB" smtClean="0"/>
              <a:t>13/01/16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110529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35384-2AFC-4B53-A3DA-1AD30EFB5F6E}" type="datetimeFigureOut">
              <a:rPr lang="en-GB" smtClean="0"/>
              <a:t>13/01/16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263692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C35384-2AFC-4B53-A3DA-1AD30EFB5F6E}" type="datetimeFigureOut">
              <a:rPr lang="en-GB" smtClean="0"/>
              <a:t>13/01/16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414102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35384-2AFC-4B53-A3DA-1AD30EFB5F6E}" type="datetimeFigureOut">
              <a:rPr lang="en-GB" smtClean="0"/>
              <a:t>13/01/16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4477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35384-2AFC-4B53-A3DA-1AD30EFB5F6E}" type="datetimeFigureOut">
              <a:rPr lang="en-GB" smtClean="0"/>
              <a:t>13/01/16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114681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C35384-2AFC-4B53-A3DA-1AD30EFB5F6E}" type="datetimeFigureOut">
              <a:rPr lang="en-GB" smtClean="0"/>
              <a:t>13/01/16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179858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C35384-2AFC-4B53-A3DA-1AD30EFB5F6E}" type="datetimeFigureOut">
              <a:rPr lang="en-GB" smtClean="0"/>
              <a:t>13/01/16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183456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35384-2AFC-4B53-A3DA-1AD30EFB5F6E}" type="datetimeFigureOut">
              <a:rPr lang="en-GB" smtClean="0"/>
              <a:t>13/01/16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251038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35384-2AFC-4B53-A3DA-1AD30EFB5F6E}" type="datetimeFigureOut">
              <a:rPr lang="en-GB" smtClean="0"/>
              <a:t>13/01/16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204377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35384-2AFC-4B53-A3DA-1AD30EFB5F6E}" type="datetimeFigureOut">
              <a:rPr lang="en-GB" smtClean="0"/>
              <a:t>13/01/16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93130-05E6-476E-BC35-8B5533AD16A7}" type="slidenum">
              <a:rPr lang="en-GB" smtClean="0"/>
              <a:t>‹#›</a:t>
            </a:fld>
            <a:endParaRPr lang="en-GB"/>
          </a:p>
        </p:txBody>
      </p:sp>
    </p:spTree>
    <p:extLst>
      <p:ext uri="{BB962C8B-B14F-4D97-AF65-F5344CB8AC3E}">
        <p14:creationId xmlns:p14="http://schemas.microsoft.com/office/powerpoint/2010/main" val="33618922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35384-2AFC-4B53-A3DA-1AD30EFB5F6E}" type="datetimeFigureOut">
              <a:rPr lang="en-GB" smtClean="0"/>
              <a:t>13/01/16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93130-05E6-476E-BC35-8B5533AD16A7}" type="slidenum">
              <a:rPr lang="en-GB" smtClean="0"/>
              <a:t>‹#›</a:t>
            </a:fld>
            <a:endParaRPr lang="en-GB"/>
          </a:p>
        </p:txBody>
      </p:sp>
    </p:spTree>
    <p:extLst>
      <p:ext uri="{BB962C8B-B14F-4D97-AF65-F5344CB8AC3E}">
        <p14:creationId xmlns:p14="http://schemas.microsoft.com/office/powerpoint/2010/main" val="186965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501008"/>
            <a:ext cx="7772400" cy="1470025"/>
          </a:xfrm>
          <a:solidFill>
            <a:srgbClr val="800000"/>
          </a:solidFill>
          <a:ln w="76200" cmpd="tri"/>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ormAutofit/>
          </a:bodyPr>
          <a:lstStyle/>
          <a:p>
            <a:r>
              <a:rPr lang="en-GB" sz="7200" dirty="0" smtClean="0">
                <a:solidFill>
                  <a:schemeClr val="bg1"/>
                </a:solidFill>
              </a:rPr>
              <a:t>Sepsis</a:t>
            </a:r>
            <a:endParaRPr lang="en-GB" sz="7200" dirty="0">
              <a:solidFill>
                <a:schemeClr val="bg1"/>
              </a:solidFill>
            </a:endParaRPr>
          </a:p>
        </p:txBody>
      </p:sp>
      <p:sp>
        <p:nvSpPr>
          <p:cNvPr id="3" name="Subtitle 2"/>
          <p:cNvSpPr>
            <a:spLocks noGrp="1"/>
          </p:cNvSpPr>
          <p:nvPr>
            <p:ph type="subTitle" idx="1"/>
          </p:nvPr>
        </p:nvSpPr>
        <p:spPr>
          <a:xfrm>
            <a:off x="1475656" y="6021287"/>
            <a:ext cx="6400800" cy="818487"/>
          </a:xfrm>
        </p:spPr>
        <p:txBody>
          <a:bodyPr>
            <a:normAutofit fontScale="55000" lnSpcReduction="20000"/>
          </a:bodyPr>
          <a:lstStyle/>
          <a:p>
            <a:r>
              <a:rPr lang="en-GB" dirty="0" smtClean="0"/>
              <a:t>Tim Edwards</a:t>
            </a:r>
          </a:p>
          <a:p>
            <a:r>
              <a:rPr lang="en-GB" dirty="0" smtClean="0"/>
              <a:t>Consultant Paramedic – London Ambulance Service NHS Trust</a:t>
            </a:r>
            <a:endParaRPr lang="en-GB" dirty="0"/>
          </a:p>
        </p:txBody>
      </p:sp>
      <p:pic>
        <p:nvPicPr>
          <p:cNvPr id="5" name="Picture 4" descr="Screen Shot 2016-01-13 at 16.07.1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332656"/>
            <a:ext cx="2286000" cy="28829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332587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32656"/>
            <a:ext cx="4496255" cy="6409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4179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694" y="260648"/>
            <a:ext cx="9416694" cy="638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1406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endParaRPr lang="en-GB" dirty="0"/>
          </a:p>
        </p:txBody>
      </p:sp>
    </p:spTree>
    <p:extLst>
      <p:ext uri="{BB962C8B-B14F-4D97-AF65-F5344CB8AC3E}">
        <p14:creationId xmlns:p14="http://schemas.microsoft.com/office/powerpoint/2010/main" val="26777177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What is sepsis ?</a:t>
            </a:r>
            <a:endParaRPr lang="en-GB" sz="6000" dirty="0"/>
          </a:p>
        </p:txBody>
      </p:sp>
      <p:sp>
        <p:nvSpPr>
          <p:cNvPr id="3" name="Content Placeholder 2"/>
          <p:cNvSpPr>
            <a:spLocks noGrp="1"/>
          </p:cNvSpPr>
          <p:nvPr>
            <p:ph idx="1"/>
          </p:nvPr>
        </p:nvSpPr>
        <p:spPr>
          <a:xfrm>
            <a:off x="467544" y="1556792"/>
            <a:ext cx="8229600" cy="3993307"/>
          </a:xfrm>
        </p:spPr>
        <p:txBody>
          <a:bodyPr>
            <a:noAutofit/>
          </a:bodyPr>
          <a:lstStyle/>
          <a:p>
            <a:r>
              <a:rPr lang="en-GB" dirty="0" smtClean="0"/>
              <a:t>Overwhelming systemic response to infection</a:t>
            </a:r>
          </a:p>
          <a:p>
            <a:r>
              <a:rPr lang="en-GB" dirty="0"/>
              <a:t>C</a:t>
            </a:r>
            <a:r>
              <a:rPr lang="en-GB" dirty="0" smtClean="0"/>
              <a:t>an rapidly lead to organ failure and death</a:t>
            </a:r>
          </a:p>
          <a:p>
            <a:r>
              <a:rPr lang="en-GB" dirty="0" smtClean="0"/>
              <a:t>May trigger abnormal clotting and bleeding </a:t>
            </a:r>
          </a:p>
          <a:p>
            <a:r>
              <a:rPr lang="en-GB" dirty="0"/>
              <a:t>M</a:t>
            </a:r>
            <a:r>
              <a:rPr lang="en-GB" dirty="0" smtClean="0"/>
              <a:t>ost likely to develop from infection, trauma, surgery, burns, cancer and AIDS.  </a:t>
            </a:r>
          </a:p>
          <a:p>
            <a:r>
              <a:rPr lang="en-GB" dirty="0" smtClean="0"/>
              <a:t>80% of patients who die from major injuries are actually killed by sepsis. </a:t>
            </a:r>
          </a:p>
          <a:p>
            <a:pPr marL="0" indent="0">
              <a:buNone/>
            </a:pPr>
            <a:endParaRPr lang="en-GB" sz="2400" dirty="0" smtClean="0"/>
          </a:p>
          <a:p>
            <a:pPr marL="457200" indent="-457200">
              <a:buNone/>
            </a:pPr>
            <a:r>
              <a:rPr lang="en-GB" sz="2400" dirty="0"/>
              <a:t/>
            </a:r>
            <a:br>
              <a:rPr lang="en-GB" sz="2400" dirty="0"/>
            </a:br>
            <a:endParaRPr lang="en-GB" sz="2400" dirty="0"/>
          </a:p>
        </p:txBody>
      </p:sp>
    </p:spTree>
    <p:extLst>
      <p:ext uri="{BB962C8B-B14F-4D97-AF65-F5344CB8AC3E}">
        <p14:creationId xmlns:p14="http://schemas.microsoft.com/office/powerpoint/2010/main" val="41266742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Severe Sepsis Prevelance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2" y="2204864"/>
            <a:ext cx="9245037"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07704" y="1246073"/>
            <a:ext cx="6048672" cy="369332"/>
          </a:xfrm>
          <a:prstGeom prst="rect">
            <a:avLst/>
          </a:prstGeom>
          <a:noFill/>
        </p:spPr>
        <p:txBody>
          <a:bodyPr wrap="square" rtlCol="0">
            <a:spAutoFit/>
          </a:bodyPr>
          <a:lstStyle/>
          <a:p>
            <a:r>
              <a:rPr lang="en-GB" dirty="0" smtClean="0"/>
              <a:t>Incidence of severe sepsis in Europe, (Davies A 2001) </a:t>
            </a:r>
            <a:endParaRPr lang="en-GB" dirty="0"/>
          </a:p>
        </p:txBody>
      </p:sp>
    </p:spTree>
    <p:extLst>
      <p:ext uri="{BB962C8B-B14F-4D97-AF65-F5344CB8AC3E}">
        <p14:creationId xmlns:p14="http://schemas.microsoft.com/office/powerpoint/2010/main" val="4695313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283152" cy="1143000"/>
          </a:xfrm>
        </p:spPr>
        <p:txBody>
          <a:bodyPr>
            <a:normAutofit/>
          </a:bodyPr>
          <a:lstStyle/>
          <a:p>
            <a:r>
              <a:rPr lang="en-GB" dirty="0" smtClean="0"/>
              <a:t>Extent of the problem</a:t>
            </a:r>
            <a:endParaRPr lang="en-GB" dirty="0"/>
          </a:p>
        </p:txBody>
      </p:sp>
      <p:sp>
        <p:nvSpPr>
          <p:cNvPr id="3" name="Content Placeholder 2"/>
          <p:cNvSpPr>
            <a:spLocks noGrp="1"/>
          </p:cNvSpPr>
          <p:nvPr>
            <p:ph idx="1"/>
          </p:nvPr>
        </p:nvSpPr>
        <p:spPr/>
        <p:txBody>
          <a:bodyPr/>
          <a:lstStyle/>
          <a:p>
            <a:r>
              <a:rPr lang="en-GB" b="1" dirty="0" smtClean="0"/>
              <a:t>37,000</a:t>
            </a:r>
            <a:r>
              <a:rPr lang="en-GB" dirty="0" smtClean="0"/>
              <a:t> lives claimed annually in the UK from Sepsis</a:t>
            </a:r>
          </a:p>
          <a:p>
            <a:r>
              <a:rPr lang="en-GB" dirty="0" smtClean="0"/>
              <a:t>Mortality 35% in Severe Sepsis</a:t>
            </a:r>
          </a:p>
          <a:p>
            <a:r>
              <a:rPr lang="en-GB" dirty="0" smtClean="0"/>
              <a:t>Mortality 50% in Septic Shock</a:t>
            </a:r>
          </a:p>
          <a:p>
            <a:r>
              <a:rPr lang="en-GB" dirty="0" smtClean="0"/>
              <a:t>Costs an estimated 2.3 billion per year to the NHS</a:t>
            </a:r>
          </a:p>
        </p:txBody>
      </p:sp>
    </p:spTree>
    <p:extLst>
      <p:ext uri="{BB962C8B-B14F-4D97-AF65-F5344CB8AC3E}">
        <p14:creationId xmlns:p14="http://schemas.microsoft.com/office/powerpoint/2010/main" val="42423737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Systemic Inflammatory response syndrome (SIRS)</a:t>
            </a:r>
            <a:endParaRPr lang="en-GB" dirty="0"/>
          </a:p>
        </p:txBody>
      </p:sp>
      <p:sp>
        <p:nvSpPr>
          <p:cNvPr id="3" name="Content Placeholder 2"/>
          <p:cNvSpPr>
            <a:spLocks noGrp="1"/>
          </p:cNvSpPr>
          <p:nvPr>
            <p:ph idx="1"/>
          </p:nvPr>
        </p:nvSpPr>
        <p:spPr>
          <a:xfrm>
            <a:off x="457200" y="1600200"/>
            <a:ext cx="8363272" cy="4853136"/>
          </a:xfrm>
        </p:spPr>
        <p:txBody>
          <a:bodyPr>
            <a:normAutofit/>
          </a:bodyPr>
          <a:lstStyle/>
          <a:p>
            <a:endParaRPr lang="en-GB" dirty="0" smtClean="0"/>
          </a:p>
          <a:p>
            <a:r>
              <a:rPr lang="en-GB" sz="3600" dirty="0" smtClean="0"/>
              <a:t>≥2 of the following</a:t>
            </a:r>
          </a:p>
          <a:p>
            <a:pPr lvl="1"/>
            <a:r>
              <a:rPr lang="en-GB" sz="3600" dirty="0" smtClean="0"/>
              <a:t>Temperature </a:t>
            </a:r>
            <a:r>
              <a:rPr lang="en-GB" sz="3600" dirty="0"/>
              <a:t>&gt;</a:t>
            </a:r>
            <a:r>
              <a:rPr lang="en-GB" sz="3600" dirty="0" smtClean="0"/>
              <a:t>38.3c  or  &lt;36c</a:t>
            </a:r>
          </a:p>
          <a:p>
            <a:pPr lvl="1"/>
            <a:r>
              <a:rPr lang="en-GB" sz="3600" dirty="0" smtClean="0"/>
              <a:t>Heart rate </a:t>
            </a:r>
            <a:r>
              <a:rPr lang="en-GB" sz="3600" dirty="0"/>
              <a:t>&gt;</a:t>
            </a:r>
            <a:r>
              <a:rPr lang="en-GB" sz="3600" dirty="0" smtClean="0"/>
              <a:t>90/minute</a:t>
            </a:r>
          </a:p>
          <a:p>
            <a:pPr lvl="1"/>
            <a:r>
              <a:rPr lang="en-GB" sz="3600" dirty="0" smtClean="0"/>
              <a:t>Respiratory Rate </a:t>
            </a:r>
            <a:r>
              <a:rPr lang="en-GB" sz="3600" dirty="0"/>
              <a:t>&gt;</a:t>
            </a:r>
            <a:r>
              <a:rPr lang="en-GB" sz="3600" dirty="0" smtClean="0"/>
              <a:t>20/minute</a:t>
            </a:r>
          </a:p>
          <a:p>
            <a:pPr lvl="1"/>
            <a:r>
              <a:rPr lang="en-GB" sz="3600" dirty="0" smtClean="0"/>
              <a:t>BM </a:t>
            </a:r>
            <a:r>
              <a:rPr lang="en-GB" sz="3600" dirty="0"/>
              <a:t>&gt;</a:t>
            </a:r>
            <a:r>
              <a:rPr lang="en-GB" sz="3600" dirty="0" smtClean="0"/>
              <a:t>7.7 (in non diabetic patient)</a:t>
            </a:r>
          </a:p>
          <a:p>
            <a:pPr lvl="1"/>
            <a:r>
              <a:rPr lang="en-GB" sz="3600" dirty="0" smtClean="0"/>
              <a:t>Acutely altered mental state</a:t>
            </a:r>
          </a:p>
          <a:p>
            <a:pPr marL="0" indent="0">
              <a:buNone/>
            </a:pPr>
            <a:endParaRPr lang="en-GB" dirty="0"/>
          </a:p>
        </p:txBody>
      </p:sp>
    </p:spTree>
    <p:extLst>
      <p:ext uri="{BB962C8B-B14F-4D97-AF65-F5344CB8AC3E}">
        <p14:creationId xmlns:p14="http://schemas.microsoft.com/office/powerpoint/2010/main" val="5173910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Sepsis </a:t>
            </a:r>
            <a:endParaRPr lang="en-GB" sz="6000" dirty="0"/>
          </a:p>
        </p:txBody>
      </p:sp>
      <p:sp>
        <p:nvSpPr>
          <p:cNvPr id="6" name="TextBox 5"/>
          <p:cNvSpPr txBox="1"/>
          <p:nvPr/>
        </p:nvSpPr>
        <p:spPr>
          <a:xfrm>
            <a:off x="1857516" y="1556792"/>
            <a:ext cx="7272808" cy="769441"/>
          </a:xfrm>
          <a:prstGeom prst="rect">
            <a:avLst/>
          </a:prstGeom>
          <a:noFill/>
        </p:spPr>
        <p:txBody>
          <a:bodyPr wrap="square" rtlCol="0">
            <a:spAutoFit/>
          </a:bodyPr>
          <a:lstStyle/>
          <a:p>
            <a:r>
              <a:rPr lang="en-GB" sz="4400" dirty="0" smtClean="0"/>
              <a:t>SIRS + Infection = Sepsis</a:t>
            </a:r>
            <a:endParaRPr lang="en-GB" sz="44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7" y="2708921"/>
            <a:ext cx="6272272" cy="3553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61878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sepsis</a:t>
            </a:r>
            <a:endParaRPr lang="en-GB" dirty="0"/>
          </a:p>
        </p:txBody>
      </p:sp>
      <p:sp>
        <p:nvSpPr>
          <p:cNvPr id="3" name="Content Placeholder 2"/>
          <p:cNvSpPr>
            <a:spLocks noGrp="1"/>
          </p:cNvSpPr>
          <p:nvPr>
            <p:ph idx="1"/>
          </p:nvPr>
        </p:nvSpPr>
        <p:spPr/>
        <p:txBody>
          <a:bodyPr>
            <a:normAutofit/>
          </a:bodyPr>
          <a:lstStyle/>
          <a:p>
            <a:endParaRPr lang="en-GB" dirty="0" smtClean="0"/>
          </a:p>
          <a:p>
            <a:pPr marL="514350" indent="-514350">
              <a:buFont typeface="+mj-lt"/>
              <a:buAutoNum type="arabicPeriod"/>
            </a:pPr>
            <a:r>
              <a:rPr lang="en-GB" b="1" dirty="0" smtClean="0"/>
              <a:t>Simple sepsis </a:t>
            </a:r>
            <a:r>
              <a:rPr lang="en-GB" dirty="0"/>
              <a:t>-</a:t>
            </a:r>
            <a:r>
              <a:rPr lang="en-GB" dirty="0" smtClean="0"/>
              <a:t> </a:t>
            </a:r>
            <a:r>
              <a:rPr lang="en-GB" dirty="0"/>
              <a:t>response to an infection</a:t>
            </a:r>
          </a:p>
          <a:p>
            <a:pPr marL="514350" indent="-514350">
              <a:buFont typeface="+mj-lt"/>
              <a:buAutoNum type="arabicPeriod"/>
            </a:pPr>
            <a:r>
              <a:rPr lang="en-GB" b="1" dirty="0" smtClean="0"/>
              <a:t>Severe </a:t>
            </a:r>
            <a:r>
              <a:rPr lang="en-GB" b="1" dirty="0"/>
              <a:t>sepsis </a:t>
            </a:r>
            <a:r>
              <a:rPr lang="en-GB" dirty="0"/>
              <a:t>- the above plus one or more signs of </a:t>
            </a:r>
            <a:r>
              <a:rPr lang="en-GB" dirty="0" smtClean="0"/>
              <a:t>organ dysfunction</a:t>
            </a:r>
            <a:endParaRPr lang="en-GB" dirty="0"/>
          </a:p>
          <a:p>
            <a:pPr marL="514350" indent="-514350">
              <a:buFont typeface="+mj-lt"/>
              <a:buAutoNum type="arabicPeriod"/>
            </a:pPr>
            <a:r>
              <a:rPr lang="en-GB" b="1" dirty="0" smtClean="0"/>
              <a:t>Septic </a:t>
            </a:r>
            <a:r>
              <a:rPr lang="en-GB" b="1" dirty="0"/>
              <a:t>shock </a:t>
            </a:r>
            <a:r>
              <a:rPr lang="en-GB" dirty="0" smtClean="0"/>
              <a:t>= hypotension not </a:t>
            </a:r>
            <a:r>
              <a:rPr lang="en-GB" dirty="0"/>
              <a:t>responding to </a:t>
            </a:r>
            <a:r>
              <a:rPr lang="en-GB" dirty="0" smtClean="0"/>
              <a:t>adequate fluid challenge</a:t>
            </a:r>
            <a:endParaRPr lang="en-GB" dirty="0"/>
          </a:p>
        </p:txBody>
      </p:sp>
    </p:spTree>
    <p:extLst>
      <p:ext uri="{BB962C8B-B14F-4D97-AF65-F5344CB8AC3E}">
        <p14:creationId xmlns:p14="http://schemas.microsoft.com/office/powerpoint/2010/main" val="36502055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Sepsis six</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799113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7214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 Sepsis Audit 2015</a:t>
            </a:r>
            <a:endParaRPr lang="en-GB" dirty="0"/>
          </a:p>
        </p:txBody>
      </p:sp>
      <p:sp>
        <p:nvSpPr>
          <p:cNvPr id="3" name="Content Placeholder 2"/>
          <p:cNvSpPr>
            <a:spLocks noGrp="1"/>
          </p:cNvSpPr>
          <p:nvPr>
            <p:ph idx="1"/>
          </p:nvPr>
        </p:nvSpPr>
        <p:spPr/>
        <p:txBody>
          <a:bodyPr/>
          <a:lstStyle/>
          <a:p>
            <a:r>
              <a:rPr lang="en-GB" dirty="0" smtClean="0"/>
              <a:t>Retrospective audit 200 patient records</a:t>
            </a:r>
          </a:p>
          <a:p>
            <a:r>
              <a:rPr lang="en-GB" dirty="0" smtClean="0"/>
              <a:t>87% necessary observations to identify sepsis</a:t>
            </a:r>
          </a:p>
          <a:p>
            <a:r>
              <a:rPr lang="en-GB" dirty="0" smtClean="0"/>
              <a:t>n=70 (35%) with evidence of ≥ severe sepsis</a:t>
            </a:r>
          </a:p>
          <a:p>
            <a:pPr lvl="1"/>
            <a:r>
              <a:rPr lang="en-GB" dirty="0" smtClean="0"/>
              <a:t>14% high flow O2</a:t>
            </a:r>
          </a:p>
          <a:p>
            <a:pPr lvl="1"/>
            <a:r>
              <a:rPr lang="en-GB" dirty="0" smtClean="0"/>
              <a:t>18% IV fluids</a:t>
            </a:r>
          </a:p>
          <a:p>
            <a:pPr lvl="1"/>
            <a:r>
              <a:rPr lang="en-GB" dirty="0" smtClean="0"/>
              <a:t>40% had pre-alert</a:t>
            </a:r>
          </a:p>
          <a:p>
            <a:endParaRPr lang="en-GB" dirty="0" smtClean="0"/>
          </a:p>
          <a:p>
            <a:endParaRPr lang="en-GB" dirty="0"/>
          </a:p>
        </p:txBody>
      </p:sp>
    </p:spTree>
    <p:extLst>
      <p:ext uri="{BB962C8B-B14F-4D97-AF65-F5344CB8AC3E}">
        <p14:creationId xmlns:p14="http://schemas.microsoft.com/office/powerpoint/2010/main" val="29201263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1415</Words>
  <Application>Microsoft Macintosh PowerPoint</Application>
  <PresentationFormat>On-screen Show (4:3)</PresentationFormat>
  <Paragraphs>102</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Sepsis</vt:lpstr>
      <vt:lpstr>What is sepsis ?</vt:lpstr>
      <vt:lpstr>Severe Sepsis Prevelance </vt:lpstr>
      <vt:lpstr>Extent of the problem</vt:lpstr>
      <vt:lpstr>Systemic Inflammatory response syndrome (SIRS)</vt:lpstr>
      <vt:lpstr>Sepsis </vt:lpstr>
      <vt:lpstr>Types of sepsis</vt:lpstr>
      <vt:lpstr>The Sepsis six</vt:lpstr>
      <vt:lpstr>LAS Sepsis Audit 2015</vt:lpstr>
      <vt:lpstr>PowerPoint Presentation</vt:lpstr>
      <vt:lpstr>PowerPoint Presentation</vt:lpstr>
      <vt:lpstr>Questions ?</vt:lpstr>
    </vt:vector>
  </TitlesOfParts>
  <Company>London Ambulance Service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IM&amp;T Directorate</dc:creator>
  <cp:lastModifiedBy>Polly Healy</cp:lastModifiedBy>
  <cp:revision>17</cp:revision>
  <dcterms:created xsi:type="dcterms:W3CDTF">2015-03-07T11:16:45Z</dcterms:created>
  <dcterms:modified xsi:type="dcterms:W3CDTF">2016-01-13T16:18:38Z</dcterms:modified>
</cp:coreProperties>
</file>