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2"/>
  </p:notesMasterIdLst>
  <p:handoutMasterIdLst>
    <p:handoutMasterId r:id="rId13"/>
  </p:handoutMasterIdLst>
  <p:sldIdLst>
    <p:sldId id="276" r:id="rId2"/>
    <p:sldId id="391" r:id="rId3"/>
    <p:sldId id="418" r:id="rId4"/>
    <p:sldId id="419" r:id="rId5"/>
    <p:sldId id="420" r:id="rId6"/>
    <p:sldId id="405" r:id="rId7"/>
    <p:sldId id="421" r:id="rId8"/>
    <p:sldId id="422" r:id="rId9"/>
    <p:sldId id="423" r:id="rId10"/>
    <p:sldId id="424" r:id="rId11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876C4"/>
    <a:srgbClr val="0000FF"/>
    <a:srgbClr val="2C609A"/>
    <a:srgbClr val="2C6092"/>
    <a:srgbClr val="FF0000"/>
    <a:srgbClr val="FF5050"/>
    <a:srgbClr val="E8ECF4"/>
    <a:srgbClr val="CED6E8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6433" autoAdjust="0"/>
  </p:normalViewPr>
  <p:slideViewPr>
    <p:cSldViewPr>
      <p:cViewPr varScale="1">
        <p:scale>
          <a:sx n="94" d="100"/>
          <a:sy n="94" d="100"/>
        </p:scale>
        <p:origin x="558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27/04/2022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97033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584049"/>
            <a:ext cx="170559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September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549442"/>
            <a:ext cx="182421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August 2018 Data unless otherwise stated</a:t>
            </a:r>
          </a:p>
          <a:p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data is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Hospital Conveyance Lost Hours</a:t>
            </a:r>
            <a:endParaRPr lang="en-GB" sz="1000" b="1" kern="0" dirty="0">
              <a:solidFill>
                <a:srgbClr val="0033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19" y="1108249"/>
            <a:ext cx="8696415" cy="505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28629"/>
              </p:ext>
            </p:extLst>
          </p:nvPr>
        </p:nvGraphicFramePr>
        <p:xfrm>
          <a:off x="323528" y="1995697"/>
          <a:ext cx="8496944" cy="337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172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0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clock.(There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rgbClr val="0000FF"/>
                          </a:solidFill>
                        </a:rPr>
                        <a:t>60 minutes mean response time</a:t>
                      </a:r>
                      <a:endParaRPr lang="en-GB" sz="900" u="none" strike="noStrike" kern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1520" y="980731"/>
            <a:ext cx="8646152" cy="981789"/>
          </a:xfrm>
          <a:prstGeom prst="roundRect">
            <a:avLst>
              <a:gd name="adj" fmla="val 562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Since February 2015, three other ambulance services - South West, Yorkshire and West Midlands - have been involved in trials led by NHS England of the new standards.  They focused on four main areas: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Identifying the most seriously ill patients as early as possible through processes known as Pre-Triage Sieve and Nature of Call.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Giving control room staff more time (up to 240 seconds) to assess incidents through a process known as Dispatch on Disposition.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clinical code sets and response categories using the best available clinical evidence.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targets, indicators and measures.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800" i="1" dirty="0"/>
              <a:t>The trials have also been independently reviewed by the University of Sheffield.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1703" y="5343523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89201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  <p:sp>
        <p:nvSpPr>
          <p:cNvPr id="10" name="Pentagon 9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Ambulance Response Programme – Definition &amp; Overview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96955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96953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83722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97401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866275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152767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92,670 </a:t>
            </a:r>
            <a:r>
              <a:rPr lang="en-US" sz="1100" dirty="0"/>
              <a:t>Incidents were provided with a face-to-face response.  A decrease of 4.23% compared to the previous month.  This decrease follows a similar seasonal patterns seen in previous years.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9,178</a:t>
            </a:r>
            <a:r>
              <a:rPr lang="en-US" sz="1100" dirty="0"/>
              <a:t> </a:t>
            </a:r>
            <a:r>
              <a:rPr lang="en-US" sz="1100" b="1" dirty="0"/>
              <a:t>C1</a:t>
            </a:r>
            <a:r>
              <a:rPr lang="en-US" sz="1100" dirty="0"/>
              <a:t> incidents were provided with a face-to-face response.  The largest decrease at 6.86%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50,708</a:t>
            </a:r>
            <a:r>
              <a:rPr lang="en-US" sz="1100" dirty="0"/>
              <a:t> incidents were categorised as </a:t>
            </a:r>
            <a:r>
              <a:rPr lang="en-US" sz="1100" b="1" dirty="0"/>
              <a:t>Category 2</a:t>
            </a:r>
            <a:r>
              <a:rPr lang="en-US" sz="1100" dirty="0"/>
              <a:t> and provided with a face-to-face response. These incidents decreased by 5.64%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50" y="4149081"/>
            <a:ext cx="3644975" cy="21476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August saw </a:t>
            </a:r>
            <a:r>
              <a:rPr lang="en-US" sz="1100" b="1" dirty="0"/>
              <a:t>all key measures </a:t>
            </a:r>
            <a:r>
              <a:rPr lang="en-US" sz="1100" dirty="0"/>
              <a:t>performing </a:t>
            </a:r>
            <a:r>
              <a:rPr lang="en-US" sz="1100" b="1" dirty="0"/>
              <a:t>within </a:t>
            </a:r>
            <a:r>
              <a:rPr lang="en-US" sz="1100" dirty="0"/>
              <a:t>the designated </a:t>
            </a:r>
            <a:r>
              <a:rPr lang="en-US" sz="1100" b="1" dirty="0"/>
              <a:t>national standards</a:t>
            </a:r>
            <a:r>
              <a:rPr lang="en-US" sz="1100" dirty="0"/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</a:t>
            </a:r>
            <a:r>
              <a:rPr lang="en-US" sz="1100" b="1" dirty="0"/>
              <a:t>C1 Mean</a:t>
            </a:r>
            <a:r>
              <a:rPr lang="en-US" sz="1100" dirty="0"/>
              <a:t> performed </a:t>
            </a:r>
            <a:r>
              <a:rPr lang="en-US" sz="1100" b="1" dirty="0"/>
              <a:t>within</a:t>
            </a:r>
            <a:r>
              <a:rPr lang="en-US" sz="1100" dirty="0"/>
              <a:t> the 7 minute target, at 6 minutes 43 seconds.  The YTD is just above the 7 minute target.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C1 90</a:t>
            </a:r>
            <a:r>
              <a:rPr lang="en-US" sz="1100" b="1" baseline="30000" dirty="0"/>
              <a:t>th</a:t>
            </a:r>
            <a:r>
              <a:rPr lang="en-US" sz="1100" b="1" dirty="0"/>
              <a:t> </a:t>
            </a:r>
            <a:r>
              <a:rPr lang="en-US" sz="1100" dirty="0"/>
              <a:t>continues to remain significantly </a:t>
            </a:r>
            <a:r>
              <a:rPr lang="en-US" sz="1100" b="1" dirty="0"/>
              <a:t>within</a:t>
            </a:r>
            <a:r>
              <a:rPr lang="en-US" sz="1100" dirty="0"/>
              <a:t> the 15 minute target for </a:t>
            </a:r>
            <a:r>
              <a:rPr lang="en-US" sz="1100" b="1" dirty="0"/>
              <a:t>August </a:t>
            </a:r>
            <a:r>
              <a:rPr lang="en-US" sz="1100" dirty="0"/>
              <a:t>as well as the </a:t>
            </a:r>
            <a:r>
              <a:rPr lang="en-US" sz="1100" b="1" dirty="0"/>
              <a:t>year to date</a:t>
            </a:r>
            <a:r>
              <a:rPr lang="en-US" sz="1100" dirty="0"/>
              <a:t> position.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2" name="Pentagon 2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471856" y="1151120"/>
            <a:ext cx="8267816" cy="16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1938" y="1096963"/>
            <a:ext cx="4300537" cy="24955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644000" y="1079500"/>
            <a:ext cx="4320000" cy="251936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78250"/>
            <a:ext cx="4320000" cy="25200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643438" y="3780000"/>
            <a:ext cx="4319587" cy="25200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608919" y="619013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604451" y="3486416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2.2</a:t>
            </a:r>
          </a:p>
        </p:txBody>
      </p:sp>
      <p:sp>
        <p:nvSpPr>
          <p:cNvPr id="12" name="Pentagon 1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Demand by Category</a:t>
            </a:r>
          </a:p>
        </p:txBody>
      </p:sp>
    </p:spTree>
    <p:extLst>
      <p:ext uri="{BB962C8B-B14F-4D97-AF65-F5344CB8AC3E}">
        <p14:creationId xmlns:p14="http://schemas.microsoft.com/office/powerpoint/2010/main" val="11435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" y="3780000"/>
            <a:ext cx="4325421" cy="2524085"/>
          </a:xfrm>
          <a:prstGeom prst="rect">
            <a:avLst/>
          </a:prstGeom>
        </p:spPr>
      </p:pic>
      <p:pic>
        <p:nvPicPr>
          <p:cNvPr id="3" name="Picture 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66700" y="1091929"/>
            <a:ext cx="4325421" cy="2508069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3.1</a:t>
            </a:r>
          </a:p>
        </p:txBody>
      </p:sp>
      <p:sp>
        <p:nvSpPr>
          <p:cNvPr id="19" name="Rounded Rectangle 18"/>
          <p:cNvSpPr>
            <a:spLocks noChangeAspect="1"/>
          </p:cNvSpPr>
          <p:nvPr/>
        </p:nvSpPr>
        <p:spPr bwMode="auto">
          <a:xfrm>
            <a:off x="4680000" y="1079999"/>
            <a:ext cx="4176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ounded Rectangle 19"/>
          <p:cNvSpPr>
            <a:spLocks noChangeAspect="1"/>
          </p:cNvSpPr>
          <p:nvPr/>
        </p:nvSpPr>
        <p:spPr bwMode="auto">
          <a:xfrm>
            <a:off x="4680000" y="3780000"/>
            <a:ext cx="4176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</p:txBody>
      </p:sp>
      <p:sp>
        <p:nvSpPr>
          <p:cNvPr id="10" name="Pentagon 9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90</a:t>
            </a:r>
            <a:r>
              <a:rPr lang="en-GB" sz="1800" b="1" kern="0" baseline="30000" dirty="0">
                <a:solidFill>
                  <a:srgbClr val="003300"/>
                </a:solidFill>
              </a:rPr>
              <a:t>th</a:t>
            </a:r>
            <a:r>
              <a:rPr lang="en-GB" sz="1800" b="1" kern="0" dirty="0">
                <a:solidFill>
                  <a:srgbClr val="003300"/>
                </a:solidFill>
              </a:rPr>
              <a:t> Centile Performance</a:t>
            </a:r>
          </a:p>
        </p:txBody>
      </p: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4831581" y="1233154"/>
            <a:ext cx="3872837" cy="181888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831581" y="3986382"/>
            <a:ext cx="3872837" cy="18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8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rgbClr val="003300"/>
                </a:solidFill>
              </a:rPr>
              <a:t>Key Metric Variation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124744"/>
            <a:ext cx="7979729" cy="50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147146" y="3812987"/>
            <a:ext cx="6673326" cy="2474544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 bwMode="auto">
          <a:xfrm>
            <a:off x="4644009" y="1052736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>
              <a:spcBef>
                <a:spcPts val="0"/>
              </a:spcBef>
              <a:spcAft>
                <a:spcPts val="300"/>
              </a:spcAft>
            </a:pPr>
            <a:endParaRPr lang="en-GB" sz="500" dirty="0"/>
          </a:p>
          <a:p>
            <a:pPr fontAlgn="ctr"/>
            <a:endParaRPr lang="en-GB" sz="9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2051721" y="3728093"/>
            <a:ext cx="6912000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Fig. 4.2 Displays key ARP performance measures for Ambulance Trusts across England.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5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 </a:t>
            </a:r>
            <a:r>
              <a:rPr lang="en-GB" sz="900" b="1" dirty="0"/>
              <a:t>LAS ranking improved</a:t>
            </a:r>
            <a:r>
              <a:rPr lang="en-GB" sz="900" dirty="0"/>
              <a:t> in </a:t>
            </a:r>
            <a:r>
              <a:rPr lang="en-GB" sz="900" b="1" dirty="0"/>
              <a:t>all </a:t>
            </a:r>
            <a:r>
              <a:rPr lang="en-GB" sz="900" dirty="0"/>
              <a:t>measures.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604432" y="6165304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Benchmarking – National Picture</a:t>
            </a:r>
            <a:endParaRPr lang="en-GB" sz="1200" b="1" kern="0" dirty="0">
              <a:solidFill>
                <a:srgbClr val="0033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58763" y="1052736"/>
            <a:ext cx="4276725" cy="25200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768100" y="1124744"/>
            <a:ext cx="4070061" cy="2304256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93163" y="4826778"/>
            <a:ext cx="1632125" cy="140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These tables show key performance measures for July and August 2018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/>
              <a:t>All STP </a:t>
            </a:r>
            <a:r>
              <a:rPr lang="en-GB" sz="900" dirty="0"/>
              <a:t>areas remained </a:t>
            </a:r>
            <a:r>
              <a:rPr lang="en-GB" sz="900" b="1" dirty="0"/>
              <a:t>within</a:t>
            </a:r>
            <a:r>
              <a:rPr lang="en-GB" sz="900" dirty="0"/>
              <a:t> the 7 minute national standard (and inexorably within in the 9 minute safety standard) for </a:t>
            </a:r>
            <a:r>
              <a:rPr lang="en-GB" sz="900" b="1" dirty="0"/>
              <a:t>Cat 1 mean</a:t>
            </a:r>
            <a:r>
              <a:rPr lang="en-GB" sz="900" dirty="0"/>
              <a:t>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/>
              <a:t>All STP</a:t>
            </a:r>
            <a:r>
              <a:rPr lang="en-GB" sz="900" dirty="0"/>
              <a:t> areas saw </a:t>
            </a:r>
            <a:r>
              <a:rPr lang="en-GB" sz="900" b="1" dirty="0"/>
              <a:t>improved performance</a:t>
            </a:r>
            <a:r>
              <a:rPr lang="en-GB" sz="900" dirty="0"/>
              <a:t> across for </a:t>
            </a:r>
            <a:r>
              <a:rPr lang="en-GB" sz="900" b="1" dirty="0"/>
              <a:t>all key measures</a:t>
            </a:r>
            <a:r>
              <a:rPr lang="en-GB" sz="900" dirty="0"/>
              <a:t>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South West, South East and North East performed </a:t>
            </a:r>
            <a:r>
              <a:rPr lang="en-GB" sz="900" b="1" dirty="0"/>
              <a:t>within </a:t>
            </a:r>
            <a:r>
              <a:rPr lang="en-GB" sz="900" dirty="0"/>
              <a:t>the </a:t>
            </a:r>
            <a:r>
              <a:rPr lang="en-GB" sz="900" b="1" dirty="0"/>
              <a:t>national standards </a:t>
            </a:r>
            <a:r>
              <a:rPr lang="en-GB" sz="900" dirty="0"/>
              <a:t>for </a:t>
            </a:r>
            <a:r>
              <a:rPr lang="en-GB" sz="900" b="1" dirty="0"/>
              <a:t>all </a:t>
            </a:r>
            <a:r>
              <a:rPr lang="en-GB" sz="900" dirty="0"/>
              <a:t>these measures.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Despite marginally missing the targets for two measures, the North Central STP saw the greatest improvement across all measures.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195739" y="3789040"/>
            <a:ext cx="6624733" cy="2360041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2195738" y="1140967"/>
            <a:ext cx="6624733" cy="2360041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Pentagon 10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Performance by CCG &amp; STP</a:t>
            </a:r>
            <a:endParaRPr lang="en-GB" sz="1200" b="1" kern="0" dirty="0">
              <a:solidFill>
                <a:srgbClr val="003300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284413" y="1268760"/>
            <a:ext cx="6464300" cy="2097087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2284413" y="3941911"/>
            <a:ext cx="64380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2413" y="1025525"/>
            <a:ext cx="4319587" cy="2586038"/>
          </a:xfrm>
          <a:prstGeom prst="rect">
            <a:avLst/>
          </a:prstGeom>
        </p:spPr>
      </p:pic>
      <p:pic>
        <p:nvPicPr>
          <p:cNvPr id="8" name="Picture 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79949" y="1060173"/>
            <a:ext cx="4320000" cy="2520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32440" y="343746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7944" y="343746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0398" y="5207694"/>
            <a:ext cx="414749" cy="79324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GB" sz="900" b="1" dirty="0"/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251523" y="3717311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/>
          </a:p>
        </p:txBody>
      </p:sp>
      <p:sp>
        <p:nvSpPr>
          <p:cNvPr id="17" name="Rounded Rectangle 16"/>
          <p:cNvSpPr>
            <a:spLocks/>
          </p:cNvSpPr>
          <p:nvPr/>
        </p:nvSpPr>
        <p:spPr bwMode="auto">
          <a:xfrm>
            <a:off x="4679999" y="3717312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/>
          </a:p>
        </p:txBody>
      </p:sp>
      <p:sp>
        <p:nvSpPr>
          <p:cNvPr id="12" name="Pentagon 1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Performance Overview</a:t>
            </a:r>
            <a:endParaRPr lang="en-GB" sz="1800" b="1" kern="0" dirty="0">
              <a:solidFill>
                <a:srgbClr val="FFFFFF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Call Answering Performance</a:t>
            </a:r>
          </a:p>
        </p:txBody>
      </p:sp>
      <p:pic>
        <p:nvPicPr>
          <p:cNvPr id="13" name="Picture 1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295308" y="3783904"/>
            <a:ext cx="4140000" cy="2160000"/>
          </a:xfrm>
          <a:prstGeom prst="rect">
            <a:avLst/>
          </a:prstGeom>
        </p:spPr>
      </p:pic>
      <p:pic>
        <p:nvPicPr>
          <p:cNvPr id="14" name="Picture 1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770438" y="3779838"/>
            <a:ext cx="4140200" cy="216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86081</TotalTime>
  <Words>886</Words>
  <Application>Microsoft Office PowerPoint</Application>
  <PresentationFormat>On-screen Show (4:3)</PresentationFormat>
  <Paragraphs>128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3403</cp:revision>
  <cp:lastPrinted>2018-02-15T14:21:09Z</cp:lastPrinted>
  <dcterms:created xsi:type="dcterms:W3CDTF">2007-03-16T18:44:37Z</dcterms:created>
  <dcterms:modified xsi:type="dcterms:W3CDTF">2022-04-27T11:49:11Z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