
<file path=[Content_Types].xml><?xml version="1.0" encoding="utf-8"?>
<Types xmlns="http://schemas.openxmlformats.org/package/2006/content-types"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94" r:id="rId1"/>
  </p:sldMasterIdLst>
  <p:notesMasterIdLst>
    <p:notesMasterId r:id="rId6"/>
  </p:notesMasterIdLst>
  <p:handoutMasterIdLst>
    <p:handoutMasterId r:id="rId7"/>
  </p:handoutMasterIdLst>
  <p:sldIdLst>
    <p:sldId id="628" r:id="rId2"/>
    <p:sldId id="641" r:id="rId3"/>
    <p:sldId id="640" r:id="rId4"/>
    <p:sldId id="635" r:id="rId5"/>
  </p:sldIdLst>
  <p:sldSz cx="9144000" cy="6858000" type="screen4x3"/>
  <p:notesSz cx="6797675" cy="99266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954">
          <p15:clr>
            <a:srgbClr val="A4A3A4"/>
          </p15:clr>
        </p15:guide>
        <p15:guide id="2" orient="horz" pos="3654">
          <p15:clr>
            <a:srgbClr val="A4A3A4"/>
          </p15:clr>
        </p15:guide>
        <p15:guide id="3" orient="horz" pos="4136">
          <p15:clr>
            <a:srgbClr val="A4A3A4"/>
          </p15:clr>
        </p15:guide>
        <p15:guide id="4" orient="horz" pos="682">
          <p15:clr>
            <a:srgbClr val="A4A3A4"/>
          </p15:clr>
        </p15:guide>
        <p15:guide id="5" orient="horz" pos="3182">
          <p15:clr>
            <a:srgbClr val="A4A3A4"/>
          </p15:clr>
        </p15:guide>
        <p15:guide id="6" pos="5532">
          <p15:clr>
            <a:srgbClr val="A4A3A4"/>
          </p15:clr>
        </p15:guide>
        <p15:guide id="7" pos="206">
          <p15:clr>
            <a:srgbClr val="A4A3A4"/>
          </p15:clr>
        </p15:guide>
        <p15:guide id="8" pos="3662">
          <p15:clr>
            <a:srgbClr val="A4A3A4"/>
          </p15:clr>
        </p15:guide>
        <p15:guide id="9" pos="345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610000"/>
    <a:srgbClr val="9E972D"/>
    <a:srgbClr val="EAE144"/>
    <a:srgbClr val="561D16"/>
    <a:srgbClr val="D6D3AC"/>
    <a:srgbClr val="F6F1E8"/>
    <a:srgbClr val="F6F6D8"/>
    <a:srgbClr val="FF735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72951" autoAdjust="0"/>
  </p:normalViewPr>
  <p:slideViewPr>
    <p:cSldViewPr snapToGrid="0">
      <p:cViewPr varScale="1">
        <p:scale>
          <a:sx n="65" d="100"/>
          <a:sy n="65" d="100"/>
        </p:scale>
        <p:origin x="-2124" y="-114"/>
      </p:cViewPr>
      <p:guideLst>
        <p:guide orient="horz" pos="954"/>
        <p:guide orient="horz" pos="3654"/>
        <p:guide orient="horz" pos="4136"/>
        <p:guide orient="horz" pos="682"/>
        <p:guide orient="horz" pos="3182"/>
        <p:guide pos="5532"/>
        <p:guide pos="206"/>
        <p:guide pos="3662"/>
        <p:guide pos="3454"/>
      </p:guideLst>
    </p:cSldViewPr>
  </p:slideViewPr>
  <p:outlineViewPr>
    <p:cViewPr>
      <p:scale>
        <a:sx n="66" d="100"/>
        <a:sy n="66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>
        <p:scale>
          <a:sx n="66" d="100"/>
          <a:sy n="66" d="100"/>
        </p:scale>
        <p:origin x="-1608" y="-72"/>
      </p:cViewPr>
      <p:guideLst>
        <p:guide orient="horz" pos="3127"/>
        <p:guide pos="214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Rectangle 2">
            <a:extLst>
              <a:ext uri="{FF2B5EF4-FFF2-40B4-BE49-F238E27FC236}">
                <a16:creationId xmlns:a16="http://schemas.microsoft.com/office/drawing/2014/main" xmlns="" id="{BE3BF451-C944-417F-B975-1B7C40B0A8C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12" tIns="46206" rIns="92412" bIns="46206" numCol="1" anchor="t" anchorCtr="0" compatLnSpc="1">
            <a:prstTxWarp prst="textNoShape">
              <a:avLst/>
            </a:prstTxWarp>
          </a:bodyPr>
          <a:lstStyle>
            <a:lvl1pPr defTabSz="924230" eaLnBrk="0" hangingPunct="0">
              <a:defRPr>
                <a:latin typeface="Times" pitchFamily="20" charset="0"/>
                <a:ea typeface="ＭＳ Ｐゴシック" pitchFamily="20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5939" name="Rectangle 3">
            <a:extLst>
              <a:ext uri="{FF2B5EF4-FFF2-40B4-BE49-F238E27FC236}">
                <a16:creationId xmlns:a16="http://schemas.microsoft.com/office/drawing/2014/main" xmlns="" id="{81D47FF1-B3B3-474E-990E-42A1202472E7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12" tIns="46206" rIns="92412" bIns="46206" numCol="1" anchor="t" anchorCtr="0" compatLnSpc="1">
            <a:prstTxWarp prst="textNoShape">
              <a:avLst/>
            </a:prstTxWarp>
          </a:bodyPr>
          <a:lstStyle>
            <a:lvl1pPr algn="r" defTabSz="924230" eaLnBrk="0" hangingPunct="0">
              <a:defRPr>
                <a:latin typeface="Times" pitchFamily="20" charset="0"/>
                <a:ea typeface="ＭＳ Ｐゴシック" pitchFamily="20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5940" name="Rectangle 4">
            <a:extLst>
              <a:ext uri="{FF2B5EF4-FFF2-40B4-BE49-F238E27FC236}">
                <a16:creationId xmlns:a16="http://schemas.microsoft.com/office/drawing/2014/main" xmlns="" id="{1A6E0CB1-7EB8-4BD8-9A0B-871237C0E7C5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12" tIns="46206" rIns="92412" bIns="46206" numCol="1" anchor="b" anchorCtr="0" compatLnSpc="1">
            <a:prstTxWarp prst="textNoShape">
              <a:avLst/>
            </a:prstTxWarp>
          </a:bodyPr>
          <a:lstStyle>
            <a:lvl1pPr defTabSz="924230" eaLnBrk="0" hangingPunct="0">
              <a:defRPr>
                <a:latin typeface="Times" pitchFamily="20" charset="0"/>
                <a:ea typeface="ＭＳ Ｐゴシック" pitchFamily="20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5941" name="Rectangle 5">
            <a:extLst>
              <a:ext uri="{FF2B5EF4-FFF2-40B4-BE49-F238E27FC236}">
                <a16:creationId xmlns:a16="http://schemas.microsoft.com/office/drawing/2014/main" xmlns="" id="{2CCD91E8-C78F-4F72-B7A2-0F98D3F3185E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28163"/>
            <a:ext cx="2944813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12" tIns="46206" rIns="92412" bIns="46206" numCol="1" anchor="b" anchorCtr="0" compatLnSpc="1">
            <a:prstTxWarp prst="textNoShape">
              <a:avLst/>
            </a:prstTxWarp>
          </a:bodyPr>
          <a:lstStyle>
            <a:lvl1pPr algn="r" defTabSz="924230" eaLnBrk="0" hangingPunct="0">
              <a:defRPr>
                <a:latin typeface="Times" panose="02020603050405020304" pitchFamily="18" charset="0"/>
              </a:defRPr>
            </a:lvl1pPr>
          </a:lstStyle>
          <a:p>
            <a:pPr>
              <a:defRPr/>
            </a:pPr>
            <a:fld id="{374EE863-AD6F-4BB5-B663-3CE0B77104A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xmlns="" id="{72C9F055-D1E4-4A2A-B6A1-97E32BD96D5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12" tIns="46206" rIns="92412" bIns="46206" numCol="1" anchor="t" anchorCtr="0" compatLnSpc="1">
            <a:prstTxWarp prst="textNoShape">
              <a:avLst/>
            </a:prstTxWarp>
          </a:bodyPr>
          <a:lstStyle>
            <a:lvl1pPr defTabSz="924230" eaLnBrk="0" hangingPunct="0">
              <a:defRPr>
                <a:latin typeface="Times" pitchFamily="20" charset="0"/>
                <a:ea typeface="ＭＳ Ｐゴシック" pitchFamily="20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xmlns="" id="{2B6283CB-6FFD-4858-9AF9-6B58EDB73F54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12" tIns="46206" rIns="92412" bIns="46206" numCol="1" anchor="t" anchorCtr="0" compatLnSpc="1">
            <a:prstTxWarp prst="textNoShape">
              <a:avLst/>
            </a:prstTxWarp>
          </a:bodyPr>
          <a:lstStyle>
            <a:lvl1pPr algn="r" defTabSz="924230" eaLnBrk="0" hangingPunct="0">
              <a:defRPr>
                <a:latin typeface="Times" pitchFamily="20" charset="0"/>
                <a:ea typeface="ＭＳ Ｐゴシック" pitchFamily="20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xmlns="" id="{5F35B445-6AF7-4862-8B87-2BD2E460993E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1363"/>
            <a:ext cx="4965700" cy="37258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2533" name="Rectangle 5">
            <a:extLst>
              <a:ext uri="{FF2B5EF4-FFF2-40B4-BE49-F238E27FC236}">
                <a16:creationId xmlns:a16="http://schemas.microsoft.com/office/drawing/2014/main" xmlns="" id="{3C4DCF9A-C563-420F-AC95-7AE716358CF7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18050"/>
            <a:ext cx="4984750" cy="446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12" tIns="46206" rIns="92412" bIns="462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2534" name="Rectangle 6">
            <a:extLst>
              <a:ext uri="{FF2B5EF4-FFF2-40B4-BE49-F238E27FC236}">
                <a16:creationId xmlns:a16="http://schemas.microsoft.com/office/drawing/2014/main" xmlns="" id="{9F562302-FC68-47AD-B1AA-F3A5D790D77D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12" tIns="46206" rIns="92412" bIns="46206" numCol="1" anchor="b" anchorCtr="0" compatLnSpc="1">
            <a:prstTxWarp prst="textNoShape">
              <a:avLst/>
            </a:prstTxWarp>
          </a:bodyPr>
          <a:lstStyle>
            <a:lvl1pPr defTabSz="924230" eaLnBrk="0" hangingPunct="0">
              <a:defRPr>
                <a:latin typeface="Times" pitchFamily="20" charset="0"/>
                <a:ea typeface="ＭＳ Ｐゴシック" pitchFamily="20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5" name="Rectangle 7">
            <a:extLst>
              <a:ext uri="{FF2B5EF4-FFF2-40B4-BE49-F238E27FC236}">
                <a16:creationId xmlns:a16="http://schemas.microsoft.com/office/drawing/2014/main" xmlns="" id="{EE0EE0F8-8654-409E-90A8-B28E5E5DD0B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12" tIns="46206" rIns="92412" bIns="46206" numCol="1" anchor="b" anchorCtr="0" compatLnSpc="1">
            <a:prstTxWarp prst="textNoShape">
              <a:avLst/>
            </a:prstTxWarp>
          </a:bodyPr>
          <a:lstStyle>
            <a:lvl1pPr algn="r" defTabSz="924230" eaLnBrk="0" hangingPunct="0">
              <a:defRPr>
                <a:latin typeface="Times" panose="02020603050405020304" pitchFamily="18" charset="0"/>
              </a:defRPr>
            </a:lvl1pPr>
          </a:lstStyle>
          <a:p>
            <a:pPr>
              <a:defRPr/>
            </a:pPr>
            <a:fld id="{F3D4AB89-7367-4EFF-9DA3-5F46C491766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2" charset="0"/>
        <a:ea typeface="ＭＳ Ｐゴシック" pitchFamily="-112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>
            <a:extLst>
              <a:ext uri="{FF2B5EF4-FFF2-40B4-BE49-F238E27FC236}">
                <a16:creationId xmlns:a16="http://schemas.microsoft.com/office/drawing/2014/main" xmlns="" id="{B8367C8B-3471-41F7-8377-5A486089B49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38188" indent="-284163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36650" indent="-227013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592263" indent="-227013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46288" indent="-227013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03488" indent="-227013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60688" indent="-227013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17888" indent="-227013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75088" indent="-227013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13F68E4-6D61-4E89-9F7A-7E9FC1C50528}" type="slidenum">
              <a:rPr lang="en-US" altLang="en-US" smtClean="0"/>
              <a:pPr>
                <a:spcBef>
                  <a:spcPct val="0"/>
                </a:spcBef>
              </a:pPr>
              <a:t>1</a:t>
            </a:fld>
            <a:endParaRPr lang="en-US" altLang="en-US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xmlns="" id="{8A95B453-433A-42C8-A0C2-1E863070C02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xmlns="" id="{04CEF22A-2C7B-45CE-8622-A723F003D3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>
              <a:latin typeface="Times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>
            <a:extLst>
              <a:ext uri="{FF2B5EF4-FFF2-40B4-BE49-F238E27FC236}">
                <a16:creationId xmlns:a16="http://schemas.microsoft.com/office/drawing/2014/main" xmlns="" id="{59FD1866-FEBF-4D08-B23E-F59EE865633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3" name="Notes Placeholder 2">
            <a:extLst>
              <a:ext uri="{FF2B5EF4-FFF2-40B4-BE49-F238E27FC236}">
                <a16:creationId xmlns:a16="http://schemas.microsoft.com/office/drawing/2014/main" xmlns="" id="{77DC57B1-E116-42B4-A670-58672067EE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>
              <a:latin typeface="Times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10244" name="Slide Number Placeholder 3">
            <a:extLst>
              <a:ext uri="{FF2B5EF4-FFF2-40B4-BE49-F238E27FC236}">
                <a16:creationId xmlns:a16="http://schemas.microsoft.com/office/drawing/2014/main" xmlns="" id="{84B727A2-1A80-4607-9A62-7B3903B0B7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defTabSz="923925"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defTabSz="923925"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defTabSz="923925"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defTabSz="923925"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2D888423-099A-4D25-AE79-B33A14458990}" type="slidenum">
              <a:rPr lang="en-US" altLang="en-US" smtClean="0">
                <a:latin typeface="Times" panose="02020603050405020304" pitchFamily="18" charset="0"/>
              </a:rPr>
              <a:pPr/>
              <a:t>3</a:t>
            </a:fld>
            <a:endParaRPr lang="en-US" altLang="en-US">
              <a:latin typeface="Times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>
            <a:extLst>
              <a:ext uri="{FF2B5EF4-FFF2-40B4-BE49-F238E27FC236}">
                <a16:creationId xmlns:a16="http://schemas.microsoft.com/office/drawing/2014/main" xmlns="" id="{652877A7-F332-4325-98CA-88F12C116ED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91" name="Notes Placeholder 2">
            <a:extLst>
              <a:ext uri="{FF2B5EF4-FFF2-40B4-BE49-F238E27FC236}">
                <a16:creationId xmlns:a16="http://schemas.microsoft.com/office/drawing/2014/main" xmlns="" id="{614BE2F6-358A-46B8-BB5C-FBECFB4B4D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>
              <a:latin typeface="Times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12292" name="Slide Number Placeholder 3">
            <a:extLst>
              <a:ext uri="{FF2B5EF4-FFF2-40B4-BE49-F238E27FC236}">
                <a16:creationId xmlns:a16="http://schemas.microsoft.com/office/drawing/2014/main" xmlns="" id="{F071BF1E-088F-416F-9F15-C0DE1EDDC1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defTabSz="923925"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defTabSz="923925"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defTabSz="923925"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defTabSz="923925"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43990856-27A5-49CF-8D16-FB951D29C75B}" type="slidenum">
              <a:rPr lang="en-US" altLang="en-US" smtClean="0">
                <a:latin typeface="Times" panose="02020603050405020304" pitchFamily="18" charset="0"/>
              </a:rPr>
              <a:pPr/>
              <a:t>4</a:t>
            </a:fld>
            <a:endParaRPr lang="en-US" altLang="en-US">
              <a:latin typeface="Times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18995183"/>
      </p:ext>
    </p:extLst>
  </p:cSld>
  <p:clrMapOvr>
    <a:masterClrMapping/>
  </p:clrMapOvr>
  <p:transition spd="med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7025" y="1514475"/>
            <a:ext cx="5156200" cy="4286250"/>
          </a:xfrm>
        </p:spPr>
        <p:txBody>
          <a:bodyPr/>
          <a:lstStyle>
            <a:lvl1pPr>
              <a:defRPr sz="28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3424" y="1514475"/>
            <a:ext cx="2968625" cy="4286250"/>
          </a:xfrm>
        </p:spPr>
        <p:txBody>
          <a:bodyPr/>
          <a:lstStyle>
            <a:lvl1pPr>
              <a:defRPr sz="28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38102042"/>
      </p:ext>
    </p:extLst>
  </p:cSld>
  <p:clrMapOvr>
    <a:masterClrMapping/>
  </p:clrMapOvr>
  <p:transition spd="med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xmlns="" id="{B25B96D8-2B83-44D2-BA6D-1EEC2ABCF1A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85725" algn="l"/>
                <a:tab pos="180975" algn="l"/>
              </a:tabLst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tabLst>
                <a:tab pos="85725" algn="l"/>
                <a:tab pos="180975" algn="l"/>
              </a:tabLst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tabLst>
                <a:tab pos="85725" algn="l"/>
                <a:tab pos="180975" algn="l"/>
              </a:tabLst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tabLst>
                <a:tab pos="85725" algn="l"/>
                <a:tab pos="180975" algn="l"/>
              </a:tabLst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tabLst>
                <a:tab pos="85725" algn="l"/>
                <a:tab pos="180975" algn="l"/>
              </a:tabLst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85725" algn="l"/>
                <a:tab pos="180975" algn="l"/>
              </a:tabLst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85725" algn="l"/>
                <a:tab pos="180975" algn="l"/>
              </a:tabLst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85725" algn="l"/>
                <a:tab pos="180975" algn="l"/>
              </a:tabLst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85725" algn="l"/>
                <a:tab pos="180975" algn="l"/>
              </a:tabLst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pic>
        <p:nvPicPr>
          <p:cNvPr id="5" name="Picture 10" descr="shelter_white_logo.png">
            <a:extLst>
              <a:ext uri="{FF2B5EF4-FFF2-40B4-BE49-F238E27FC236}">
                <a16:creationId xmlns:a16="http://schemas.microsoft.com/office/drawing/2014/main" xmlns="" id="{BC9C86F9-CE1D-4A88-8933-FE3F4B2950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67300" y="5510213"/>
            <a:ext cx="39116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4">
            <a:extLst>
              <a:ext uri="{FF2B5EF4-FFF2-40B4-BE49-F238E27FC236}">
                <a16:creationId xmlns:a16="http://schemas.microsoft.com/office/drawing/2014/main" xmlns="" id="{F6922DFD-3333-4E2D-A016-B8A8B9B580D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38125" y="6319838"/>
            <a:ext cx="9144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fld id="{AAA95A0F-8A5E-485A-9A90-00678E201028}" type="datetime2">
              <a:rPr lang="en-GB" alt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spcBef>
                  <a:spcPct val="50000"/>
                </a:spcBef>
                <a:defRPr/>
              </a:pPr>
              <a:t>Friday, 14 September 2018</a:t>
            </a:fld>
            <a:endParaRPr lang="en-GB" alt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xmlns="" id="{E38757DB-441C-4221-9500-8BFF3EA96D8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27025" y="812800"/>
            <a:ext cx="8455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Until there’s a home for everyone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025" y="2130425"/>
            <a:ext cx="8455025" cy="904875"/>
          </a:xfrm>
        </p:spPr>
        <p:txBody>
          <a:bodyPr>
            <a:normAutofit/>
          </a:bodyPr>
          <a:lstStyle>
            <a:lvl1pPr algn="l"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7025" y="3098799"/>
            <a:ext cx="8455025" cy="1952625"/>
          </a:xfrm>
        </p:spPr>
        <p:txBody>
          <a:bodyPr>
            <a:normAutofit/>
          </a:bodyPr>
          <a:lstStyle>
            <a:lvl1pPr marL="0" indent="0" algn="l">
              <a:spcBef>
                <a:spcPts val="500"/>
              </a:spcBef>
              <a:buNone/>
              <a:defRPr sz="25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18402795"/>
      </p:ext>
    </p:extLst>
  </p:cSld>
  <p:clrMapOvr>
    <a:masterClrMapping/>
  </p:clrMapOvr>
  <p:transition spd="med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xmlns="" id="{0DB41716-6A84-43B3-8826-715617BCB0B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85725" algn="l"/>
                <a:tab pos="180975" algn="l"/>
              </a:tabLst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tabLst>
                <a:tab pos="85725" algn="l"/>
                <a:tab pos="180975" algn="l"/>
              </a:tabLst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tabLst>
                <a:tab pos="85725" algn="l"/>
                <a:tab pos="180975" algn="l"/>
              </a:tabLst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tabLst>
                <a:tab pos="85725" algn="l"/>
                <a:tab pos="180975" algn="l"/>
              </a:tabLst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tabLst>
                <a:tab pos="85725" algn="l"/>
                <a:tab pos="180975" algn="l"/>
              </a:tabLst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85725" algn="l"/>
                <a:tab pos="180975" algn="l"/>
              </a:tabLst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85725" algn="l"/>
                <a:tab pos="180975" algn="l"/>
              </a:tabLst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85725" algn="l"/>
                <a:tab pos="180975" algn="l"/>
              </a:tabLst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85725" algn="l"/>
                <a:tab pos="180975" algn="l"/>
              </a:tabLst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285131514"/>
      </p:ext>
    </p:extLst>
  </p:cSld>
  <p:clrMapOvr>
    <a:masterClrMapping/>
  </p:clrMapOvr>
  <p:transition spd="med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xmlns="" id="{663A13C4-F31B-4BAE-BEDB-EBA9C8B8479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27025" y="287338"/>
            <a:ext cx="8455025" cy="79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  <a:endParaRPr lang="en-US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xmlns="" id="{BB8383CD-26EC-486D-9B5B-8156D358D65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327025" y="1514475"/>
            <a:ext cx="8455025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  <a:endParaRPr lang="en-US" altLang="en-US"/>
          </a:p>
        </p:txBody>
      </p:sp>
      <p:sp>
        <p:nvSpPr>
          <p:cNvPr id="1028" name="Rectangle 6">
            <a:extLst>
              <a:ext uri="{FF2B5EF4-FFF2-40B4-BE49-F238E27FC236}">
                <a16:creationId xmlns:a16="http://schemas.microsoft.com/office/drawing/2014/main" xmlns="" id="{B39E79F2-32CE-4820-9DCA-27059461D14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096000"/>
            <a:ext cx="9144000" cy="76200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85725" algn="l"/>
                <a:tab pos="180975" algn="l"/>
              </a:tabLst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tabLst>
                <a:tab pos="85725" algn="l"/>
                <a:tab pos="180975" algn="l"/>
              </a:tabLst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tabLst>
                <a:tab pos="85725" algn="l"/>
                <a:tab pos="180975" algn="l"/>
              </a:tabLst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tabLst>
                <a:tab pos="85725" algn="l"/>
                <a:tab pos="180975" algn="l"/>
              </a:tabLst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tabLst>
                <a:tab pos="85725" algn="l"/>
                <a:tab pos="180975" algn="l"/>
              </a:tabLst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85725" algn="l"/>
                <a:tab pos="180975" algn="l"/>
              </a:tabLst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85725" algn="l"/>
                <a:tab pos="180975" algn="l"/>
              </a:tabLst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85725" algn="l"/>
                <a:tab pos="180975" algn="l"/>
              </a:tabLst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85725" algn="l"/>
                <a:tab pos="180975" algn="l"/>
              </a:tabLst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pic>
        <p:nvPicPr>
          <p:cNvPr id="1029" name="Picture 25" descr="shelter_white_logo.png">
            <a:extLst>
              <a:ext uri="{FF2B5EF4-FFF2-40B4-BE49-F238E27FC236}">
                <a16:creationId xmlns:a16="http://schemas.microsoft.com/office/drawing/2014/main" xmlns="" id="{A6165428-5D6E-43E1-93D4-77DF269F361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2950" y="6218238"/>
            <a:ext cx="18034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Text Box 94">
            <a:extLst>
              <a:ext uri="{FF2B5EF4-FFF2-40B4-BE49-F238E27FC236}">
                <a16:creationId xmlns:a16="http://schemas.microsoft.com/office/drawing/2014/main" xmlns="" id="{BA175B7A-055C-4FE6-A753-35D7A3FC8B2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00025" y="6375400"/>
            <a:ext cx="4318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266825" eaLnBrk="0" hangingPunct="0"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defTabSz="1266825" eaLnBrk="0" hangingPunct="0"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defTabSz="1266825" eaLnBrk="0" hangingPunct="0"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defTabSz="1266825" eaLnBrk="0" hangingPunct="0"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defTabSz="1266825" eaLnBrk="0" hangingPunct="0"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defTabSz="12668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defTabSz="12668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defTabSz="12668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defTabSz="12668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638C1972-9164-4034-A1E1-774872CA5C7B}" type="slidenum">
              <a:rPr lang="en-GB" altLang="en-US" sz="130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GB" altLang="en-US" sz="13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</p:sldLayoutIdLst>
  <p:transition spd="med">
    <p:fade thruBlk="1"/>
  </p:transition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800" b="1" kern="1200">
          <a:solidFill>
            <a:schemeClr val="tx1"/>
          </a:solidFill>
          <a:latin typeface="Arial"/>
          <a:ea typeface="ＭＳ Ｐゴシック" pitchFamily="20" charset="-128"/>
          <a:cs typeface="Arial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Arial" charset="0"/>
          <a:ea typeface="ＭＳ Ｐゴシック" pitchFamily="20" charset="-128"/>
          <a:cs typeface="Arial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Arial" charset="0"/>
          <a:ea typeface="ＭＳ Ｐゴシック" pitchFamily="20" charset="-128"/>
          <a:cs typeface="Arial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Arial" charset="0"/>
          <a:ea typeface="ＭＳ Ｐゴシック" pitchFamily="20" charset="-128"/>
          <a:cs typeface="Arial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Arial" charset="0"/>
          <a:ea typeface="ＭＳ Ｐゴシック" pitchFamily="20" charset="-128"/>
          <a:cs typeface="Arial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Arial" charset="0"/>
          <a:ea typeface="ＭＳ Ｐゴシック" pitchFamily="20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Arial" charset="0"/>
          <a:ea typeface="ＭＳ Ｐゴシック" pitchFamily="20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Arial" charset="0"/>
          <a:ea typeface="ＭＳ Ｐゴシック" pitchFamily="20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Arial" charset="0"/>
          <a:ea typeface="ＭＳ Ｐゴシック" pitchFamily="20" charset="-128"/>
        </a:defRPr>
      </a:lvl9pPr>
    </p:titleStyle>
    <p:bodyStyle>
      <a:lvl1pPr marL="342900" indent="-342900" algn="l" defTabSz="457200" rtl="0" eaLnBrk="0" fontAlgn="base" hangingPunct="0">
        <a:spcBef>
          <a:spcPts val="800"/>
        </a:spcBef>
        <a:spcAft>
          <a:spcPct val="0"/>
        </a:spcAft>
        <a:buFont typeface="Wingdings" panose="05000000000000000000" pitchFamily="2" charset="2"/>
        <a:buChar char="§"/>
        <a:defRPr sz="2800" b="1" kern="1200">
          <a:solidFill>
            <a:schemeClr val="tx1"/>
          </a:solidFill>
          <a:latin typeface="Arial"/>
          <a:ea typeface="ＭＳ Ｐゴシック" pitchFamily="20" charset="-128"/>
          <a:cs typeface="Arial"/>
        </a:defRPr>
      </a:lvl1pPr>
      <a:lvl2pPr marL="742950" indent="-285750" algn="l" defTabSz="457200" rtl="0" eaLnBrk="0" fontAlgn="base" hangingPunct="0">
        <a:spcBef>
          <a:spcPts val="800"/>
        </a:spcBef>
        <a:spcAft>
          <a:spcPct val="0"/>
        </a:spcAft>
        <a:buFont typeface="Lucida Grande" pitchFamily="20" charset="0"/>
        <a:buChar char="-"/>
        <a:defRPr sz="2200" kern="1200">
          <a:solidFill>
            <a:schemeClr val="tx1"/>
          </a:solidFill>
          <a:latin typeface="Arial"/>
          <a:ea typeface="ＭＳ Ｐゴシック" pitchFamily="20" charset="-128"/>
          <a:cs typeface="Arial"/>
        </a:defRPr>
      </a:lvl2pPr>
      <a:lvl3pPr marL="1143000" indent="-228600" algn="l" defTabSz="457200" rtl="0" eaLnBrk="0" fontAlgn="base" hangingPunct="0">
        <a:spcBef>
          <a:spcPts val="800"/>
        </a:spcBef>
        <a:spcAft>
          <a:spcPct val="0"/>
        </a:spcAft>
        <a:buFont typeface="Lucida Grande" pitchFamily="20" charset="0"/>
        <a:buChar char="-"/>
        <a:defRPr sz="2200" kern="1200">
          <a:solidFill>
            <a:schemeClr val="tx1"/>
          </a:solidFill>
          <a:latin typeface="Arial"/>
          <a:ea typeface="ＭＳ Ｐゴシック" pitchFamily="20" charset="-128"/>
          <a:cs typeface="Arial"/>
        </a:defRPr>
      </a:lvl3pPr>
      <a:lvl4pPr marL="1600200" indent="-228600" algn="l" defTabSz="457200" rtl="0" eaLnBrk="0" fontAlgn="base" hangingPunct="0">
        <a:spcBef>
          <a:spcPts val="800"/>
        </a:spcBef>
        <a:spcAft>
          <a:spcPct val="0"/>
        </a:spcAft>
        <a:buFont typeface="Lucida Grande" pitchFamily="20" charset="0"/>
        <a:buChar char="-"/>
        <a:defRPr sz="2200" kern="1200">
          <a:solidFill>
            <a:schemeClr val="tx1"/>
          </a:solidFill>
          <a:latin typeface="Arial"/>
          <a:ea typeface="ＭＳ Ｐゴシック" pitchFamily="20" charset="-128"/>
          <a:cs typeface="Arial"/>
        </a:defRPr>
      </a:lvl4pPr>
      <a:lvl5pPr marL="2057400" indent="-228600" algn="l" defTabSz="457200" rtl="0" eaLnBrk="0" fontAlgn="base" hangingPunct="0">
        <a:spcBef>
          <a:spcPts val="800"/>
        </a:spcBef>
        <a:spcAft>
          <a:spcPct val="0"/>
        </a:spcAft>
        <a:buFont typeface="Lucida Grande" pitchFamily="20" charset="0"/>
        <a:buChar char="-"/>
        <a:defRPr sz="2200" kern="1200">
          <a:solidFill>
            <a:schemeClr val="tx1"/>
          </a:solidFill>
          <a:latin typeface="Arial"/>
          <a:ea typeface="ＭＳ Ｐゴシック" pitchFamily="20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connie_cullen@shelter.org.uk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emf"/><Relationship Id="rId4" Type="http://schemas.openxmlformats.org/officeDocument/2006/relationships/hyperlink" Target="mailto:amy_wilkes@shelter.org.uk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22">
            <a:extLst>
              <a:ext uri="{FF2B5EF4-FFF2-40B4-BE49-F238E27FC236}">
                <a16:creationId xmlns:a16="http://schemas.microsoft.com/office/drawing/2014/main" xmlns="" id="{557D8240-9D95-4603-9D3C-72C53361A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5" y="171450"/>
            <a:ext cx="8162925" cy="1514475"/>
          </a:xfrm>
        </p:spPr>
        <p:txBody>
          <a:bodyPr/>
          <a:lstStyle/>
          <a:p>
            <a:pPr algn="ctr"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STAR partnership</a:t>
            </a:r>
          </a:p>
        </p:txBody>
      </p:sp>
      <p:sp>
        <p:nvSpPr>
          <p:cNvPr id="6147" name="TextBox 2">
            <a:extLst>
              <a:ext uri="{FF2B5EF4-FFF2-40B4-BE49-F238E27FC236}">
                <a16:creationId xmlns:a16="http://schemas.microsoft.com/office/drawing/2014/main" xmlns="" id="{587680F1-68A0-472E-834C-4E862069E6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7563" y="4592638"/>
            <a:ext cx="793432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Font typeface="Wingdings" panose="05000000000000000000" pitchFamily="2" charset="2"/>
              <a:buChar char="§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ts val="800"/>
              </a:spcBef>
              <a:buFont typeface="Lucida Grande" pitchFamily="20" charset="0"/>
              <a:buChar char="-"/>
              <a:defRPr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ts val="800"/>
              </a:spcBef>
              <a:buFont typeface="Lucida Grande" pitchFamily="20" charset="0"/>
              <a:buChar char="-"/>
              <a:defRPr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ts val="800"/>
              </a:spcBef>
              <a:buFont typeface="Lucida Grande" pitchFamily="20" charset="0"/>
              <a:buChar char="-"/>
              <a:defRPr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ts val="800"/>
              </a:spcBef>
              <a:buFont typeface="Lucida Grande" pitchFamily="20" charset="0"/>
              <a:buChar char="-"/>
              <a:defRPr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800"/>
              </a:spcBef>
              <a:spcAft>
                <a:spcPct val="0"/>
              </a:spcAft>
              <a:buFont typeface="Lucida Grande" pitchFamily="20" charset="0"/>
              <a:buChar char="-"/>
              <a:defRPr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800"/>
              </a:spcBef>
              <a:spcAft>
                <a:spcPct val="0"/>
              </a:spcAft>
              <a:buFont typeface="Lucida Grande" pitchFamily="20" charset="0"/>
              <a:buChar char="-"/>
              <a:defRPr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800"/>
              </a:spcBef>
              <a:spcAft>
                <a:spcPct val="0"/>
              </a:spcAft>
              <a:buFont typeface="Lucida Grande" pitchFamily="20" charset="0"/>
              <a:buChar char="-"/>
              <a:defRPr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800"/>
              </a:spcBef>
              <a:spcAft>
                <a:spcPct val="0"/>
              </a:spcAft>
              <a:buFont typeface="Lucida Grande" pitchFamily="20" charset="0"/>
              <a:buChar char="-"/>
              <a:defRPr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GB" altLang="en-US"/>
              <a:t>Pan-London housing and homelessness service for Londoners over 25</a:t>
            </a:r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xmlns="" id="{4ED02021-02CB-4B08-B677-6320E3BBBC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37038" y="1760538"/>
            <a:ext cx="3001962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>
            <a:extLst>
              <a:ext uri="{FF2B5EF4-FFF2-40B4-BE49-F238E27FC236}">
                <a16:creationId xmlns:a16="http://schemas.microsoft.com/office/drawing/2014/main" xmlns="" id="{92685198-57B3-46C2-918A-AE2891DF88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57825" y="3224213"/>
            <a:ext cx="146367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3">
            <a:extLst>
              <a:ext uri="{FF2B5EF4-FFF2-40B4-BE49-F238E27FC236}">
                <a16:creationId xmlns:a16="http://schemas.microsoft.com/office/drawing/2014/main" xmlns="" id="{83462AF8-6B90-43D5-9EDE-F70B7BF1EB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06563" y="2465388"/>
            <a:ext cx="2314575" cy="16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4">
            <a:extLst>
              <a:ext uri="{FF2B5EF4-FFF2-40B4-BE49-F238E27FC236}">
                <a16:creationId xmlns:a16="http://schemas.microsoft.com/office/drawing/2014/main" xmlns="" id="{F960134A-1945-4537-8B42-6B8F946CF9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1403" b="27483"/>
          <a:stretch>
            <a:fillRect/>
          </a:stretch>
        </p:blipFill>
        <p:spPr bwMode="auto">
          <a:xfrm>
            <a:off x="1611313" y="1685925"/>
            <a:ext cx="2195512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xmlns="" id="{B50CA293-66DC-4D9D-88A9-F2F60A9F0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What we do</a:t>
            </a:r>
          </a:p>
        </p:txBody>
      </p:sp>
      <p:sp>
        <p:nvSpPr>
          <p:cNvPr id="8195" name="Content Placeholder 2">
            <a:extLst>
              <a:ext uri="{FF2B5EF4-FFF2-40B4-BE49-F238E27FC236}">
                <a16:creationId xmlns:a16="http://schemas.microsoft.com/office/drawing/2014/main" xmlns="" id="{81AA2F64-CA6E-46D7-93DB-C97CA3F46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75125" y="1876425"/>
            <a:ext cx="5156200" cy="3190875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n-GB" altLang="en-US" sz="1600" b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free housing, welfare benefit and debt advice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altLang="en-US" sz="1600" b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face to face advice surgeries and street outreach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altLang="en-US" sz="1600" b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specialist, confidential housing advice and advocacy for LGBT people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altLang="en-US" sz="1600" b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practical help to keep your tenancy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altLang="en-US" sz="1600" b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support to access health and community services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altLang="en-US" sz="1600" b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support to find properties in the private rented sector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altLang="en-US" sz="1600" b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support to access employment and training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30BD84E3-648C-4F88-BCB1-75B295DC7D69}"/>
              </a:ext>
            </a:extLst>
          </p:cNvPr>
          <p:cNvCxnSpPr/>
          <p:nvPr/>
        </p:nvCxnSpPr>
        <p:spPr>
          <a:xfrm>
            <a:off x="327025" y="1081088"/>
            <a:ext cx="8455025" cy="1587"/>
          </a:xfrm>
          <a:prstGeom prst="line">
            <a:avLst/>
          </a:prstGeom>
          <a:ln w="508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197" name="Picture 5">
            <a:extLst>
              <a:ext uri="{FF2B5EF4-FFF2-40B4-BE49-F238E27FC236}">
                <a16:creationId xmlns:a16="http://schemas.microsoft.com/office/drawing/2014/main" xmlns="" id="{8E699581-8BB2-4B80-BAE7-B1C86B785D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8150" y="1497013"/>
            <a:ext cx="3736975" cy="396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xmlns="" id="{F3DD8ACD-75ED-472C-8650-855D36FFF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How to access the service </a:t>
            </a:r>
          </a:p>
        </p:txBody>
      </p:sp>
      <p:sp>
        <p:nvSpPr>
          <p:cNvPr id="9219" name="Content Placeholder 2">
            <a:extLst>
              <a:ext uri="{FF2B5EF4-FFF2-40B4-BE49-F238E27FC236}">
                <a16:creationId xmlns:a16="http://schemas.microsoft.com/office/drawing/2014/main" xmlns="" id="{22988BAE-A8E9-415C-BD01-FCBCC5F660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7963" y="1703388"/>
            <a:ext cx="4997450" cy="440055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n-GB" altLang="en-US" b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Call us on </a:t>
            </a:r>
            <a:r>
              <a:rPr lang="en-GB" altLang="en-US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0344 515 1540</a:t>
            </a:r>
            <a:r>
              <a:rPr lang="en-GB" altLang="en-US" b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for 	advice and to find out 	more about how we can help you. 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altLang="en-US" b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For direct access to confidential housing advice and advocacy for LGBT people, call Stonewall Housing on 0207 359 576. 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3748523C-4C0E-47DC-B314-67F330746701}"/>
              </a:ext>
            </a:extLst>
          </p:cNvPr>
          <p:cNvCxnSpPr/>
          <p:nvPr/>
        </p:nvCxnSpPr>
        <p:spPr>
          <a:xfrm>
            <a:off x="327025" y="1081088"/>
            <a:ext cx="8455025" cy="1587"/>
          </a:xfrm>
          <a:prstGeom prst="line">
            <a:avLst/>
          </a:prstGeom>
          <a:ln w="508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221" name="Picture 1">
            <a:extLst>
              <a:ext uri="{FF2B5EF4-FFF2-40B4-BE49-F238E27FC236}">
                <a16:creationId xmlns:a16="http://schemas.microsoft.com/office/drawing/2014/main" xmlns="" id="{7E54D31F-125B-4419-892C-67F136A9B9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13325" y="2136775"/>
            <a:ext cx="3962400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xmlns="" id="{E008DA32-DE11-40B4-86C7-47FF6EA39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Who to contact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244B36E8-026B-4045-A761-420602307BBE}"/>
              </a:ext>
            </a:extLst>
          </p:cNvPr>
          <p:cNvCxnSpPr/>
          <p:nvPr/>
        </p:nvCxnSpPr>
        <p:spPr>
          <a:xfrm>
            <a:off x="327025" y="1081088"/>
            <a:ext cx="8455025" cy="1587"/>
          </a:xfrm>
          <a:prstGeom prst="line">
            <a:avLst/>
          </a:prstGeom>
          <a:ln w="508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268" name="Content Placeholder 1">
            <a:extLst>
              <a:ext uri="{FF2B5EF4-FFF2-40B4-BE49-F238E27FC236}">
                <a16:creationId xmlns:a16="http://schemas.microsoft.com/office/drawing/2014/main" xmlns="" id="{D53A8F2F-4C2C-4EE1-9A60-29C2DA889E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7025" y="1514475"/>
            <a:ext cx="6049963" cy="2497138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r>
              <a:rPr lang="en-GB" altLang="en-US" sz="2400" b="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Ben Tovey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GB" altLang="en-US" sz="2400" b="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London Hub Manager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GB" altLang="en-US" sz="2400" b="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hlinkClick r:id="rId3"/>
              </a:rPr>
              <a:t>Ben_tovey@shelter.org.uk</a:t>
            </a:r>
            <a:r>
              <a:rPr lang="en-GB" altLang="en-US" sz="2400" b="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GB" altLang="en-US" sz="2400" b="0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0">
              <a:buFont typeface="Wingdings" panose="05000000000000000000" pitchFamily="2" charset="2"/>
              <a:buNone/>
            </a:pPr>
            <a:r>
              <a:rPr lang="en-GB" altLang="en-US" sz="2400" b="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Amy Wilkes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GB" altLang="en-US" sz="2400" b="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Service Manager 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GB" altLang="en-US" sz="2400" b="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hlinkClick r:id="rId4"/>
              </a:rPr>
              <a:t>amy_wilkes@shelter.org.uk</a:t>
            </a:r>
            <a:r>
              <a:rPr lang="en-GB" altLang="en-US" sz="2400" b="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1269" name="Picture 2">
            <a:extLst>
              <a:ext uri="{FF2B5EF4-FFF2-40B4-BE49-F238E27FC236}">
                <a16:creationId xmlns:a16="http://schemas.microsoft.com/office/drawing/2014/main" xmlns="" id="{F05FD97A-175D-457B-BA2E-757B5CAF42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4875" y="1514475"/>
            <a:ext cx="4067175" cy="337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 thruBlk="1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49680</TotalTime>
  <Words>92</Words>
  <Application>Microsoft Office PowerPoint</Application>
  <PresentationFormat>On-screen Show (4:3)</PresentationFormat>
  <Paragraphs>24</Paragraphs>
  <Slides>4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Office Theme</vt:lpstr>
      <vt:lpstr>STAR partnership</vt:lpstr>
      <vt:lpstr>What we do</vt:lpstr>
      <vt:lpstr>How to access the service </vt:lpstr>
      <vt:lpstr>Who to contact</vt:lpstr>
    </vt:vector>
  </TitlesOfParts>
  <Company>Shelter</Company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Shelter</dc:creator>
  <cp:lastModifiedBy>user</cp:lastModifiedBy>
  <cp:revision>469</cp:revision>
  <cp:lastPrinted>2017-07-11T09:15:00Z</cp:lastPrinted>
  <dcterms:created xsi:type="dcterms:W3CDTF">2009-05-06T08:47:53Z</dcterms:created>
  <dcterms:modified xsi:type="dcterms:W3CDTF">2018-09-14T05:40:14Z</dcterms:modified>
</cp:coreProperties>
</file>