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58" r:id="rId3"/>
    <p:sldId id="360" r:id="rId4"/>
    <p:sldId id="362" r:id="rId5"/>
    <p:sldId id="359" r:id="rId6"/>
    <p:sldId id="353" r:id="rId7"/>
    <p:sldId id="338" r:id="rId8"/>
    <p:sldId id="262" r:id="rId9"/>
    <p:sldId id="324" r:id="rId10"/>
    <p:sldId id="327" r:id="rId11"/>
    <p:sldId id="328" r:id="rId12"/>
    <p:sldId id="340" r:id="rId13"/>
    <p:sldId id="354" r:id="rId14"/>
    <p:sldId id="304" r:id="rId15"/>
    <p:sldId id="337" r:id="rId16"/>
  </p:sldIdLst>
  <p:sldSz cx="9144000" cy="6858000" type="screen4x3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0" y="-10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90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1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5068379D-9DD9-425F-8F53-9D6A89FBA686}" type="datetimeFigureOut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378824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95701ACE-6CAA-4407-A016-5E3113C1F99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61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29C08805-CF9D-4BEC-8CAC-BF277FD46C77}" type="datetimeFigureOut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90270"/>
            <a:ext cx="5379720" cy="4443412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5A1CBB9F-7D1E-4BBC-BEAB-11809F1780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4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BB9F-7D1E-4BBC-BEAB-11809F17806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39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BB9F-7D1E-4BBC-BEAB-11809F17806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92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AD-CBFB-4E31-B79E-7A713D66AEB1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4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2B34-10F4-433B-B2EA-743A62DE258D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02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A37A-FAAE-475A-A9E3-4F254FAAAA3B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96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7203-CA7C-4249-83E6-0CC9B5391EA5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72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1503-6FA7-47BC-BED1-7313C02CF6DD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7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CB09-F4BF-439E-9630-6B176EABC487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9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728C-109C-44BC-A9CC-2FFAF070709C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5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9F7-3F8E-4E3B-8684-47F15FAAAE50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55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3808-C312-4BC1-B7C3-B70A4810D274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5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E846-11B9-43C2-A433-C442C6FF9F28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0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AC8-BB71-4825-8A57-280004FD2CB4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30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281B-F13C-4C23-856B-A2A033291E9E}" type="datetime1">
              <a:rPr lang="en-GB" smtClean="0"/>
              <a:pPr/>
              <a:t>26/03/16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C751-14CD-400C-8CB8-57B241B879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4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healthwatch.co.uk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785813"/>
            <a:ext cx="45434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142875" y="357188"/>
            <a:ext cx="8786813" cy="62865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53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20072" y="1591541"/>
            <a:ext cx="325774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sz="3600" b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r>
              <a:rPr lang="en-GB" sz="3600" b="1" dirty="0" smtClean="0">
                <a:solidFill>
                  <a:srgbClr val="1F497D"/>
                </a:solidFill>
                <a:latin typeface="Calibri" pitchFamily="34" charset="0"/>
              </a:rPr>
              <a:t>INTRODUCTION   </a:t>
            </a:r>
            <a:endParaRPr lang="en-GB" sz="3600" b="1" dirty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r>
              <a:rPr lang="en-GB" sz="3600" b="1" dirty="0" smtClean="0">
                <a:solidFill>
                  <a:srgbClr val="1F497D"/>
                </a:solidFill>
                <a:latin typeface="Calibri" pitchFamily="34" charset="0"/>
              </a:rPr>
              <a:t>TO THE ROLE OF NHS TDA</a:t>
            </a:r>
            <a:endParaRPr lang="en-GB" sz="3600" b="1" dirty="0">
              <a:solidFill>
                <a:srgbClr val="1F497D"/>
              </a:solidFill>
              <a:latin typeface="Calibri" pitchFamily="34" charset="0"/>
            </a:endParaRPr>
          </a:p>
          <a:p>
            <a:pPr eaLnBrk="1" hangingPunct="1"/>
            <a:endParaRPr lang="en-GB" sz="3200" b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r>
              <a:rPr lang="en-GB" sz="3200" b="1" i="1" dirty="0" smtClean="0">
                <a:solidFill>
                  <a:srgbClr val="1F497D"/>
                </a:solidFill>
                <a:latin typeface="Calibri" pitchFamily="34" charset="0"/>
              </a:rPr>
              <a:t>April 2015</a:t>
            </a:r>
          </a:p>
          <a:p>
            <a:pPr algn="ctr" eaLnBrk="1" hangingPunct="1"/>
            <a:endParaRPr lang="en-GB" sz="3200" b="1" i="1" dirty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endParaRPr lang="en-GB" sz="3200" b="1" i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eaLnBrk="1" hangingPunct="1"/>
            <a:endParaRPr lang="en-GB" sz="2800" i="1" dirty="0" smtClean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42875" y="142875"/>
            <a:ext cx="8786813" cy="650081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19621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03888"/>
            <a:ext cx="9540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17176" y="71438"/>
            <a:ext cx="60270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chemeClr val="tx2"/>
                </a:solidFill>
                <a:latin typeface="Calibri" pitchFamily="34" charset="0"/>
              </a:rPr>
              <a:t>Working in Partnership across the system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28" y="1197369"/>
            <a:ext cx="1397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J:\NHS CB\Communication\Branding\Logos\NHS England\NHS England c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93" y="3058811"/>
            <a:ext cx="975767" cy="60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49154"/>
            <a:ext cx="1584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872989" y="881258"/>
            <a:ext cx="5191548" cy="1532334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Alignment of oversight models: Monitor Risk Assessment Framework &amp; TDA Accountability Framework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Alignment of planning guidance.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Alignment of assessment and authorisation processes.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Joint work on choice &amp; competition cases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and transactions.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Joint sector engagement &amp; development offers.</a:t>
            </a:r>
            <a:endParaRPr lang="en-GB" sz="14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2989" y="2713848"/>
            <a:ext cx="4384410" cy="1293971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Alignment of planning guidance.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Triangulation of local health economy plans.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Resolution of local health economy issues.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Quality Surveillance Groups.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Local system resilience.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72989" y="4548362"/>
            <a:ext cx="5191549" cy="1055608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Alignment of quality oversight models: CQC Intelligent Monitoring &amp; TDA Accountability Framework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Incorporation of CIH inspection into FT application process.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en-GB" sz="1400" dirty="0" smtClean="0">
                <a:latin typeface="+mn-lt"/>
              </a:rPr>
              <a:t>Local intelligence sharing.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07604" y="851442"/>
            <a:ext cx="6840908" cy="1562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1008364" y="2579634"/>
            <a:ext cx="6840000" cy="15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1026430" y="4314872"/>
            <a:ext cx="6840908" cy="15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5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42875" y="142875"/>
            <a:ext cx="8786813" cy="650081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19621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9540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06474" y="71438"/>
            <a:ext cx="301339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chemeClr val="tx2"/>
                </a:solidFill>
                <a:latin typeface="Calibri" pitchFamily="34" charset="0"/>
              </a:rPr>
              <a:t>Partnership </a:t>
            </a:r>
            <a:r>
              <a:rPr lang="en-GB" sz="2400" b="1" dirty="0" smtClean="0">
                <a:solidFill>
                  <a:schemeClr val="tx2"/>
                </a:solidFill>
                <a:latin typeface="Calibri" pitchFamily="34" charset="0"/>
              </a:rPr>
              <a:t>Working</a:t>
            </a:r>
          </a:p>
        </p:txBody>
      </p:sp>
      <p:pic>
        <p:nvPicPr>
          <p:cNvPr id="30" name="Picture 2" descr="healthwatc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76" y="4549964"/>
            <a:ext cx="2116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05" y="905488"/>
            <a:ext cx="2523628" cy="49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NICE-Master-300dpi-2500p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7" y="1772816"/>
            <a:ext cx="26431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1" y="3708689"/>
            <a:ext cx="14938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61" y="1690466"/>
            <a:ext cx="1584176" cy="113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20200" r="4279" b="50130"/>
          <a:stretch>
            <a:fillRect/>
          </a:stretch>
        </p:blipFill>
        <p:spPr bwMode="auto">
          <a:xfrm>
            <a:off x="3400312" y="4300979"/>
            <a:ext cx="2087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4416" y="2132856"/>
            <a:ext cx="2583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+mn-lt"/>
              </a:rPr>
              <a:t>Collaboration on quality improvement initiatives.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+mn-lt"/>
              </a:rPr>
              <a:t>Consultation of production of standards and guidance.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+mn-lt"/>
              </a:rPr>
              <a:t>Tailored support from NICE field team for individual trusts. </a:t>
            </a:r>
            <a:endParaRPr lang="en-GB" sz="11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2767" y="2827538"/>
            <a:ext cx="25834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Intelligence sharing on Education &amp; Training, Fitness to Practice and Revalidation</a:t>
            </a:r>
            <a:r>
              <a:rPr lang="en-GB" sz="1100" dirty="0" smtClean="0">
                <a:latin typeface="+mn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+mn-lt"/>
              </a:rPr>
              <a:t>Potential joint development initiatives on clinical leadership.</a:t>
            </a:r>
            <a:endParaRPr lang="en-GB" sz="11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2280" y="5014337"/>
            <a:ext cx="2583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+mn-lt"/>
              </a:rPr>
              <a:t>Information sharing around complaints and investigations.</a:t>
            </a:r>
            <a:endParaRPr lang="en-GB" sz="11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1102" y="1466099"/>
            <a:ext cx="2583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+mn-lt"/>
              </a:rPr>
              <a:t>Triangulation of workforce planning and surveillance 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+mn-lt"/>
              </a:rPr>
              <a:t>Collaboration on strategic &amp; operational workforce issues.</a:t>
            </a:r>
            <a:endParaRPr lang="en-GB" sz="11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81044" y="4895582"/>
            <a:ext cx="2583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+mn-lt"/>
              </a:rPr>
              <a:t>Patient and public involvement.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242" y="4629036"/>
            <a:ext cx="25834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Intelligence sharing on Education &amp; Training, Fitness to Practice and Revalidation</a:t>
            </a:r>
            <a:r>
              <a:rPr lang="en-GB" sz="1100" dirty="0" smtClean="0">
                <a:latin typeface="+mn-lt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59832" y="692696"/>
            <a:ext cx="2717999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237234" y="1628800"/>
            <a:ext cx="2717999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3059832" y="4005064"/>
            <a:ext cx="2717999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237234" y="3579983"/>
            <a:ext cx="2717999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ounded Rectangle 39"/>
          <p:cNvSpPr/>
          <p:nvPr/>
        </p:nvSpPr>
        <p:spPr>
          <a:xfrm>
            <a:off x="5886449" y="1618458"/>
            <a:ext cx="2717999" cy="2242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ounded Rectangle 43"/>
          <p:cNvSpPr/>
          <p:nvPr/>
        </p:nvSpPr>
        <p:spPr>
          <a:xfrm>
            <a:off x="5868144" y="4186245"/>
            <a:ext cx="2717999" cy="1193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417176" y="71438"/>
            <a:ext cx="60270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chemeClr val="tx2"/>
                </a:solidFill>
                <a:latin typeface="Calibri" pitchFamily="34" charset="0"/>
              </a:rPr>
              <a:t>Working in Partnership across the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3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785813"/>
            <a:ext cx="45434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142875" y="357188"/>
            <a:ext cx="8786813" cy="62865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53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92080" y="2276872"/>
            <a:ext cx="340176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sz="2400" i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eaLnBrk="1" hangingPunct="1"/>
            <a:endParaRPr lang="en-GB" sz="2400" i="1" dirty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r>
              <a:rPr lang="en-GB" sz="4000" b="1" dirty="0" smtClean="0">
                <a:solidFill>
                  <a:srgbClr val="1F497D"/>
                </a:solidFill>
                <a:latin typeface="Calibri" pitchFamily="34" charset="0"/>
              </a:rPr>
              <a:t>WRITTEN QUESTIONS?</a:t>
            </a:r>
          </a:p>
          <a:p>
            <a:pPr algn="ctr" eaLnBrk="1" hangingPunct="1"/>
            <a:r>
              <a:rPr lang="en-GB" sz="4000" b="1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endParaRPr lang="en-GB" sz="1200" b="1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9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42875" y="142875"/>
            <a:ext cx="8786813" cy="650081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19621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9540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251520" y="74976"/>
            <a:ext cx="34563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1F497D"/>
                </a:solidFill>
                <a:latin typeface="Calibri" pitchFamily="34" charset="0"/>
              </a:rPr>
              <a:t>Additional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919" y="1485066"/>
            <a:ext cx="5112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Non-Executive Directors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Executive Directors</a:t>
            </a:r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1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78" y="3253180"/>
            <a:ext cx="2533650" cy="10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24168" r="20882" b="12210"/>
          <a:stretch/>
        </p:blipFill>
        <p:spPr>
          <a:xfrm>
            <a:off x="6206813" y="1167174"/>
            <a:ext cx="1347454" cy="1543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3035" r="22395" b="29823"/>
          <a:stretch/>
        </p:blipFill>
        <p:spPr>
          <a:xfrm>
            <a:off x="1519804" y="1159441"/>
            <a:ext cx="1329601" cy="1503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519804" y="2637566"/>
            <a:ext cx="112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3773"/>
                </a:solidFill>
              </a:rPr>
              <a:t>Sir Peter Carr CBE</a:t>
            </a:r>
          </a:p>
          <a:p>
            <a:pPr algn="ctr"/>
            <a:r>
              <a:rPr lang="en-GB" sz="1000" dirty="0">
                <a:solidFill>
                  <a:srgbClr val="003773"/>
                </a:solidFill>
              </a:rPr>
              <a:t>Chairman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9707" y="2710428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3773"/>
                </a:solidFill>
              </a:rPr>
              <a:t>Sarah Harkness</a:t>
            </a:r>
          </a:p>
          <a:p>
            <a:pPr algn="ctr"/>
            <a:r>
              <a:rPr lang="en-GB" sz="1000" dirty="0">
                <a:solidFill>
                  <a:srgbClr val="003773"/>
                </a:solidFill>
              </a:rPr>
              <a:t>Chair of Audit Committee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57772" y="2656901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3773"/>
                </a:solidFill>
              </a:rPr>
              <a:t>Dame Christine Beasley</a:t>
            </a:r>
          </a:p>
          <a:p>
            <a:pPr algn="ctr"/>
            <a:r>
              <a:rPr lang="en-GB" sz="1000" dirty="0">
                <a:solidFill>
                  <a:srgbClr val="003773"/>
                </a:solidFill>
              </a:rPr>
              <a:t>Chair of Appointments Committee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116632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3773"/>
                </a:solidFill>
                <a:latin typeface="Arial"/>
                <a:cs typeface="Arial"/>
              </a:rPr>
              <a:t>Non-Executive Directors </a:t>
            </a:r>
            <a:endParaRPr lang="en-GB" sz="3200" b="1" dirty="0">
              <a:solidFill>
                <a:srgbClr val="003773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GDavies2\AppData\Local\Microsoft\Windows\Temporary Internet Files\Content.Outlook\1SSGW0M4\CarolineThomson_2351032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r="22564"/>
          <a:stretch/>
        </p:blipFill>
        <p:spPr bwMode="auto">
          <a:xfrm>
            <a:off x="2619621" y="4424014"/>
            <a:ext cx="1204233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498103" y="575217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3773"/>
                </a:solidFill>
              </a:rPr>
              <a:t>Caroline Thomson</a:t>
            </a:r>
          </a:p>
          <a:p>
            <a:pPr algn="ctr"/>
            <a:r>
              <a:rPr lang="en-GB" sz="1000" dirty="0">
                <a:solidFill>
                  <a:srgbClr val="003773"/>
                </a:solidFill>
              </a:rPr>
              <a:t>Non-Executive Director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86444" y="575323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3773"/>
                </a:solidFill>
              </a:rPr>
              <a:t>Crispin Simon</a:t>
            </a:r>
          </a:p>
          <a:p>
            <a:pPr algn="ctr"/>
            <a:r>
              <a:rPr lang="en-GB" sz="1000" dirty="0">
                <a:solidFill>
                  <a:srgbClr val="003773"/>
                </a:solidFill>
              </a:rPr>
              <a:t>Non-Executive Director</a:t>
            </a:r>
          </a:p>
        </p:txBody>
      </p:sp>
      <p:pic>
        <p:nvPicPr>
          <p:cNvPr id="1027" name="Picture 3" descr="C:\Users\GDavies2\AppData\Local\Microsoft\Windows\Temporary Internet Files\Content.Outlook\1SSGW0M4\Crispin-Sim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0"/>
          <a:stretch/>
        </p:blipFill>
        <p:spPr bwMode="auto">
          <a:xfrm>
            <a:off x="5110307" y="4390018"/>
            <a:ext cx="1132945" cy="13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68" y="929656"/>
            <a:ext cx="1145176" cy="17177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1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911350" cy="5010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0851" r="12845" b="20959"/>
          <a:stretch/>
        </p:blipFill>
        <p:spPr bwMode="auto">
          <a:xfrm>
            <a:off x="179512" y="538545"/>
            <a:ext cx="8496944" cy="538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6686" y="246157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3773"/>
                </a:solidFill>
                <a:latin typeface="Arial"/>
                <a:cs typeface="Arial"/>
              </a:rPr>
              <a:t>Executive Directors </a:t>
            </a:r>
            <a:endParaRPr lang="en-GB" sz="3200" b="1" dirty="0">
              <a:solidFill>
                <a:srgbClr val="003773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00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42875" y="357188"/>
            <a:ext cx="8786813" cy="62865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53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9540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9919" y="153379"/>
            <a:ext cx="171983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rgbClr val="1F497D"/>
                </a:solidFill>
                <a:latin typeface="Calibri" pitchFamily="34" charset="0"/>
              </a:rPr>
              <a:t>Ambition</a:t>
            </a:r>
            <a:endParaRPr lang="en-GB" sz="28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2" y="1388350"/>
            <a:ext cx="82089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There has been much change to the health and care system in the two years since </a:t>
            </a:r>
            <a:r>
              <a:rPr lang="en-GB" sz="2000" dirty="0" smtClean="0"/>
              <a:t>the establishment </a:t>
            </a:r>
            <a:r>
              <a:rPr lang="en-GB" sz="2000" dirty="0"/>
              <a:t>of the NHS TDA, but the goal of NHS trusts and all NHS providers </a:t>
            </a:r>
            <a:r>
              <a:rPr lang="en-GB" sz="2000" dirty="0" smtClean="0"/>
              <a:t>remains the </a:t>
            </a:r>
            <a:r>
              <a:rPr lang="en-GB" sz="2000" dirty="0"/>
              <a:t>same</a:t>
            </a:r>
            <a:r>
              <a:rPr lang="en-GB" sz="2000" b="1" dirty="0"/>
              <a:t>: </a:t>
            </a:r>
            <a:r>
              <a:rPr lang="en-GB" sz="2000" b="1" dirty="0" smtClean="0"/>
              <a:t>to </a:t>
            </a:r>
            <a:r>
              <a:rPr lang="en-GB" sz="2000" b="1" dirty="0"/>
              <a:t>provide high quality, sustainable services to patients. </a:t>
            </a:r>
            <a:endParaRPr lang="en-GB" sz="2000" b="1" dirty="0" smtClean="0"/>
          </a:p>
          <a:p>
            <a:pPr algn="just"/>
            <a:endParaRPr lang="en-GB" sz="1400" dirty="0"/>
          </a:p>
          <a:p>
            <a:pPr algn="just"/>
            <a:r>
              <a:rPr lang="en-GB" sz="2000" dirty="0" smtClean="0"/>
              <a:t>As </a:t>
            </a:r>
            <a:r>
              <a:rPr lang="en-GB" sz="2000" dirty="0"/>
              <a:t>a result, the role of </a:t>
            </a:r>
            <a:r>
              <a:rPr lang="en-GB" sz="2000" dirty="0" smtClean="0"/>
              <a:t>the NHS </a:t>
            </a:r>
            <a:r>
              <a:rPr lang="en-GB" sz="2000" dirty="0"/>
              <a:t>TDA remains unchanged: </a:t>
            </a:r>
            <a:r>
              <a:rPr lang="en-GB" sz="2000" b="1" dirty="0"/>
              <a:t>to oversee and hold to account NHS trusts across all </a:t>
            </a:r>
            <a:r>
              <a:rPr lang="en-GB" sz="2000" b="1" dirty="0" smtClean="0"/>
              <a:t>aspects of </a:t>
            </a:r>
            <a:r>
              <a:rPr lang="en-GB" sz="2000" b="1" dirty="0"/>
              <a:t>their business, while providing them with support to improve services and ultimately </a:t>
            </a:r>
            <a:r>
              <a:rPr lang="en-GB" sz="2000" b="1" dirty="0" smtClean="0"/>
              <a:t>achieve a </a:t>
            </a:r>
            <a:r>
              <a:rPr lang="en-GB" sz="2000" b="1" dirty="0"/>
              <a:t>sustainable organisational form</a:t>
            </a:r>
            <a:r>
              <a:rPr lang="en-GB" sz="2000" b="1" dirty="0" smtClean="0"/>
              <a:t>.</a:t>
            </a:r>
          </a:p>
          <a:p>
            <a:pPr algn="just"/>
            <a:endParaRPr lang="en-GB" sz="1200" b="1" dirty="0" smtClean="0">
              <a:solidFill>
                <a:schemeClr val="tx2"/>
              </a:solidFill>
            </a:endParaRPr>
          </a:p>
          <a:p>
            <a:pPr algn="just"/>
            <a:r>
              <a:rPr lang="en-GB" sz="2000" b="1" dirty="0" smtClean="0"/>
              <a:t>Hence the objectives of NHS Trusts and the TDA are the same, and The Trust’s success is the TDA’s success.</a:t>
            </a:r>
          </a:p>
          <a:p>
            <a:pPr algn="just"/>
            <a:endParaRPr lang="en-GB" sz="1200" b="1" dirty="0"/>
          </a:p>
          <a:p>
            <a:pPr algn="just"/>
            <a:r>
              <a:rPr lang="en-GB" sz="2000" dirty="0" smtClean="0"/>
              <a:t>All the core elements of the relationship between NHS Trusts and NHS TDA are captured in a later slide </a:t>
            </a:r>
            <a:endParaRPr lang="en-GB" sz="2000" dirty="0"/>
          </a:p>
          <a:p>
            <a:pPr algn="just"/>
            <a:endParaRPr lang="en-GB" sz="2000" dirty="0" smtClean="0">
              <a:solidFill>
                <a:schemeClr val="tx2"/>
              </a:solidFill>
            </a:endParaRPr>
          </a:p>
          <a:p>
            <a:pPr algn="just"/>
            <a:endParaRPr lang="en-GB" sz="2000" b="1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8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42875" y="357188"/>
            <a:ext cx="8786813" cy="62865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53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9540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9919" y="153379"/>
            <a:ext cx="4456137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rgbClr val="1F497D"/>
                </a:solidFill>
                <a:latin typeface="Calibri" pitchFamily="34" charset="0"/>
              </a:rPr>
              <a:t>Principles underpinning our work with trusts (1 of 2)</a:t>
            </a:r>
            <a:endParaRPr lang="en-GB" sz="28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1" y="1417226"/>
            <a:ext cx="82089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principles underpinning our work with trusts have remained unchanged since </a:t>
            </a:r>
            <a:r>
              <a:rPr lang="en-GB" sz="2000" dirty="0" smtClean="0"/>
              <a:t>we published </a:t>
            </a:r>
            <a:r>
              <a:rPr lang="en-GB" sz="2000" dirty="0"/>
              <a:t>our first </a:t>
            </a:r>
            <a:r>
              <a:rPr lang="en-GB" sz="2000" i="1" dirty="0"/>
              <a:t>Accountability </a:t>
            </a:r>
            <a:r>
              <a:rPr lang="en-GB" sz="2000" i="1" dirty="0" smtClean="0"/>
              <a:t>Framework: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Every </a:t>
            </a:r>
            <a:r>
              <a:rPr lang="en-GB" sz="2000" b="1" dirty="0"/>
              <a:t>interaction we undertake has an impact on the quality of care patients </a:t>
            </a:r>
            <a:r>
              <a:rPr lang="en-GB" sz="2000" b="1" dirty="0" smtClean="0"/>
              <a:t>receive </a:t>
            </a:r>
            <a:r>
              <a:rPr lang="en-GB" sz="2000" dirty="0" smtClean="0"/>
              <a:t>– </a:t>
            </a:r>
            <a:r>
              <a:rPr lang="en-GB" sz="2000" dirty="0"/>
              <a:t>our focus on quality improvement remains central to the work of the NHS TDA</a:t>
            </a:r>
            <a:r>
              <a:rPr lang="en-GB" sz="2000" dirty="0" smtClean="0"/>
              <a:t>;</a:t>
            </a:r>
          </a:p>
          <a:p>
            <a:pPr lvl="1"/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One </a:t>
            </a:r>
            <a:r>
              <a:rPr lang="en-GB" sz="2000" b="1" dirty="0"/>
              <a:t>model, one approach </a:t>
            </a:r>
            <a:r>
              <a:rPr lang="en-GB" sz="2000" dirty="0"/>
              <a:t>– the NHS TDA is a national organisation and the </a:t>
            </a:r>
            <a:r>
              <a:rPr lang="en-GB" sz="2000" dirty="0" smtClean="0"/>
              <a:t>approach  set </a:t>
            </a:r>
            <a:r>
              <a:rPr lang="en-GB" sz="2000" dirty="0"/>
              <a:t>out in the </a:t>
            </a:r>
            <a:r>
              <a:rPr lang="en-GB" sz="2000" i="1" dirty="0"/>
              <a:t>Accountability Framework </a:t>
            </a:r>
            <a:r>
              <a:rPr lang="en-GB" sz="2000" dirty="0"/>
              <a:t>will be applied consistently to NHS trusts </a:t>
            </a:r>
            <a:r>
              <a:rPr lang="en-GB" sz="2000" dirty="0" smtClean="0"/>
              <a:t>across England </a:t>
            </a:r>
            <a:r>
              <a:rPr lang="en-GB" sz="2000" dirty="0"/>
              <a:t>and across all sectors of care</a:t>
            </a:r>
            <a:r>
              <a:rPr lang="en-GB" sz="2000" dirty="0" smtClean="0"/>
              <a:t>;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Clear </a:t>
            </a:r>
            <a:r>
              <a:rPr lang="en-GB" sz="2000" b="1" dirty="0"/>
              <a:t>local accountability for delivery </a:t>
            </a:r>
            <a:r>
              <a:rPr lang="en-GB" sz="2000" dirty="0"/>
              <a:t>– the accountability for all aspects of NHS trust </a:t>
            </a:r>
            <a:r>
              <a:rPr lang="en-GB" sz="2000" dirty="0" smtClean="0"/>
              <a:t>business remains </a:t>
            </a:r>
            <a:r>
              <a:rPr lang="en-GB" sz="2000" dirty="0"/>
              <a:t>with the board of the trust, held to account and supported by the NHS TDA;</a:t>
            </a:r>
          </a:p>
          <a:p>
            <a:r>
              <a:rPr lang="en-GB" sz="2000" dirty="0" smtClean="0"/>
              <a:t>•</a:t>
            </a:r>
            <a:endParaRPr lang="en-GB" sz="2000" b="1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42875" y="357188"/>
            <a:ext cx="8786813" cy="62865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53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9540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9919" y="153379"/>
            <a:ext cx="4312121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rgbClr val="1F497D"/>
                </a:solidFill>
                <a:latin typeface="Calibri" pitchFamily="34" charset="0"/>
              </a:rPr>
              <a:t>Principles underpinning our work with trusts </a:t>
            </a:r>
            <a:r>
              <a:rPr lang="en-GB" sz="2800" b="1" dirty="0" smtClean="0">
                <a:solidFill>
                  <a:srgbClr val="1F497D"/>
                </a:solidFill>
                <a:latin typeface="Calibri" pitchFamily="34" charset="0"/>
              </a:rPr>
              <a:t>(2 </a:t>
            </a:r>
            <a:r>
              <a:rPr lang="en-GB" sz="2800" b="1" dirty="0">
                <a:solidFill>
                  <a:srgbClr val="1F497D"/>
                </a:solidFill>
                <a:latin typeface="Calibri" pitchFamily="34" charset="0"/>
              </a:rPr>
              <a:t>of 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341" y="1388350"/>
            <a:ext cx="8208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Openness </a:t>
            </a:r>
            <a:r>
              <a:rPr lang="en-GB" sz="2000" b="1" dirty="0"/>
              <a:t>and transparency </a:t>
            </a:r>
            <a:r>
              <a:rPr lang="en-GB" sz="2000" dirty="0"/>
              <a:t>– being open and candid publicly about the quality </a:t>
            </a:r>
            <a:r>
              <a:rPr lang="en-GB" sz="2000" dirty="0" smtClean="0"/>
              <a:t>of care </a:t>
            </a:r>
            <a:r>
              <a:rPr lang="en-GB" sz="2000" dirty="0"/>
              <a:t>remains central to the NHS TDA’s </a:t>
            </a:r>
            <a:r>
              <a:rPr lang="en-GB" sz="2000" dirty="0" smtClean="0"/>
              <a:t>approach;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Making </a:t>
            </a:r>
            <a:r>
              <a:rPr lang="en-GB" sz="2000" b="1" dirty="0"/>
              <a:t>better care as easy to achieve as possible </a:t>
            </a:r>
            <a:r>
              <a:rPr lang="en-GB" sz="2000" dirty="0"/>
              <a:t>– working with partners to create </a:t>
            </a:r>
            <a:r>
              <a:rPr lang="en-GB" sz="2000" dirty="0" smtClean="0"/>
              <a:t>the right </a:t>
            </a:r>
            <a:r>
              <a:rPr lang="en-GB" sz="2000" dirty="0"/>
              <a:t>environment for change remains a central challenge both locally and </a:t>
            </a:r>
            <a:r>
              <a:rPr lang="en-GB" sz="2000" dirty="0" smtClean="0"/>
              <a:t>nationally;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Working </a:t>
            </a:r>
            <a:r>
              <a:rPr lang="en-GB" sz="2000" b="1" dirty="0"/>
              <a:t>supportively and respectfully </a:t>
            </a:r>
            <a:r>
              <a:rPr lang="en-GB" sz="2000" dirty="0"/>
              <a:t>– the NHS TDA recognises the very </a:t>
            </a:r>
            <a:r>
              <a:rPr lang="en-GB" sz="2000" dirty="0" smtClean="0"/>
              <a:t>significant challenges </a:t>
            </a:r>
            <a:r>
              <a:rPr lang="en-GB" sz="2000" dirty="0"/>
              <a:t>faced by NHS trust boards and therefore aims to work supportively </a:t>
            </a:r>
            <a:r>
              <a:rPr lang="en-GB" sz="2000" dirty="0" smtClean="0"/>
              <a:t>and respectfully </a:t>
            </a:r>
            <a:r>
              <a:rPr lang="en-GB" sz="2000" dirty="0"/>
              <a:t>at all times;</a:t>
            </a:r>
          </a:p>
          <a:p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An </a:t>
            </a:r>
            <a:r>
              <a:rPr lang="en-GB" sz="2000" b="1" dirty="0"/>
              <a:t>integrated approach to business </a:t>
            </a:r>
            <a:r>
              <a:rPr lang="en-GB" sz="2000" dirty="0"/>
              <a:t>– the NHS TDA remains committed to aligning all </a:t>
            </a:r>
            <a:r>
              <a:rPr lang="en-GB" sz="2000" dirty="0" smtClean="0"/>
              <a:t>the different </a:t>
            </a:r>
            <a:r>
              <a:rPr lang="en-GB" sz="2000" dirty="0"/>
              <a:t>aspects of its business with NHS trusts through a single set of processes, as </a:t>
            </a:r>
            <a:r>
              <a:rPr lang="en-GB" sz="2000" dirty="0" smtClean="0"/>
              <a:t>set  out </a:t>
            </a:r>
            <a:r>
              <a:rPr lang="en-GB" sz="2000" dirty="0"/>
              <a:t>in this </a:t>
            </a:r>
            <a:r>
              <a:rPr lang="en-GB" sz="2000" i="1" dirty="0"/>
              <a:t>Accountability Framework</a:t>
            </a:r>
            <a:endParaRPr lang="en-GB" sz="2000" b="1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7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42875" y="357188"/>
            <a:ext cx="8786813" cy="62865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53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9540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9919" y="153379"/>
            <a:ext cx="391636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1F497D"/>
                </a:solidFill>
                <a:latin typeface="Calibri" pitchFamily="34" charset="0"/>
              </a:rPr>
              <a:t>Relationship with NHS trusts</a:t>
            </a:r>
            <a:endParaRPr lang="en-GB" sz="24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7" y="1268760"/>
            <a:ext cx="84038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The NHS TDA operates through:</a:t>
            </a:r>
          </a:p>
          <a:p>
            <a:pPr algn="just"/>
            <a:endParaRPr lang="en-GB" sz="1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b="1" dirty="0" smtClean="0"/>
              <a:t>oversight </a:t>
            </a:r>
            <a:r>
              <a:rPr lang="en-GB" sz="2000" b="1" dirty="0"/>
              <a:t>process</a:t>
            </a:r>
            <a:r>
              <a:rPr lang="en-GB" sz="2000" dirty="0"/>
              <a:t>. </a:t>
            </a:r>
            <a:r>
              <a:rPr lang="en-GB" sz="2000" dirty="0" smtClean="0"/>
              <a:t>This </a:t>
            </a:r>
            <a:r>
              <a:rPr lang="en-GB" sz="2000" dirty="0"/>
              <a:t>includes the way in which the </a:t>
            </a:r>
            <a:r>
              <a:rPr lang="en-GB" sz="2000" dirty="0" smtClean="0"/>
              <a:t>NHS TDA </a:t>
            </a:r>
            <a:r>
              <a:rPr lang="en-GB" sz="2000" dirty="0"/>
              <a:t>measures and scores the quality and sustainability of services and how the NHS </a:t>
            </a:r>
            <a:r>
              <a:rPr lang="en-GB" sz="2000" dirty="0" smtClean="0"/>
              <a:t>TDA holds </a:t>
            </a:r>
            <a:r>
              <a:rPr lang="en-GB" sz="2000" dirty="0"/>
              <a:t>trusts to account for delivering the required standards. It also covers </a:t>
            </a:r>
            <a:r>
              <a:rPr lang="en-GB" sz="2000" dirty="0" smtClean="0"/>
              <a:t>expectations of </a:t>
            </a:r>
            <a:r>
              <a:rPr lang="en-GB" sz="2000" dirty="0"/>
              <a:t>trusts in terms of senior appointments, the handling of whistleblowing cases </a:t>
            </a:r>
            <a:r>
              <a:rPr lang="en-GB" sz="2000" dirty="0" smtClean="0"/>
              <a:t>and information governance;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b="1" dirty="0" smtClean="0"/>
              <a:t>development </a:t>
            </a:r>
            <a:r>
              <a:rPr lang="en-GB" sz="2000" dirty="0"/>
              <a:t>offer from the NHS TDA to NHS trusts. </a:t>
            </a:r>
            <a:r>
              <a:rPr lang="en-GB" sz="2000" dirty="0" smtClean="0"/>
              <a:t>Whilst there </a:t>
            </a:r>
            <a:r>
              <a:rPr lang="en-GB" sz="2000" dirty="0"/>
              <a:t>is rightly a strong focus on delivering for patients today, the NHS TDA is </a:t>
            </a:r>
            <a:r>
              <a:rPr lang="en-GB" sz="2000" dirty="0" smtClean="0"/>
              <a:t>bolstering the </a:t>
            </a:r>
            <a:r>
              <a:rPr lang="en-GB" sz="2000" dirty="0"/>
              <a:t>ways in which it supports NHS trusts to deliver in the longer-term. </a:t>
            </a:r>
            <a:r>
              <a:rPr lang="en-GB" sz="2000" dirty="0" smtClean="0"/>
              <a:t>This includes change and </a:t>
            </a:r>
            <a:r>
              <a:rPr lang="en-GB" sz="2000" dirty="0"/>
              <a:t>improvement management and professional leadership</a:t>
            </a:r>
            <a:r>
              <a:rPr lang="en-GB" sz="20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b="1" dirty="0"/>
              <a:t>approvals processes </a:t>
            </a:r>
            <a:r>
              <a:rPr lang="en-GB" sz="2000" dirty="0"/>
              <a:t>around foundation trust applications</a:t>
            </a:r>
            <a:r>
              <a:rPr lang="en-GB" sz="2000" dirty="0" smtClean="0"/>
              <a:t>, transactions </a:t>
            </a:r>
            <a:r>
              <a:rPr lang="en-GB" sz="2000" dirty="0"/>
              <a:t>and capital development</a:t>
            </a:r>
            <a:r>
              <a:rPr lang="en-GB" sz="2000" dirty="0" smtClean="0"/>
              <a:t>.</a:t>
            </a:r>
            <a:endParaRPr lang="en-GB" sz="2000" b="1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9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42875" y="357188"/>
            <a:ext cx="8786813" cy="62865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53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0604" y="266075"/>
            <a:ext cx="37947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chemeClr val="tx2"/>
                </a:solidFill>
                <a:latin typeface="Calibri" pitchFamily="34" charset="0"/>
              </a:rPr>
              <a:t>How we work with trusts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6281" y="1629786"/>
            <a:ext cx="4065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Accountability Framework – Refreshed March 2015. </a:t>
            </a:r>
          </a:p>
          <a:p>
            <a:r>
              <a:rPr lang="en-GB" dirty="0"/>
              <a:t>(</a:t>
            </a:r>
            <a:r>
              <a:rPr lang="en-GB" dirty="0" smtClean="0"/>
              <a:t>Sets out how we oversee trusts</a:t>
            </a:r>
            <a:r>
              <a:rPr lang="en-GB" dirty="0"/>
              <a:t>, support and develop </a:t>
            </a:r>
            <a:r>
              <a:rPr lang="en-GB" dirty="0" smtClean="0"/>
              <a:t>trusts and how we intervene if delivery is off track).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6" t="15625" r="29889" b="6054"/>
          <a:stretch/>
        </p:blipFill>
        <p:spPr bwMode="auto">
          <a:xfrm>
            <a:off x="5652120" y="3219424"/>
            <a:ext cx="2331198" cy="336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4989" y="4675845"/>
            <a:ext cx="5436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Planning Guidance – </a:t>
            </a:r>
          </a:p>
          <a:p>
            <a:r>
              <a:rPr lang="en-GB" dirty="0" smtClean="0"/>
              <a:t>Refreshed December 2014</a:t>
            </a:r>
          </a:p>
          <a:p>
            <a:r>
              <a:rPr lang="en-GB" dirty="0" smtClean="0"/>
              <a:t>(Sets out what we expect trusts to deliver to ensure they are providing high quality, sustainable services for patients and their local communities).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10461" r="2640" b="5237"/>
          <a:stretch/>
        </p:blipFill>
        <p:spPr bwMode="auto">
          <a:xfrm>
            <a:off x="835571" y="1229710"/>
            <a:ext cx="3663033" cy="26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42875" y="357188"/>
            <a:ext cx="8786813" cy="62865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53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1660" y="1344821"/>
            <a:ext cx="800133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sz="2400" i="1" dirty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endParaRPr lang="en-GB" sz="4000" b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endParaRPr lang="en-GB" sz="4000" b="1" dirty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endParaRPr lang="en-GB" sz="4000" b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endParaRPr lang="en-GB" sz="4000" b="1" dirty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endParaRPr lang="en-GB" sz="4000" b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endParaRPr lang="en-GB" sz="4000" b="1" dirty="0">
              <a:solidFill>
                <a:srgbClr val="1F497D"/>
              </a:solidFill>
              <a:latin typeface="Calibri" pitchFamily="34" charset="0"/>
            </a:endParaRPr>
          </a:p>
          <a:p>
            <a:pPr algn="ctr" eaLnBrk="1" hangingPunct="1"/>
            <a:r>
              <a:rPr lang="en-GB" sz="4000" b="1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endParaRPr lang="en-GB" sz="1200" b="1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7176" y="71438"/>
            <a:ext cx="60270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chemeClr val="tx2"/>
                </a:solidFill>
                <a:latin typeface="Calibri" pitchFamily="34" charset="0"/>
              </a:rPr>
              <a:t>Matrix working within the NHS TDA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2185" y="789459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Chief Executive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1484784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Delivery &amp; Development Directors</a:t>
            </a:r>
            <a:endParaRPr lang="en-GB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7308304" y="1484784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Director of Strategy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5672945" y="1484784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Nursing</a:t>
            </a:r>
            <a:r>
              <a:rPr lang="en-GB" dirty="0" smtClean="0"/>
              <a:t> </a:t>
            </a:r>
            <a:r>
              <a:rPr lang="en-GB" b="1" dirty="0" smtClean="0"/>
              <a:t>Director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852205" y="1484784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Medical Director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2052974" y="1484784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Finance Director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2072904" y="2233360"/>
            <a:ext cx="1368152" cy="39411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852205" y="2233360"/>
            <a:ext cx="1368152" cy="39558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672945" y="2233360"/>
            <a:ext cx="1368152" cy="3934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308304" y="2247079"/>
            <a:ext cx="1368152" cy="3921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528" y="2233360"/>
            <a:ext cx="1368152" cy="3934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Pentagon 3"/>
          <p:cNvSpPr/>
          <p:nvPr/>
        </p:nvSpPr>
        <p:spPr>
          <a:xfrm>
            <a:off x="323528" y="2492896"/>
            <a:ext cx="8820472" cy="10075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Core account teams</a:t>
            </a:r>
            <a:endParaRPr lang="en-GB" sz="3200" b="1" dirty="0"/>
          </a:p>
        </p:txBody>
      </p:sp>
      <p:sp>
        <p:nvSpPr>
          <p:cNvPr id="22" name="Pentagon 21"/>
          <p:cNvSpPr/>
          <p:nvPr/>
        </p:nvSpPr>
        <p:spPr>
          <a:xfrm>
            <a:off x="322651" y="3776531"/>
            <a:ext cx="8882929" cy="10075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Additional NTDA support</a:t>
            </a:r>
            <a:endParaRPr lang="en-GB" sz="3200" b="1" dirty="0"/>
          </a:p>
        </p:txBody>
      </p:sp>
      <p:sp>
        <p:nvSpPr>
          <p:cNvPr id="23" name="Pentagon 22"/>
          <p:cNvSpPr/>
          <p:nvPr/>
        </p:nvSpPr>
        <p:spPr>
          <a:xfrm>
            <a:off x="322651" y="5181715"/>
            <a:ext cx="8820472" cy="10075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Additional </a:t>
            </a:r>
            <a:r>
              <a:rPr lang="en-GB" sz="3200" b="1" dirty="0"/>
              <a:t>e</a:t>
            </a:r>
            <a:r>
              <a:rPr lang="en-GB" sz="3200" b="1" dirty="0" smtClean="0"/>
              <a:t>xternal support</a:t>
            </a:r>
            <a:endParaRPr lang="en-GB" sz="32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53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42875" y="357188"/>
            <a:ext cx="8786813" cy="62865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53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9540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542" y="142875"/>
            <a:ext cx="406873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1F497D"/>
                </a:solidFill>
                <a:latin typeface="Calibri" pitchFamily="34" charset="0"/>
              </a:rPr>
              <a:t>DEVELOPMENT AND SUPPORT</a:t>
            </a:r>
            <a:endParaRPr lang="en-GB" sz="24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22" y="1304603"/>
            <a:ext cx="83166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The unique advantage of the NHS TDA is its dual focus on both delivery and development </a:t>
            </a:r>
            <a:r>
              <a:rPr lang="en-GB" dirty="0" smtClean="0"/>
              <a:t>– not </a:t>
            </a:r>
            <a:r>
              <a:rPr lang="en-GB" dirty="0"/>
              <a:t>only working alongside organisations to support them to adopt best practice over the </a:t>
            </a:r>
            <a:r>
              <a:rPr lang="en-GB" dirty="0" smtClean="0"/>
              <a:t>medium to </a:t>
            </a:r>
            <a:r>
              <a:rPr lang="en-GB" dirty="0"/>
              <a:t>long term, </a:t>
            </a:r>
            <a:r>
              <a:rPr lang="en-GB" dirty="0" smtClean="0"/>
              <a:t>but </a:t>
            </a:r>
            <a:r>
              <a:rPr lang="en-GB" dirty="0"/>
              <a:t>also working with them to overcome day-to-day issues they face</a:t>
            </a:r>
            <a:r>
              <a:rPr lang="en-GB" dirty="0" smtClean="0"/>
              <a:t>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dirty="0" smtClean="0"/>
              <a:t>Our </a:t>
            </a:r>
            <a:r>
              <a:rPr lang="en-GB" dirty="0"/>
              <a:t>aim is to provide three core </a:t>
            </a:r>
            <a:r>
              <a:rPr lang="en-GB" dirty="0" smtClean="0"/>
              <a:t>levels of </a:t>
            </a:r>
            <a:r>
              <a:rPr lang="en-GB" dirty="0"/>
              <a:t>support to NHS organisations and their leaders</a:t>
            </a:r>
            <a:r>
              <a:rPr lang="en-GB" dirty="0" smtClean="0"/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b="1" dirty="0" smtClean="0"/>
              <a:t>A </a:t>
            </a:r>
            <a:r>
              <a:rPr lang="en-GB" b="1" dirty="0"/>
              <a:t>professional leadership and development programme </a:t>
            </a:r>
            <a:r>
              <a:rPr lang="en-GB" dirty="0"/>
              <a:t>for chairs and their boards, </a:t>
            </a:r>
            <a:r>
              <a:rPr lang="en-GB" dirty="0" smtClean="0"/>
              <a:t>medical directors</a:t>
            </a:r>
            <a:r>
              <a:rPr lang="en-GB" dirty="0"/>
              <a:t>, nurse directors, finance directors, communications and strategy directors and COOs;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b="1" dirty="0" smtClean="0"/>
              <a:t>A </a:t>
            </a:r>
            <a:r>
              <a:rPr lang="en-GB" b="1" dirty="0"/>
              <a:t>range of medium-term support programmes</a:t>
            </a:r>
            <a:r>
              <a:rPr lang="en-GB" dirty="0"/>
              <a:t>, to be delivered over 12-18 months </a:t>
            </a:r>
            <a:r>
              <a:rPr lang="en-GB" dirty="0" smtClean="0"/>
              <a:t>to support </a:t>
            </a:r>
            <a:r>
              <a:rPr lang="en-GB" dirty="0"/>
              <a:t>cohorts of NHS trusts, to address key underlying issues, for example, improving flow</a:t>
            </a:r>
            <a:r>
              <a:rPr lang="en-GB" dirty="0" smtClean="0"/>
              <a:t>, modernising </a:t>
            </a:r>
            <a:r>
              <a:rPr lang="en-GB" dirty="0"/>
              <a:t>the emergency care pathway and service integration; </a:t>
            </a:r>
            <a:r>
              <a:rPr lang="en-GB" dirty="0" smtClean="0"/>
              <a:t>and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b="1" dirty="0" smtClean="0"/>
              <a:t>A </a:t>
            </a:r>
            <a:r>
              <a:rPr lang="en-GB" b="1" dirty="0"/>
              <a:t>partnership programme</a:t>
            </a:r>
            <a:r>
              <a:rPr lang="en-GB" dirty="0"/>
              <a:t>, running over 3-5 years, to create partnerships between a </a:t>
            </a:r>
            <a:r>
              <a:rPr lang="en-GB" dirty="0" smtClean="0"/>
              <a:t>small number </a:t>
            </a:r>
            <a:r>
              <a:rPr lang="en-GB" dirty="0"/>
              <a:t>of NHS trusts and successful improvement organisations to support trusts </a:t>
            </a:r>
            <a:r>
              <a:rPr lang="en-GB" dirty="0" smtClean="0"/>
              <a:t>to fundamentally </a:t>
            </a:r>
            <a:r>
              <a:rPr lang="en-GB" dirty="0"/>
              <a:t>improve their management systems and processes to become </a:t>
            </a:r>
            <a:r>
              <a:rPr lang="en-GB" dirty="0" smtClean="0"/>
              <a:t>sustainably more </a:t>
            </a:r>
            <a:r>
              <a:rPr lang="en-GB" dirty="0"/>
              <a:t>efficient and effective in the long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10891" r="1480" b="8828"/>
          <a:stretch/>
        </p:blipFill>
        <p:spPr bwMode="auto">
          <a:xfrm>
            <a:off x="199209" y="404664"/>
            <a:ext cx="881573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C751-14CD-400C-8CB8-57B241B8794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1092</Words>
  <Application>Microsoft Macintosh PowerPoint</Application>
  <PresentationFormat>On-screen Show (4:3)</PresentationFormat>
  <Paragraphs>132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Gemma</dc:creator>
  <cp:lastModifiedBy>Polly Healy</cp:lastModifiedBy>
  <cp:revision>79</cp:revision>
  <cp:lastPrinted>2014-12-09T08:43:54Z</cp:lastPrinted>
  <dcterms:created xsi:type="dcterms:W3CDTF">2014-09-30T08:48:42Z</dcterms:created>
  <dcterms:modified xsi:type="dcterms:W3CDTF">2016-03-26T19:02:19Z</dcterms:modified>
</cp:coreProperties>
</file>