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8"/>
  </p:notesMasterIdLst>
  <p:handoutMasterIdLst>
    <p:handoutMasterId r:id="rId19"/>
  </p:handoutMasterIdLst>
  <p:sldIdLst>
    <p:sldId id="355" r:id="rId3"/>
    <p:sldId id="356" r:id="rId4"/>
    <p:sldId id="454" r:id="rId5"/>
    <p:sldId id="451" r:id="rId6"/>
    <p:sldId id="469" r:id="rId7"/>
    <p:sldId id="468" r:id="rId8"/>
    <p:sldId id="471" r:id="rId9"/>
    <p:sldId id="452" r:id="rId10"/>
    <p:sldId id="449" r:id="rId11"/>
    <p:sldId id="466" r:id="rId12"/>
    <p:sldId id="467" r:id="rId13"/>
    <p:sldId id="453" r:id="rId14"/>
    <p:sldId id="455" r:id="rId15"/>
    <p:sldId id="442" r:id="rId16"/>
    <p:sldId id="438"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9">
          <p15:clr>
            <a:srgbClr val="A4A3A4"/>
          </p15:clr>
        </p15:guide>
        <p15:guide id="2" orient="horz" pos="1384">
          <p15:clr>
            <a:srgbClr val="A4A3A4"/>
          </p15:clr>
        </p15:guide>
        <p15:guide id="3" orient="horz" pos="1468">
          <p15:clr>
            <a:srgbClr val="A4A3A4"/>
          </p15:clr>
        </p15:guide>
        <p15:guide id="4" orient="horz" pos="2853">
          <p15:clr>
            <a:srgbClr val="A4A3A4"/>
          </p15:clr>
        </p15:guide>
        <p15:guide id="5" orient="horz" pos="2948">
          <p15:clr>
            <a:srgbClr val="A4A3A4"/>
          </p15:clr>
        </p15:guide>
        <p15:guide id="6" orient="horz" pos="4222">
          <p15:clr>
            <a:srgbClr val="A4A3A4"/>
          </p15:clr>
        </p15:guide>
        <p15:guide id="7" orient="horz" pos="4054">
          <p15:clr>
            <a:srgbClr val="A4A3A4"/>
          </p15:clr>
        </p15:guide>
        <p15:guide id="8" orient="horz" pos="268">
          <p15:clr>
            <a:srgbClr val="A4A3A4"/>
          </p15:clr>
        </p15:guide>
        <p15:guide id="9" pos="95">
          <p15:clr>
            <a:srgbClr val="A4A3A4"/>
          </p15:clr>
        </p15:guide>
        <p15:guide id="10" pos="281">
          <p15:clr>
            <a:srgbClr val="A4A3A4"/>
          </p15:clr>
        </p15:guide>
        <p15:guide id="11" pos="1063">
          <p15:clr>
            <a:srgbClr val="A4A3A4"/>
          </p15:clr>
        </p15:guide>
        <p15:guide id="12" pos="1158">
          <p15:clr>
            <a:srgbClr val="A4A3A4"/>
          </p15:clr>
        </p15:guide>
        <p15:guide id="13" pos="1950">
          <p15:clr>
            <a:srgbClr val="A4A3A4"/>
          </p15:clr>
        </p15:guide>
        <p15:guide id="14" pos="2045">
          <p15:clr>
            <a:srgbClr val="A4A3A4"/>
          </p15:clr>
        </p15:guide>
        <p15:guide id="15" pos="2843">
          <p15:clr>
            <a:srgbClr val="A4A3A4"/>
          </p15:clr>
        </p15:guide>
        <p15:guide id="16" pos="2928">
          <p15:clr>
            <a:srgbClr val="A4A3A4"/>
          </p15:clr>
        </p15:guide>
        <p15:guide id="17" pos="3726">
          <p15:clr>
            <a:srgbClr val="A4A3A4"/>
          </p15:clr>
        </p15:guide>
        <p15:guide id="18" pos="3815">
          <p15:clr>
            <a:srgbClr val="A4A3A4"/>
          </p15:clr>
        </p15:guide>
        <p15:guide id="19" pos="4613">
          <p15:clr>
            <a:srgbClr val="A4A3A4"/>
          </p15:clr>
        </p15:guide>
        <p15:guide id="20" pos="4708">
          <p15:clr>
            <a:srgbClr val="A4A3A4"/>
          </p15:clr>
        </p15:guide>
        <p15:guide id="21" pos="5490">
          <p15:clr>
            <a:srgbClr val="A4A3A4"/>
          </p15:clr>
        </p15:guide>
        <p15:guide id="22" pos="5665">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CB007E"/>
    <a:srgbClr val="646363"/>
    <a:srgbClr val="005552"/>
    <a:srgbClr val="717720"/>
    <a:srgbClr val="E6007E"/>
    <a:srgbClr val="DE4122"/>
    <a:srgbClr val="474847"/>
    <a:srgbClr val="49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71159" autoAdjust="0"/>
  </p:normalViewPr>
  <p:slideViewPr>
    <p:cSldViewPr snapToGrid="0">
      <p:cViewPr varScale="1">
        <p:scale>
          <a:sx n="91" d="100"/>
          <a:sy n="91" d="100"/>
        </p:scale>
        <p:origin x="-1184" y="-112"/>
      </p:cViewPr>
      <p:guideLst>
        <p:guide orient="horz" pos="89"/>
        <p:guide orient="horz" pos="1384"/>
        <p:guide orient="horz" pos="1468"/>
        <p:guide orient="horz" pos="2853"/>
        <p:guide orient="horz" pos="2948"/>
        <p:guide orient="horz" pos="4222"/>
        <p:guide orient="horz" pos="4054"/>
        <p:guide orient="horz" pos="268"/>
        <p:guide pos="95"/>
        <p:guide pos="281"/>
        <p:guide pos="1063"/>
        <p:guide pos="1158"/>
        <p:guide pos="1950"/>
        <p:guide pos="2045"/>
        <p:guide pos="2843"/>
        <p:guide pos="2928"/>
        <p:guide pos="3726"/>
        <p:guide pos="3815"/>
        <p:guide pos="4613"/>
        <p:guide pos="4708"/>
        <p:guide pos="5490"/>
        <p:guide pos="566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904"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E7771F-2617-464B-84FC-E065617C6CA9}" type="datetimeFigureOut">
              <a:rPr lang="en-GB" smtClean="0"/>
              <a:pPr/>
              <a:t>08/02/16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F8153A-80DB-431D-8110-D2024F80396A}" type="slidenum">
              <a:rPr lang="en-GB" smtClean="0"/>
              <a:pPr/>
              <a:t>‹#›</a:t>
            </a:fld>
            <a:endParaRPr lang="en-GB" dirty="0"/>
          </a:p>
        </p:txBody>
      </p:sp>
    </p:spTree>
    <p:extLst>
      <p:ext uri="{BB962C8B-B14F-4D97-AF65-F5344CB8AC3E}">
        <p14:creationId xmlns:p14="http://schemas.microsoft.com/office/powerpoint/2010/main" val="258463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592F536-36EF-2945-ADC3-9ABC5DA1AF4D}" type="datetimeFigureOut">
              <a:rPr lang="en-US" smtClean="0"/>
              <a:pPr/>
              <a:t>08/02/16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213381CD-2710-464D-9DEA-F189B739C446}" type="slidenum">
              <a:rPr lang="en-US" smtClean="0"/>
              <a:pPr/>
              <a:t>‹#›</a:t>
            </a:fld>
            <a:endParaRPr lang="en-US" dirty="0"/>
          </a:p>
        </p:txBody>
      </p:sp>
    </p:spTree>
    <p:extLst>
      <p:ext uri="{BB962C8B-B14F-4D97-AF65-F5344CB8AC3E}">
        <p14:creationId xmlns:p14="http://schemas.microsoft.com/office/powerpoint/2010/main" val="251049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itchFamily="34" charset="0"/>
        <a:ea typeface="+mn-ea"/>
        <a:cs typeface="+mn-cs"/>
      </a:defRPr>
    </a:lvl1pPr>
    <a:lvl2pPr marL="457200" algn="l" defTabSz="457200" rtl="0" eaLnBrk="1" latinLnBrk="0" hangingPunct="1">
      <a:defRPr sz="1200" kern="1200">
        <a:solidFill>
          <a:schemeClr val="tx1"/>
        </a:solidFill>
        <a:latin typeface="Arial" pitchFamily="34" charset="0"/>
        <a:ea typeface="+mn-ea"/>
        <a:cs typeface="+mn-cs"/>
      </a:defRPr>
    </a:lvl2pPr>
    <a:lvl3pPr marL="914400" algn="l" defTabSz="457200" rtl="0" eaLnBrk="1" latinLnBrk="0" hangingPunct="1">
      <a:defRPr sz="1200" kern="1200">
        <a:solidFill>
          <a:schemeClr val="tx1"/>
        </a:solidFill>
        <a:latin typeface="Arial" pitchFamily="34" charset="0"/>
        <a:ea typeface="+mn-ea"/>
        <a:cs typeface="+mn-cs"/>
      </a:defRPr>
    </a:lvl3pPr>
    <a:lvl4pPr marL="1371600" algn="l" defTabSz="457200" rtl="0" eaLnBrk="1" latinLnBrk="0" hangingPunct="1">
      <a:defRPr sz="1200" kern="1200">
        <a:solidFill>
          <a:schemeClr val="tx1"/>
        </a:solidFill>
        <a:latin typeface="Arial" pitchFamily="34" charset="0"/>
        <a:ea typeface="+mn-ea"/>
        <a:cs typeface="+mn-cs"/>
      </a:defRPr>
    </a:lvl4pPr>
    <a:lvl5pPr marL="1828800" algn="l" defTabSz="457200" rtl="0" eaLnBrk="1" latinLnBrk="0" hangingPunct="1">
      <a:defRPr sz="1200" kern="1200">
        <a:solidFill>
          <a:schemeClr val="tx1"/>
        </a:solidFill>
        <a:latin typeface="Arial"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The_Oprah_Winfrey_Show" TargetMode="External"/><Relationship Id="rId4" Type="http://schemas.openxmlformats.org/officeDocument/2006/relationships/hyperlink" Target="http://en.wikipedia.org/wiki/Black_billionair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cookross.com/docs/UnconsciousBias.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Welcome and brief introductions</a:t>
            </a:r>
          </a:p>
          <a:p>
            <a:endParaRPr lang="en-GB" dirty="0" smtClean="0"/>
          </a:p>
          <a:p>
            <a:r>
              <a:rPr lang="en-GB" dirty="0" smtClean="0"/>
              <a:t>Brief</a:t>
            </a:r>
            <a:r>
              <a:rPr lang="en-GB" baseline="0" dirty="0" smtClean="0"/>
              <a:t> insight into Unconscious Bias – further work will be needed to highlight what your biases are...</a:t>
            </a:r>
          </a:p>
          <a:p>
            <a:endParaRPr lang="en-GB" baseline="0" dirty="0" smtClean="0"/>
          </a:p>
          <a:p>
            <a:r>
              <a:rPr lang="en-GB" dirty="0" smtClean="0"/>
              <a:t>http://www.youtube.com/watch?v=uESZRjP6D_Y  (optional)</a:t>
            </a:r>
          </a:p>
        </p:txBody>
      </p:sp>
      <p:sp>
        <p:nvSpPr>
          <p:cNvPr id="4" name="Slide Number Placeholder 3"/>
          <p:cNvSpPr>
            <a:spLocks noGrp="1"/>
          </p:cNvSpPr>
          <p:nvPr>
            <p:ph type="sldNum" sz="quarter" idx="10"/>
          </p:nvPr>
        </p:nvSpPr>
        <p:spPr/>
        <p:txBody>
          <a:bodyPr/>
          <a:lstStyle/>
          <a:p>
            <a:fld id="{213381CD-2710-464D-9DEA-F189B739C446}" type="slidenum">
              <a:rPr lang="en-US" smtClean="0"/>
              <a:pPr/>
              <a:t>1</a:t>
            </a:fld>
            <a:endParaRPr lang="en-US" dirty="0"/>
          </a:p>
        </p:txBody>
      </p:sp>
    </p:spTree>
    <p:extLst>
      <p:ext uri="{BB962C8B-B14F-4D97-AF65-F5344CB8AC3E}">
        <p14:creationId xmlns:p14="http://schemas.microsoft.com/office/powerpoint/2010/main" val="281824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b="1" dirty="0" smtClean="0"/>
              <a:t>Affinity</a:t>
            </a:r>
            <a:r>
              <a:rPr lang="en-GB" b="0" baseline="0" dirty="0" smtClean="0"/>
              <a:t> </a:t>
            </a:r>
            <a:r>
              <a:rPr lang="en-GB" b="0" dirty="0" smtClean="0"/>
              <a:t>– they’re like me ~</a:t>
            </a:r>
            <a:r>
              <a:rPr lang="en-GB" b="0" baseline="0" dirty="0" smtClean="0"/>
              <a:t> </a:t>
            </a:r>
            <a:r>
              <a:rPr lang="en-GB" b="0" dirty="0" smtClean="0"/>
              <a:t>favoured</a:t>
            </a:r>
          </a:p>
          <a:p>
            <a:endParaRPr lang="en-GB" b="0" dirty="0" smtClean="0"/>
          </a:p>
          <a:p>
            <a:r>
              <a:rPr lang="en-GB" baseline="0" dirty="0" smtClean="0"/>
              <a:t>We are all preferentially biased to people who we perceive to be like us, people we have a bond with, people who have similar traits to ourselves. </a:t>
            </a:r>
            <a:r>
              <a:rPr lang="en-GB" sz="1200" kern="1200" baseline="0" dirty="0" smtClean="0">
                <a:solidFill>
                  <a:schemeClr val="tx1"/>
                </a:solidFill>
                <a:latin typeface="Arial" pitchFamily="34" charset="0"/>
                <a:ea typeface="+mn-ea"/>
                <a:cs typeface="+mn-cs"/>
              </a:rPr>
              <a:t>Unconscious patterns can play out in ways that are so subtle they are hard to spot. So lets imagine a scenario. Imagine, for example, that you are conducting an interview with two people, we’ll call them Rebecca and John. </a:t>
            </a:r>
          </a:p>
          <a:p>
            <a:endParaRPr lang="en-GB" sz="1200" kern="1200" baseline="0" dirty="0" smtClean="0">
              <a:solidFill>
                <a:schemeClr val="tx1"/>
              </a:solidFill>
              <a:latin typeface="Arial" pitchFamily="34" charset="0"/>
              <a:ea typeface="+mn-ea"/>
              <a:cs typeface="+mn-cs"/>
            </a:endParaRPr>
          </a:p>
          <a:p>
            <a:r>
              <a:rPr lang="en-GB" sz="1200" b="1" kern="1200" baseline="0" dirty="0" smtClean="0">
                <a:solidFill>
                  <a:schemeClr val="tx1"/>
                </a:solidFill>
                <a:latin typeface="Arial" pitchFamily="34" charset="0"/>
                <a:ea typeface="+mn-ea"/>
                <a:cs typeface="+mn-cs"/>
              </a:rPr>
              <a:t>Example</a:t>
            </a:r>
            <a:r>
              <a:rPr lang="en-GB" sz="1200" kern="1200" baseline="0" dirty="0" smtClean="0">
                <a:solidFill>
                  <a:schemeClr val="tx1"/>
                </a:solidFill>
                <a:latin typeface="Arial" pitchFamily="34" charset="0"/>
                <a:ea typeface="+mn-ea"/>
                <a:cs typeface="+mn-cs"/>
              </a:rPr>
              <a:t>: John reminds you of yourself when you were younger, or of someone you know and like. You have that sense of familiarity or “chemistry.” You instantly like him, and though you are not aware of why, your mind generates justifications. (“He seems down to earth, a good team player etc”)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You ask him the first interview question and he stumbles and fluffs it up. You give him the benefit of the doubt. After all, it’s an interview, you think. He’s nervous. Because you feel an affinity toward him, you pick up on his nervousness. You want to put him at ease. You say, “John, I know it’s an interview, but there’s nothing to be nervous about. Take a breath and let me ask the question again.” John  is eloquent this time and he’s off and running to a great interview. The whole interaction took four seconds, yet it made a world of difference.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Then you sit down with Rebecca. There is nothing negative about her, just no real connection. It is a very “business-like” interaction. You ask her the first question and she’s a little nervous too, but this time you don’t pick up on it. This interview moves forward, but not quite as well as John’s. The next day a co-worker asks you how the interviews went, and you respond: “John was great…open, easy to talk to. I think he’ll be great with clients.” And your reply about Rebecca? “She’s okay, I guess.”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Your perceptions about the interviews constitute your reality. You probably don’t even remember the four-second interaction that changed John’s entire interview. In fact, if somebody asks you, you would swear you conducted the interviews exactly the same way with the same questions. Your own role in influencing the outcomes was completely invisible to you, driven by your background of comfort with John.</a:t>
            </a:r>
            <a:endParaRPr lang="en-GB" b="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10</a:t>
            </a:fld>
            <a:endParaRPr lang="en-GB" dirty="0" smtClean="0"/>
          </a:p>
        </p:txBody>
      </p:sp>
    </p:spTree>
    <p:extLst>
      <p:ext uri="{BB962C8B-B14F-4D97-AF65-F5344CB8AC3E}">
        <p14:creationId xmlns:p14="http://schemas.microsoft.com/office/powerpoint/2010/main" val="646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b="1" kern="1200" baseline="0" dirty="0" smtClean="0">
                <a:solidFill>
                  <a:schemeClr val="tx1"/>
                </a:solidFill>
                <a:latin typeface="Arial" pitchFamily="34" charset="0"/>
                <a:ea typeface="+mn-ea"/>
                <a:cs typeface="+mn-cs"/>
              </a:rPr>
              <a:t>World View?</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We tend to make decisions in a way that is designed to confirm beliefs that we already have. This phenomenon is called “confirmational behaviour” and occurs unconsciously in both positive and negative ways. Our thoughts and decisions are constantly influenced by widely held stereotypes. Lets exaggerate a scenario to show how it may work. Imagine, for example, that you have an ingrained unconscious belief that “young black men are lazy” (as untrue and damaging stereotype as this might be).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How do you manage a young black man who reports to you?</a:t>
            </a:r>
          </a:p>
          <a:p>
            <a:r>
              <a:rPr lang="en-GB" sz="1200" kern="1200" baseline="0" dirty="0" smtClean="0">
                <a:solidFill>
                  <a:schemeClr val="tx1"/>
                </a:solidFill>
                <a:latin typeface="Arial" pitchFamily="34" charset="0"/>
                <a:ea typeface="+mn-ea"/>
                <a:cs typeface="+mn-cs"/>
              </a:rPr>
              <a:t>Are you more or less likely to invest in developing him? Are you more or less likely to put him on high level assignments? </a:t>
            </a:r>
          </a:p>
          <a:p>
            <a:r>
              <a:rPr lang="en-GB" sz="1200" kern="1200" baseline="0" dirty="0" smtClean="0">
                <a:solidFill>
                  <a:schemeClr val="tx1"/>
                </a:solidFill>
                <a:latin typeface="Arial" pitchFamily="34" charset="0"/>
                <a:ea typeface="+mn-ea"/>
                <a:cs typeface="+mn-cs"/>
              </a:rPr>
              <a:t>Are you more or less likely to introduce him to significant players in the organisation? When he makes a mistake, are you more or less likely to accept his explanation? </a:t>
            </a:r>
          </a:p>
          <a:p>
            <a:pPr algn="l"/>
            <a:endParaRPr lang="en-GB" sz="1200" kern="1200" baseline="0" dirty="0" smtClean="0">
              <a:solidFill>
                <a:schemeClr val="tx1"/>
              </a:solidFill>
              <a:latin typeface="Arial" pitchFamily="34" charset="0"/>
              <a:ea typeface="+mn-ea"/>
              <a:cs typeface="+mn-cs"/>
            </a:endParaRPr>
          </a:p>
          <a:p>
            <a:pPr algn="l"/>
            <a:r>
              <a:rPr lang="en-GB" sz="1200" kern="1200" baseline="0" dirty="0" smtClean="0">
                <a:solidFill>
                  <a:schemeClr val="tx1"/>
                </a:solidFill>
                <a:latin typeface="Arial" pitchFamily="34" charset="0"/>
                <a:ea typeface="+mn-ea"/>
                <a:cs typeface="+mn-cs"/>
              </a:rPr>
              <a:t>The answers are apparent. As a result of your stereotype and consequent actions which may not be conscious, the employee would become frustrated, he may lose motivation. He might leave, but, then again, having experienced the same kind of treatment in other places, he might believe that this is “just the way it is” and stay while “going through the motions” on his job. In other words, he would behave in a way that appears “lazy” to you, further confirming your dangerous stereotype and prejudice. </a:t>
            </a:r>
            <a:endParaRPr lang="en-GB" dirty="0" smtClean="0"/>
          </a:p>
          <a:p>
            <a:endParaRPr lang="en-GB" b="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11</a:t>
            </a:fld>
            <a:endParaRPr lang="en-GB" dirty="0" smtClean="0"/>
          </a:p>
        </p:txBody>
      </p:sp>
    </p:spTree>
    <p:extLst>
      <p:ext uri="{BB962C8B-B14F-4D97-AF65-F5344CB8AC3E}">
        <p14:creationId xmlns:p14="http://schemas.microsoft.com/office/powerpoint/2010/main" val="186486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0" dirty="0" smtClean="0"/>
              <a:t>Flipcharts on the wall</a:t>
            </a:r>
          </a:p>
          <a:p>
            <a:endParaRPr lang="en-GB" b="0" dirty="0" smtClean="0"/>
          </a:p>
          <a:p>
            <a:r>
              <a:rPr lang="en-GB" b="0" dirty="0" smtClean="0"/>
              <a:t>What are the positive stereotypes about these groups – write on the paper...</a:t>
            </a:r>
          </a:p>
          <a:p>
            <a:endParaRPr lang="en-GB" b="0" dirty="0" smtClean="0"/>
          </a:p>
          <a:p>
            <a:pPr>
              <a:buFont typeface="Arial" pitchFamily="34" charset="0"/>
              <a:buChar char="•"/>
            </a:pPr>
            <a:r>
              <a:rPr lang="en-GB" b="0" dirty="0" smtClean="0"/>
              <a:t> Japanese</a:t>
            </a:r>
            <a:r>
              <a:rPr lang="en-GB" b="0" baseline="0" dirty="0" smtClean="0"/>
              <a:t> woman</a:t>
            </a:r>
          </a:p>
          <a:p>
            <a:pPr>
              <a:buFont typeface="Arial" pitchFamily="34" charset="0"/>
              <a:buChar char="•"/>
            </a:pPr>
            <a:r>
              <a:rPr lang="en-GB" b="0" baseline="0" dirty="0" smtClean="0"/>
              <a:t> Amputee (leg – if asked...)</a:t>
            </a:r>
          </a:p>
          <a:p>
            <a:pPr>
              <a:buFont typeface="Arial" pitchFamily="34" charset="0"/>
              <a:buChar char="•"/>
            </a:pPr>
            <a:r>
              <a:rPr lang="en-GB" b="0" baseline="0" dirty="0" smtClean="0"/>
              <a:t> Gay man</a:t>
            </a:r>
          </a:p>
          <a:p>
            <a:pPr>
              <a:buFont typeface="Arial" pitchFamily="34" charset="0"/>
              <a:buChar char="•"/>
            </a:pPr>
            <a:r>
              <a:rPr lang="en-GB" b="0" baseline="0" dirty="0" smtClean="0"/>
              <a:t> Buddhist</a:t>
            </a:r>
          </a:p>
          <a:p>
            <a:pPr>
              <a:buFont typeface="Arial" pitchFamily="34" charset="0"/>
              <a:buChar char="•"/>
            </a:pPr>
            <a:r>
              <a:rPr lang="en-GB" b="0" baseline="0" dirty="0" smtClean="0"/>
              <a:t> Scaffolder </a:t>
            </a:r>
          </a:p>
          <a:p>
            <a:endParaRPr lang="en-GB" b="0" dirty="0" smtClean="0"/>
          </a:p>
          <a:p>
            <a:r>
              <a:rPr lang="en-GB" b="1" dirty="0" smtClean="0"/>
              <a:t>What if you are one of these but you do not possess these attributes? Is the bias still positive?</a:t>
            </a:r>
          </a:p>
          <a:p>
            <a:endParaRPr lang="en-GB" b="0" dirty="0" smtClean="0"/>
          </a:p>
          <a:p>
            <a:r>
              <a:rPr lang="en-GB" b="0" dirty="0" smtClean="0"/>
              <a:t>Dripping tap analogy </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12</a:t>
            </a:fld>
            <a:endParaRPr lang="en-GB" dirty="0" smtClean="0"/>
          </a:p>
        </p:txBody>
      </p:sp>
    </p:spTree>
    <p:extLst>
      <p:ext uri="{BB962C8B-B14F-4D97-AF65-F5344CB8AC3E}">
        <p14:creationId xmlns:p14="http://schemas.microsoft.com/office/powerpoint/2010/main" val="214226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baseline="0" dirty="0" smtClean="0"/>
              <a:t>(http://www.youtube.com/watch?v=nFbvBJULVnc – CNN – subconscious racial bias in children) </a:t>
            </a:r>
          </a:p>
          <a:p>
            <a:endParaRPr lang="en-GB" sz="1200" b="0" i="0" u="sng" kern="1200" baseline="0" dirty="0" smtClean="0">
              <a:solidFill>
                <a:schemeClr val="tx1"/>
              </a:solidFill>
              <a:latin typeface="Arial" pitchFamily="34" charset="0"/>
              <a:ea typeface="+mn-ea"/>
              <a:cs typeface="+mn-cs"/>
            </a:endParaRPr>
          </a:p>
          <a:p>
            <a:r>
              <a:rPr lang="en-GB" sz="1200" b="0" i="0" u="sng" kern="1200" dirty="0" smtClean="0">
                <a:solidFill>
                  <a:schemeClr val="tx1"/>
                </a:solidFill>
                <a:latin typeface="Arial" pitchFamily="34" charset="0"/>
                <a:ea typeface="+mn-ea"/>
                <a:cs typeface="+mn-cs"/>
              </a:rPr>
              <a:t>Opportunity Now research,</a:t>
            </a:r>
            <a:r>
              <a:rPr lang="en-GB" sz="1200" b="0" i="0" u="sng" kern="1200" baseline="0" dirty="0" smtClean="0">
                <a:solidFill>
                  <a:schemeClr val="tx1"/>
                </a:solidFill>
                <a:latin typeface="Arial" pitchFamily="34" charset="0"/>
                <a:ea typeface="+mn-ea"/>
                <a:cs typeface="+mn-cs"/>
              </a:rPr>
              <a:t> shows how biases play out in a powerful and negative way in the workplace: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mn-cs"/>
              </a:rPr>
              <a:t>Amongst the top ten barriers to progression cited by women, several specifically relate to the </a:t>
            </a:r>
            <a:r>
              <a:rPr lang="en-GB" sz="1200" b="1" kern="1200" dirty="0" smtClean="0">
                <a:solidFill>
                  <a:schemeClr val="tx1"/>
                </a:solidFill>
                <a:latin typeface="Arial" pitchFamily="34" charset="0"/>
                <a:ea typeface="+mn-ea"/>
                <a:cs typeface="+mn-cs"/>
              </a:rPr>
              <a:t>behaviours and biases</a:t>
            </a:r>
            <a:r>
              <a:rPr lang="en-GB" sz="1200" kern="1200" dirty="0" smtClean="0">
                <a:solidFill>
                  <a:schemeClr val="tx1"/>
                </a:solidFill>
                <a:latin typeface="Arial" pitchFamily="34" charset="0"/>
                <a:ea typeface="+mn-ea"/>
                <a:cs typeface="+mn-cs"/>
              </a:rPr>
              <a:t> they experience from colleagues, managers and leaders that exclude them from being able to fully realise their potential. Particularly around the : </a:t>
            </a:r>
          </a:p>
          <a:p>
            <a:r>
              <a:rPr lang="en-GB" sz="1200" kern="1200" dirty="0" smtClean="0">
                <a:solidFill>
                  <a:schemeClr val="tx1"/>
                </a:solidFill>
                <a:latin typeface="Arial" pitchFamily="34" charset="0"/>
                <a:ea typeface="+mn-ea"/>
                <a:cs typeface="+mn-cs"/>
              </a:rPr>
              <a:t> </a:t>
            </a:r>
          </a:p>
          <a:p>
            <a:pPr lvl="0">
              <a:buFont typeface="Arial" pitchFamily="34" charset="0"/>
              <a:buChar char="•"/>
            </a:pPr>
            <a:r>
              <a:rPr lang="en-GB" sz="1200" kern="1200" dirty="0" smtClean="0">
                <a:solidFill>
                  <a:schemeClr val="tx1"/>
                </a:solidFill>
                <a:latin typeface="Arial" pitchFamily="34" charset="0"/>
                <a:ea typeface="+mn-ea"/>
                <a:cs typeface="+mn-cs"/>
              </a:rPr>
              <a:t>Stereotyping and preconceptions of women’s aspirations for promotion</a:t>
            </a:r>
          </a:p>
          <a:p>
            <a:pPr lvl="0">
              <a:buFont typeface="Arial" pitchFamily="34" charset="0"/>
              <a:buChar char="•"/>
            </a:pPr>
            <a:r>
              <a:rPr lang="en-GB" sz="1200" kern="1200" dirty="0" smtClean="0">
                <a:solidFill>
                  <a:schemeClr val="tx1"/>
                </a:solidFill>
                <a:latin typeface="Arial" pitchFamily="34" charset="0"/>
                <a:ea typeface="+mn-ea"/>
                <a:cs typeface="+mn-cs"/>
              </a:rPr>
              <a:t>Lack of mentoring</a:t>
            </a:r>
          </a:p>
          <a:p>
            <a:pPr lvl="0">
              <a:buFont typeface="Arial" pitchFamily="34" charset="0"/>
              <a:buChar char="•"/>
            </a:pPr>
            <a:r>
              <a:rPr lang="en-GB" sz="1200" kern="1200" dirty="0" smtClean="0">
                <a:solidFill>
                  <a:schemeClr val="tx1"/>
                </a:solidFill>
                <a:latin typeface="Arial" pitchFamily="34" charset="0"/>
                <a:ea typeface="+mn-ea"/>
                <a:cs typeface="+mn-cs"/>
              </a:rPr>
              <a:t>Women are not given the same opportunities as men to work in high risk/high reward areas</a:t>
            </a:r>
          </a:p>
          <a:p>
            <a:pPr lvl="0">
              <a:buFont typeface="Arial" pitchFamily="34" charset="0"/>
              <a:buChar char="•"/>
            </a:pPr>
            <a:r>
              <a:rPr lang="en-GB" sz="1200" kern="1200" dirty="0" smtClean="0">
                <a:solidFill>
                  <a:schemeClr val="tx1"/>
                </a:solidFill>
                <a:latin typeface="Arial" pitchFamily="34" charset="0"/>
                <a:ea typeface="+mn-ea"/>
                <a:cs typeface="+mn-cs"/>
              </a:rPr>
              <a:t>Women are excluded from informal networks of communication and influence</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In addition Catalyst coined the term  Think-Manager-Think-Male perspective which refers to how perceptions of leadership</a:t>
            </a:r>
          </a:p>
          <a:p>
            <a:r>
              <a:rPr lang="en-GB" sz="1200" kern="1200" baseline="0" dirty="0" smtClean="0">
                <a:solidFill>
                  <a:schemeClr val="tx1"/>
                </a:solidFill>
                <a:latin typeface="Arial" pitchFamily="34" charset="0"/>
                <a:ea typeface="+mn-ea"/>
                <a:cs typeface="+mn-cs"/>
              </a:rPr>
              <a:t>are stereotypically masculine—as either predominantly associated with men (higher percentages of men than women in leadership</a:t>
            </a:r>
          </a:p>
          <a:p>
            <a:r>
              <a:rPr lang="en-GB" sz="1200" kern="1200" baseline="0" dirty="0" smtClean="0">
                <a:solidFill>
                  <a:schemeClr val="tx1"/>
                </a:solidFill>
                <a:latin typeface="Arial" pitchFamily="34" charset="0"/>
                <a:ea typeface="+mn-ea"/>
                <a:cs typeface="+mn-cs"/>
              </a:rPr>
              <a:t>positions) or with task-oriented traits (perceptions of men as “doers” and action oriented).  Researchers have found that stereotypes often leave women in a double bind where their behaviours and characteristics are either defined as too feminine or too masculine. Catalyst has also found that women who try to conform to traditional—that is, masculine—leadership behaviours are damned if they do and doomed if they don’t.</a:t>
            </a:r>
          </a:p>
          <a:p>
            <a:endParaRPr lang="en-GB" sz="1200" b="1" kern="1200" baseline="0" dirty="0" smtClean="0">
              <a:solidFill>
                <a:schemeClr val="tx1"/>
              </a:solidFill>
              <a:latin typeface="Arial" pitchFamily="34" charset="0"/>
              <a:ea typeface="+mn-ea"/>
              <a:cs typeface="+mn-cs"/>
            </a:endParaRPr>
          </a:p>
          <a:p>
            <a:pPr lvl="0"/>
            <a:r>
              <a:rPr lang="en-GB" sz="1200" b="1" kern="1200" dirty="0" smtClean="0">
                <a:solidFill>
                  <a:schemeClr val="tx1"/>
                </a:solidFill>
                <a:latin typeface="Arial" pitchFamily="34" charset="0"/>
                <a:ea typeface="+mn-ea"/>
                <a:cs typeface="+mn-cs"/>
              </a:rPr>
              <a:t>What’s in a Name? RfO</a:t>
            </a:r>
            <a:r>
              <a:rPr lang="en-GB" sz="1200" b="1" kern="1200" baseline="0" dirty="0" smtClean="0">
                <a:solidFill>
                  <a:schemeClr val="tx1"/>
                </a:solidFill>
                <a:latin typeface="Arial" pitchFamily="34" charset="0"/>
                <a:ea typeface="+mn-ea"/>
                <a:cs typeface="+mn-cs"/>
              </a:rPr>
              <a:t> Blog</a:t>
            </a:r>
            <a:r>
              <a:rPr lang="en-GB" sz="1200" b="1" kern="1200" dirty="0" smtClean="0">
                <a:solidFill>
                  <a:schemeClr val="tx1"/>
                </a:solidFill>
                <a:latin typeface="Arial" pitchFamily="34" charset="0"/>
                <a:ea typeface="+mn-ea"/>
                <a:cs typeface="+mn-cs"/>
              </a:rPr>
              <a:t> - http://raceforopportunity.bitc.org.uk/blogwhatsinaname</a:t>
            </a:r>
            <a:endParaRPr lang="en-GB" sz="1200" b="1"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13381CD-2710-464D-9DEA-F189B739C446}" type="slidenum">
              <a:rPr lang="en-US" smtClean="0"/>
              <a:pPr/>
              <a:t>13</a:t>
            </a:fld>
            <a:endParaRPr lang="en-US" dirty="0"/>
          </a:p>
        </p:txBody>
      </p:sp>
    </p:spTree>
    <p:extLst>
      <p:ext uri="{BB962C8B-B14F-4D97-AF65-F5344CB8AC3E}">
        <p14:creationId xmlns:p14="http://schemas.microsoft.com/office/powerpoint/2010/main" val="13997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buFont typeface="Arial" pitchFamily="34" charset="0"/>
              <a:buNone/>
            </a:pPr>
            <a:r>
              <a:rPr lang="en-GB" sz="1200" b="1" dirty="0" smtClean="0">
                <a:latin typeface="Arial" pitchFamily="34" charset="0"/>
                <a:cs typeface="Arial" pitchFamily="34" charset="0"/>
              </a:rPr>
              <a:t>Amber Zones</a:t>
            </a:r>
          </a:p>
          <a:p>
            <a:pPr>
              <a:lnSpc>
                <a:spcPct val="150000"/>
              </a:lnSpc>
              <a:buFont typeface="Arial" pitchFamily="34" charset="0"/>
              <a:buChar char="•"/>
            </a:pPr>
            <a:r>
              <a:rPr lang="en-GB" sz="1200" dirty="0" smtClean="0">
                <a:latin typeface="Arial" pitchFamily="34" charset="0"/>
                <a:cs typeface="Arial" pitchFamily="34" charset="0"/>
              </a:rPr>
              <a:t> When we are tired, hungry, dehydrated</a:t>
            </a:r>
          </a:p>
          <a:p>
            <a:pPr>
              <a:lnSpc>
                <a:spcPct val="150000"/>
              </a:lnSpc>
              <a:buFont typeface="Arial" pitchFamily="34" charset="0"/>
              <a:buChar char="•"/>
            </a:pPr>
            <a:r>
              <a:rPr lang="en-GB" sz="1200" dirty="0" smtClean="0">
                <a:latin typeface="Arial" pitchFamily="34" charset="0"/>
                <a:cs typeface="Arial" pitchFamily="34" charset="0"/>
              </a:rPr>
              <a:t> When under emotional pressure and stress</a:t>
            </a:r>
          </a:p>
          <a:p>
            <a:pPr>
              <a:lnSpc>
                <a:spcPct val="150000"/>
              </a:lnSpc>
              <a:buFont typeface="Arial" pitchFamily="34" charset="0"/>
              <a:buChar char="•"/>
            </a:pPr>
            <a:r>
              <a:rPr lang="en-GB" sz="1200" dirty="0" smtClean="0">
                <a:latin typeface="Arial" pitchFamily="34" charset="0"/>
                <a:cs typeface="Arial" pitchFamily="34" charset="0"/>
              </a:rPr>
              <a:t> When experiencing cognitive over-load </a:t>
            </a:r>
          </a:p>
          <a:p>
            <a:pPr>
              <a:lnSpc>
                <a:spcPct val="150000"/>
              </a:lnSpc>
              <a:buFont typeface="Arial" pitchFamily="34" charset="0"/>
              <a:buChar char="•"/>
            </a:pPr>
            <a:r>
              <a:rPr lang="en-GB" sz="1200" dirty="0" smtClean="0">
                <a:latin typeface="Arial" pitchFamily="34" charset="0"/>
                <a:cs typeface="Arial" pitchFamily="34" charset="0"/>
              </a:rPr>
              <a:t> Time of change (all of the above)</a:t>
            </a:r>
          </a:p>
          <a:p>
            <a:pPr lvl="0"/>
            <a:endParaRPr lang="en-GB" sz="1200" kern="1200" dirty="0" smtClean="0">
              <a:solidFill>
                <a:schemeClr val="tx1"/>
              </a:solidFill>
              <a:latin typeface="Arial" pitchFamily="34" charset="0"/>
              <a:ea typeface="+mn-ea"/>
              <a:cs typeface="+mn-cs"/>
            </a:endParaRPr>
          </a:p>
          <a:p>
            <a:pPr lvl="0"/>
            <a:r>
              <a:rPr lang="en-GB" sz="1200" b="1" kern="1200" dirty="0" smtClean="0">
                <a:solidFill>
                  <a:schemeClr val="tx1"/>
                </a:solidFill>
                <a:latin typeface="Arial" pitchFamily="34" charset="0"/>
                <a:ea typeface="+mn-ea"/>
                <a:cs typeface="+mn-cs"/>
              </a:rPr>
              <a:t>Do Something Different and Opening Minds E-Learning</a:t>
            </a:r>
          </a:p>
          <a:p>
            <a:pPr lvl="0"/>
            <a:r>
              <a:rPr lang="en-GB" dirty="0" smtClean="0"/>
              <a:t>After the first e-learning programme, a group of staff was asked to sign up to a voluntary, twice-weekly email prompting them to think differently about others. Of those that received the email, 83% felt they were more open minded about their peers, compared with 55% of those who had completed the training but didn't receive the prompts</a:t>
            </a:r>
            <a:endParaRPr lang="en-GB"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13381CD-2710-464D-9DEA-F189B739C446}" type="slidenum">
              <a:rPr lang="en-US" smtClean="0"/>
              <a:pPr/>
              <a:t>14</a:t>
            </a:fld>
            <a:endParaRPr lang="en-US" dirty="0"/>
          </a:p>
        </p:txBody>
      </p:sp>
    </p:spTree>
    <p:extLst>
      <p:ext uri="{BB962C8B-B14F-4D97-AF65-F5344CB8AC3E}">
        <p14:creationId xmlns:p14="http://schemas.microsoft.com/office/powerpoint/2010/main" val="3961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13381CD-2710-464D-9DEA-F189B739C446}" type="slidenum">
              <a:rPr lang="en-US" smtClean="0"/>
              <a:pPr/>
              <a:t>15</a:t>
            </a:fld>
            <a:endParaRPr lang="en-US" dirty="0"/>
          </a:p>
        </p:txBody>
      </p:sp>
    </p:spTree>
    <p:extLst>
      <p:ext uri="{BB962C8B-B14F-4D97-AF65-F5344CB8AC3E}">
        <p14:creationId xmlns:p14="http://schemas.microsoft.com/office/powerpoint/2010/main" val="27508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Outline overview</a:t>
            </a:r>
            <a:r>
              <a:rPr lang="en-GB" b="1" baseline="0" dirty="0" smtClean="0"/>
              <a:t> </a:t>
            </a:r>
            <a:r>
              <a:rPr lang="en-GB" baseline="0" dirty="0" smtClean="0"/>
              <a:t>– what we are going to cover in the next 45 - 60 minutes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13381CD-2710-464D-9DEA-F189B739C446}" type="slidenum">
              <a:rPr lang="en-US" smtClean="0"/>
              <a:pPr/>
              <a:t>2</a:t>
            </a:fld>
            <a:endParaRPr lang="en-US" dirty="0"/>
          </a:p>
        </p:txBody>
      </p:sp>
    </p:spTree>
    <p:extLst>
      <p:ext uri="{BB962C8B-B14F-4D97-AF65-F5344CB8AC3E}">
        <p14:creationId xmlns:p14="http://schemas.microsoft.com/office/powerpoint/2010/main" val="236508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Arial" pitchFamily="34" charset="0"/>
                <a:ea typeface="+mn-ea"/>
                <a:cs typeface="+mn-cs"/>
              </a:rPr>
              <a:t>Our unconscious brain processes and sifts vast amounts of information looking for patterns (200,000 times more information than the conscious mind). Scientists estimate that we are exposed to as many as </a:t>
            </a:r>
            <a:r>
              <a:rPr lang="en-GB" sz="1200" b="1" kern="1200" dirty="0" smtClean="0">
                <a:solidFill>
                  <a:schemeClr val="tx1"/>
                </a:solidFill>
                <a:latin typeface="Arial" pitchFamily="34" charset="0"/>
                <a:ea typeface="+mn-ea"/>
                <a:cs typeface="+mn-cs"/>
              </a:rPr>
              <a:t>11 million pieces of information </a:t>
            </a:r>
            <a:r>
              <a:rPr lang="en-GB" sz="1200" kern="1200" dirty="0" smtClean="0">
                <a:solidFill>
                  <a:schemeClr val="tx1"/>
                </a:solidFill>
                <a:latin typeface="Arial" pitchFamily="34" charset="0"/>
                <a:ea typeface="+mn-ea"/>
                <a:cs typeface="+mn-cs"/>
              </a:rPr>
              <a:t>at any one time, but our brains can only functionally </a:t>
            </a:r>
            <a:r>
              <a:rPr lang="en-GB" sz="1200" b="1" kern="1200" dirty="0" smtClean="0">
                <a:solidFill>
                  <a:schemeClr val="tx1"/>
                </a:solidFill>
                <a:latin typeface="Arial" pitchFamily="34" charset="0"/>
                <a:ea typeface="+mn-ea"/>
                <a:cs typeface="+mn-cs"/>
              </a:rPr>
              <a:t>deal with about 40</a:t>
            </a:r>
            <a:r>
              <a:rPr lang="en-GB" sz="1200" kern="1200" dirty="0" smtClean="0">
                <a:solidFill>
                  <a:schemeClr val="tx1"/>
                </a:solidFill>
                <a:latin typeface="Arial"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mn-cs"/>
              </a:rPr>
              <a:t>So </a:t>
            </a:r>
            <a:r>
              <a:rPr lang="en-GB" sz="1200" b="1" kern="1200" dirty="0" smtClean="0">
                <a:solidFill>
                  <a:schemeClr val="tx1"/>
                </a:solidFill>
                <a:latin typeface="Arial" pitchFamily="34" charset="0"/>
                <a:ea typeface="+mn-ea"/>
                <a:cs typeface="+mn-cs"/>
              </a:rPr>
              <a:t>how do we filter </a:t>
            </a:r>
            <a:r>
              <a:rPr lang="en-GB" sz="1200" kern="1200" dirty="0" smtClean="0">
                <a:solidFill>
                  <a:schemeClr val="tx1"/>
                </a:solidFill>
                <a:latin typeface="Arial" pitchFamily="34" charset="0"/>
                <a:ea typeface="+mn-ea"/>
                <a:cs typeface="+mn-cs"/>
              </a:rPr>
              <a:t>out the rest? How is it that we can walk down a busy street in London with a virtual ocean of stimuli and still look for a specific person or thing? How can we have a conversation with a friend in the middle of thousands of people at a</a:t>
            </a:r>
            <a:r>
              <a:rPr lang="en-GB" sz="1200" kern="1200" baseline="0" dirty="0" smtClean="0">
                <a:solidFill>
                  <a:schemeClr val="tx1"/>
                </a:solidFill>
                <a:latin typeface="Arial" pitchFamily="34" charset="0"/>
                <a:ea typeface="+mn-ea"/>
                <a:cs typeface="+mn-cs"/>
              </a:rPr>
              <a:t> music festival</a:t>
            </a:r>
            <a:r>
              <a:rPr lang="en-GB" sz="1200" kern="1200" dirty="0" smtClean="0">
                <a:solidFill>
                  <a:schemeClr val="tx1"/>
                </a:solidFill>
                <a:latin typeface="Arial" pitchFamily="34" charset="0"/>
                <a:ea typeface="+mn-ea"/>
                <a:cs typeface="+mn-cs"/>
              </a:rPr>
              <a:t>? </a:t>
            </a:r>
            <a:r>
              <a:rPr lang="en-GB" sz="1200" kern="1200" baseline="0" dirty="0" smtClean="0">
                <a:solidFill>
                  <a:schemeClr val="tx1"/>
                </a:solidFill>
                <a:latin typeface="Arial" pitchFamily="34" charset="0"/>
                <a:ea typeface="+mn-ea"/>
                <a:cs typeface="+mn-cs"/>
              </a:rPr>
              <a:t>We do it by developing a perceptual lens that filters out certain things and lets others in, depending upon certain perceptions, interpretations, preferences and biases that we have adapted throughout our life. </a:t>
            </a:r>
            <a:endParaRPr lang="en-GB" sz="1200" kern="1200" dirty="0" smtClean="0">
              <a:solidFill>
                <a:schemeClr val="tx1"/>
              </a:solidFill>
              <a:latin typeface="Arial" pitchFamily="34" charset="0"/>
              <a:ea typeface="+mn-ea"/>
              <a:cs typeface="+mn-cs"/>
            </a:endParaRPr>
          </a:p>
          <a:p>
            <a:endParaRPr lang="en-GB" sz="1200" b="0" kern="1200" dirty="0" smtClean="0">
              <a:solidFill>
                <a:schemeClr val="tx1"/>
              </a:solidFill>
              <a:latin typeface="Arial"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Anyone here like Designer bags? Anyone help me name a few brands. Louis Vutton, Prada, Gucci, Christian Dior</a:t>
            </a:r>
          </a:p>
          <a:p>
            <a:endParaRPr lang="en-GB" sz="1200" b="0" kern="1200" dirty="0" smtClean="0">
              <a:solidFill>
                <a:schemeClr val="tx1"/>
              </a:solidFill>
              <a:latin typeface="Arial"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mn-cs"/>
            </a:endParaRPr>
          </a:p>
          <a:p>
            <a:endParaRPr lang="en-GB" b="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3</a:t>
            </a:fld>
            <a:endParaRPr lang="en-GB" dirty="0" smtClean="0"/>
          </a:p>
        </p:txBody>
      </p:sp>
    </p:spTree>
    <p:extLst>
      <p:ext uri="{BB962C8B-B14F-4D97-AF65-F5344CB8AC3E}">
        <p14:creationId xmlns:p14="http://schemas.microsoft.com/office/powerpoint/2010/main" val="68335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en-GB" b="1" dirty="0" smtClean="0"/>
              <a:t>Oprah Gail Winfrey </a:t>
            </a:r>
            <a:r>
              <a:rPr lang="en-GB" dirty="0" smtClean="0"/>
              <a:t>is best known for her multi-award-winning talk show "</a:t>
            </a:r>
            <a:r>
              <a:rPr lang="en-GB" dirty="0" smtClean="0">
                <a:hlinkClick r:id="rId3" action="ppaction://hlinkfile" tooltip="The Oprah Winfrey Show"/>
              </a:rPr>
              <a:t>The Oprah Winfrey Show</a:t>
            </a:r>
            <a:r>
              <a:rPr lang="en-GB" dirty="0" smtClean="0"/>
              <a:t>" which was the highest-rated program of its  kind in history and was nationally syndicated from 1986 to 2011. She has been ranked </a:t>
            </a:r>
            <a:r>
              <a:rPr lang="en-GB" b="1" dirty="0" smtClean="0"/>
              <a:t>the richest African-American of the 20th century</a:t>
            </a:r>
            <a:r>
              <a:rPr lang="en-GB" dirty="0" smtClean="0"/>
              <a:t>, the greatest black philanthropist in American history</a:t>
            </a:r>
            <a:r>
              <a:rPr lang="en-GB" baseline="0" dirty="0" smtClean="0"/>
              <a:t> a</a:t>
            </a:r>
            <a:r>
              <a:rPr lang="en-GB" dirty="0" smtClean="0"/>
              <a:t>nd was for a time the world's only </a:t>
            </a:r>
            <a:r>
              <a:rPr lang="en-GB" dirty="0" smtClean="0">
                <a:hlinkClick r:id="rId4" action="ppaction://hlinkfile" tooltip="Black billionaires"/>
              </a:rPr>
              <a:t>black billionaire</a:t>
            </a:r>
            <a:r>
              <a:rPr lang="en-GB" dirty="0" smtClean="0"/>
              <a:t>. </a:t>
            </a:r>
          </a:p>
          <a:p>
            <a:pPr rtl="0"/>
            <a:endParaRPr lang="en-GB" dirty="0" smtClean="0"/>
          </a:p>
          <a:p>
            <a:pPr marL="0" marR="0" algn="l">
              <a:spcBef>
                <a:spcPts val="0"/>
              </a:spcBef>
              <a:spcAft>
                <a:spcPts val="0"/>
              </a:spcAft>
            </a:pPr>
            <a:r>
              <a:rPr lang="en-GB" u="none" strike="noStrike" dirty="0" smtClean="0">
                <a:solidFill>
                  <a:srgbClr val="000000"/>
                </a:solidFill>
                <a:effectLst/>
              </a:rPr>
              <a:t>OW</a:t>
            </a:r>
            <a:r>
              <a:rPr lang="en-GB" u="none" strike="noStrike" baseline="0" dirty="0" smtClean="0">
                <a:solidFill>
                  <a:srgbClr val="000000"/>
                </a:solidFill>
                <a:effectLst/>
              </a:rPr>
              <a:t> went</a:t>
            </a:r>
            <a:r>
              <a:rPr lang="en-GB" u="none" strike="noStrike" dirty="0" smtClean="0">
                <a:solidFill>
                  <a:srgbClr val="000000"/>
                </a:solidFill>
                <a:effectLst/>
              </a:rPr>
              <a:t> into a store and I say to the woman ‘‘Excuse me, could I see the bag right above your head?” and she says to me “No. It’s too expensive.”’ Miss Winfrey asked a second time to see the bag, which was locked in a cabinet to deter shoplifters.</a:t>
            </a:r>
          </a:p>
          <a:p>
            <a:pPr marL="0" marR="0" algn="l">
              <a:spcBef>
                <a:spcPts val="0"/>
              </a:spcBef>
              <a:spcAft>
                <a:spcPts val="0"/>
              </a:spcAft>
            </a:pPr>
            <a:r>
              <a:rPr lang="en-GB" u="none" strike="noStrike" dirty="0" smtClean="0">
                <a:solidFill>
                  <a:srgbClr val="000000"/>
                </a:solidFill>
                <a:effectLst/>
              </a:rPr>
              <a:t>But oblivious to her fame and fortune, the shop assistant allegedly replied: ‘No, no, you don’t want to see that one, you want to see this one because that one will cost too much. You will not be able to afford that.’ </a:t>
            </a:r>
          </a:p>
          <a:p>
            <a:pPr marL="0" marR="0" algn="l">
              <a:spcBef>
                <a:spcPts val="0"/>
              </a:spcBef>
              <a:spcAft>
                <a:spcPts val="0"/>
              </a:spcAft>
            </a:pPr>
            <a:endParaRPr lang="en-GB" u="none" strike="noStrike" dirty="0" smtClean="0">
              <a:solidFill>
                <a:srgbClr val="000000"/>
              </a:solidFill>
              <a:effectLst/>
            </a:endParaRPr>
          </a:p>
          <a:p>
            <a:pPr marL="0" marR="0" algn="l">
              <a:spcBef>
                <a:spcPts val="0"/>
              </a:spcBef>
              <a:spcAft>
                <a:spcPts val="0"/>
              </a:spcAft>
            </a:pPr>
            <a:r>
              <a:rPr lang="en-GB" u="none" strike="noStrike" dirty="0" smtClean="0">
                <a:solidFill>
                  <a:srgbClr val="000000"/>
                </a:solidFill>
                <a:effectLst/>
              </a:rPr>
              <a:t>It may have been beyond the salaries of ordinary mortals, but  £24,460 is small change to a celebrity worth about £1.8billion.</a:t>
            </a:r>
            <a:br>
              <a:rPr lang="en-GB" u="none" strike="noStrike" dirty="0" smtClean="0">
                <a:solidFill>
                  <a:srgbClr val="000000"/>
                </a:solidFill>
                <a:effectLst/>
              </a:rPr>
            </a:br>
            <a:r>
              <a:rPr lang="en-GB" u="none" strike="noStrike" dirty="0" smtClean="0">
                <a:solidFill>
                  <a:srgbClr val="000000"/>
                </a:solidFill>
                <a:effectLst/>
              </a:rPr>
              <a:t/>
            </a:r>
            <a:br>
              <a:rPr lang="en-GB" u="none" strike="noStrike" dirty="0" smtClean="0">
                <a:solidFill>
                  <a:srgbClr val="000000"/>
                </a:solidFill>
                <a:effectLst/>
              </a:rPr>
            </a:br>
            <a:endParaRPr lang="en-GB" u="none" strike="noStrike" dirty="0" smtClean="0">
              <a:solidFill>
                <a:srgbClr val="000000"/>
              </a:solidFill>
              <a:effectLst/>
            </a:endParaRPr>
          </a:p>
          <a:p>
            <a:pPr marL="0" marR="0" algn="l">
              <a:spcBef>
                <a:spcPts val="0"/>
              </a:spcBef>
              <a:spcAft>
                <a:spcPts val="0"/>
              </a:spcAft>
            </a:pPr>
            <a:endParaRPr lang="en-GB" u="none" strike="noStrike" dirty="0" smtClean="0">
              <a:solidFill>
                <a:srgbClr val="000000"/>
              </a:solidFill>
              <a:effectLst/>
            </a:endParaRPr>
          </a:p>
          <a:p>
            <a:pPr marL="0" marR="0" algn="l">
              <a:spcBef>
                <a:spcPts val="0"/>
              </a:spcBef>
              <a:spcAft>
                <a:spcPts val="0"/>
              </a:spcAft>
            </a:pPr>
            <a:r>
              <a:rPr lang="en-GB" u="none" strike="noStrike" dirty="0" smtClean="0">
                <a:solidFill>
                  <a:srgbClr val="000000"/>
                </a:solidFill>
                <a:effectLst/>
              </a:rPr>
              <a:t>		</a:t>
            </a:r>
            <a:br>
              <a:rPr lang="en-GB" u="none" strike="noStrike" dirty="0" smtClean="0">
                <a:solidFill>
                  <a:srgbClr val="000000"/>
                </a:solidFill>
                <a:effectLst/>
              </a:rPr>
            </a:br>
            <a:endParaRPr lang="en-GB" u="none" strike="noStrike" dirty="0" smtClean="0">
              <a:solidFill>
                <a:srgbClr val="000000"/>
              </a:solidFill>
              <a:effectLst/>
            </a:endParaRPr>
          </a:p>
          <a:p>
            <a:r>
              <a:rPr lang="en-GB" u="none" strike="noStrike" dirty="0" smtClean="0">
                <a:solidFill>
                  <a:srgbClr val="000000"/>
                </a:solidFill>
                <a:effectLst/>
              </a:rPr>
              <a:t/>
            </a:r>
            <a:br>
              <a:rPr lang="en-GB" u="none" strike="noStrike" dirty="0" smtClean="0">
                <a:solidFill>
                  <a:srgbClr val="000000"/>
                </a:solidFill>
                <a:effectLst/>
              </a:rPr>
            </a:br>
            <a:r>
              <a:rPr lang="en-GB" u="none" strike="noStrike" dirty="0" smtClean="0">
                <a:solidFill>
                  <a:srgbClr val="000000"/>
                </a:solidFill>
                <a:effectLst/>
              </a:rPr>
              <a:t/>
            </a:r>
            <a:br>
              <a:rPr lang="en-GB" u="none" strike="noStrike" dirty="0" smtClean="0">
                <a:solidFill>
                  <a:srgbClr val="000000"/>
                </a:solidFill>
                <a:effectLst/>
              </a:rPr>
            </a:br>
            <a:endParaRPr lang="en-GB" dirty="0" smtClean="0"/>
          </a:p>
        </p:txBody>
      </p:sp>
      <p:sp>
        <p:nvSpPr>
          <p:cNvPr id="4" name="Slide Number Placeholder 3"/>
          <p:cNvSpPr>
            <a:spLocks noGrp="1"/>
          </p:cNvSpPr>
          <p:nvPr>
            <p:ph type="sldNum" sz="quarter" idx="10"/>
          </p:nvPr>
        </p:nvSpPr>
        <p:spPr/>
        <p:txBody>
          <a:bodyPr/>
          <a:lstStyle/>
          <a:p>
            <a:pPr>
              <a:defRPr/>
            </a:pPr>
            <a:fld id="{A5555A04-B651-424D-9BC9-B34D6C2AB781}" type="slidenum">
              <a:rPr lang="en-US" smtClean="0"/>
              <a:pPr>
                <a:defRPr/>
              </a:pPr>
              <a:t>4</a:t>
            </a:fld>
            <a:endParaRPr lang="en-US" dirty="0"/>
          </a:p>
        </p:txBody>
      </p:sp>
    </p:spTree>
    <p:extLst>
      <p:ext uri="{BB962C8B-B14F-4D97-AF65-F5344CB8AC3E}">
        <p14:creationId xmlns:p14="http://schemas.microsoft.com/office/powerpoint/2010/main" val="90306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GB" sz="1200" u="none" strike="noStrike" kern="1200" dirty="0" smtClean="0">
                <a:solidFill>
                  <a:schemeClr val="tx1"/>
                </a:solidFill>
                <a:effectLst/>
                <a:latin typeface="Arial" pitchFamily="34" charset="0"/>
                <a:ea typeface="+mn-ea"/>
                <a:cs typeface="+mn-cs"/>
              </a:rPr>
              <a:t>Controversy: The bag in question was a Jennifer bag in crocodile skin. Tom Ford designed the handbag for the actress, pictured with it left, and now makes it in a number of different finishes, right.</a:t>
            </a:r>
            <a:br>
              <a:rPr lang="en-GB" sz="1200" u="none" strike="noStrike" kern="1200" dirty="0" smtClean="0">
                <a:solidFill>
                  <a:schemeClr val="tx1"/>
                </a:solidFill>
                <a:effectLst/>
                <a:latin typeface="Arial" pitchFamily="34" charset="0"/>
                <a:ea typeface="+mn-ea"/>
                <a:cs typeface="+mn-cs"/>
              </a:rPr>
            </a:br>
            <a:r>
              <a:rPr lang="en-GB" sz="1200" u="none" strike="noStrike" kern="1200" dirty="0" smtClean="0">
                <a:solidFill>
                  <a:schemeClr val="tx1"/>
                </a:solidFill>
                <a:effectLst/>
                <a:latin typeface="Arial" pitchFamily="34" charset="0"/>
                <a:ea typeface="+mn-ea"/>
                <a:cs typeface="+mn-cs"/>
              </a:rPr>
              <a:t/>
            </a:r>
            <a:br>
              <a:rPr lang="en-GB" sz="1200" u="none" strike="noStrike" kern="1200" dirty="0" smtClean="0">
                <a:solidFill>
                  <a:schemeClr val="tx1"/>
                </a:solidFill>
                <a:effectLst/>
                <a:latin typeface="Arial" pitchFamily="34" charset="0"/>
                <a:ea typeface="+mn-ea"/>
                <a:cs typeface="+mn-cs"/>
              </a:rPr>
            </a:br>
            <a:endParaRPr lang="en-GB" dirty="0" smtClean="0"/>
          </a:p>
        </p:txBody>
      </p:sp>
      <p:sp>
        <p:nvSpPr>
          <p:cNvPr id="4" name="Slide Number Placeholder 3"/>
          <p:cNvSpPr>
            <a:spLocks noGrp="1"/>
          </p:cNvSpPr>
          <p:nvPr>
            <p:ph type="sldNum" sz="quarter" idx="10"/>
          </p:nvPr>
        </p:nvSpPr>
        <p:spPr/>
        <p:txBody>
          <a:bodyPr/>
          <a:lstStyle/>
          <a:p>
            <a:pPr>
              <a:defRPr/>
            </a:pPr>
            <a:fld id="{A5555A04-B651-424D-9BC9-B34D6C2AB781}" type="slidenum">
              <a:rPr lang="en-US" smtClean="0"/>
              <a:pPr>
                <a:defRPr/>
              </a:pPr>
              <a:t>5</a:t>
            </a:fld>
            <a:endParaRPr lang="en-US" dirty="0"/>
          </a:p>
        </p:txBody>
      </p:sp>
    </p:spTree>
    <p:extLst>
      <p:ext uri="{BB962C8B-B14F-4D97-AF65-F5344CB8AC3E}">
        <p14:creationId xmlns:p14="http://schemas.microsoft.com/office/powerpoint/2010/main" val="300732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mn-cs"/>
              </a:rPr>
              <a:t>Brain imaging scans have demonstrated that when people are shown images of faces that differ to themselves, it activates an </a:t>
            </a:r>
            <a:r>
              <a:rPr lang="en-GB" sz="1200" b="1" kern="1200" dirty="0" smtClean="0">
                <a:solidFill>
                  <a:schemeClr val="tx1"/>
                </a:solidFill>
                <a:latin typeface="Arial" pitchFamily="34" charset="0"/>
                <a:ea typeface="+mn-ea"/>
                <a:cs typeface="+mn-cs"/>
              </a:rPr>
              <a:t>irrational prejudgment </a:t>
            </a:r>
            <a:r>
              <a:rPr lang="en-GB" sz="1200" kern="1200" dirty="0" smtClean="0">
                <a:solidFill>
                  <a:schemeClr val="tx1"/>
                </a:solidFill>
                <a:latin typeface="Arial" pitchFamily="34" charset="0"/>
                <a:ea typeface="+mn-ea"/>
                <a:cs typeface="+mn-cs"/>
              </a:rPr>
              <a:t>in the brain's alert system for </a:t>
            </a:r>
            <a:r>
              <a:rPr lang="en-GB" sz="1200" b="1" kern="1200" dirty="0" smtClean="0">
                <a:solidFill>
                  <a:schemeClr val="tx1"/>
                </a:solidFill>
                <a:latin typeface="Arial" pitchFamily="34" charset="0"/>
                <a:ea typeface="+mn-ea"/>
                <a:cs typeface="+mn-cs"/>
              </a:rPr>
              <a:t>danger</a:t>
            </a:r>
            <a:r>
              <a:rPr lang="en-GB" sz="1200" kern="1200" dirty="0" smtClean="0">
                <a:solidFill>
                  <a:schemeClr val="tx1"/>
                </a:solidFill>
                <a:latin typeface="Arial" pitchFamily="34" charset="0"/>
                <a:ea typeface="+mn-ea"/>
                <a:cs typeface="+mn-cs"/>
              </a:rPr>
              <a:t>; the amygdale. This happens in less than a tenth of a second. Our associations and biases are likely to be activated every time we encounter a group member.</a:t>
            </a:r>
            <a:r>
              <a:rPr lang="en-GB" sz="1200" kern="1200" baseline="0" dirty="0" smtClean="0">
                <a:solidFill>
                  <a:schemeClr val="tx1"/>
                </a:solidFill>
                <a:latin typeface="Arial" pitchFamily="34" charset="0"/>
                <a:ea typeface="+mn-ea"/>
                <a:cs typeface="+mn-cs"/>
              </a:rPr>
              <a:t> </a:t>
            </a:r>
            <a:r>
              <a:rPr lang="en-GB" sz="1200" b="0" kern="1200" dirty="0" smtClean="0">
                <a:solidFill>
                  <a:schemeClr val="tx1"/>
                </a:solidFill>
                <a:latin typeface="Arial" pitchFamily="34" charset="0"/>
                <a:ea typeface="+mn-ea"/>
                <a:cs typeface="+mn-cs"/>
              </a:rPr>
              <a:t>We socially and </a:t>
            </a:r>
            <a:r>
              <a:rPr lang="en-GB" sz="1200" b="0" i="1" kern="1200" dirty="0" smtClean="0">
                <a:solidFill>
                  <a:schemeClr val="tx1"/>
                </a:solidFill>
                <a:latin typeface="Arial" pitchFamily="34" charset="0"/>
                <a:ea typeface="+mn-ea"/>
                <a:cs typeface="+mn-cs"/>
              </a:rPr>
              <a:t>intuitively</a:t>
            </a:r>
            <a:r>
              <a:rPr lang="en-GB" sz="1200" b="0" kern="1200" dirty="0" smtClean="0">
                <a:solidFill>
                  <a:schemeClr val="tx1"/>
                </a:solidFill>
                <a:latin typeface="Arial" pitchFamily="34" charset="0"/>
                <a:ea typeface="+mn-ea"/>
                <a:cs typeface="+mn-cs"/>
              </a:rPr>
              <a:t> categorise people in similar ways</a:t>
            </a:r>
            <a:r>
              <a:rPr lang="en-GB" sz="1200" b="0" kern="1200" baseline="0" dirty="0" smtClean="0">
                <a:solidFill>
                  <a:schemeClr val="tx1"/>
                </a:solidFill>
                <a:latin typeface="Arial" pitchFamily="34" charset="0"/>
                <a:ea typeface="+mn-ea"/>
                <a:cs typeface="+mn-cs"/>
              </a:rPr>
              <a:t> which may not be logical, modern or accurate.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Researchers at MIT and the University of Chicago have discovered that even names can unconsciously impact people’s decision-making. These researchers distributed 5,000 CV’s to 1,250 employers who were advertising employment opportunities. The CVs had a key distinction in them: some were mailed out with names that were determined to be “typically white,” others with names that were “typically black.” Every company was sent four CVs: one of each race that was considered an “average” résumé and one of each race that was considered “highly skilled.” </a:t>
            </a:r>
          </a:p>
          <a:p>
            <a:endParaRPr lang="en-GB" sz="1200" kern="1200" baseline="0" dirty="0" smtClean="0">
              <a:solidFill>
                <a:schemeClr val="tx1"/>
              </a:solidFill>
              <a:latin typeface="Arial" pitchFamily="34" charset="0"/>
              <a:ea typeface="+mn-ea"/>
              <a:cs typeface="+mn-cs"/>
            </a:endParaRPr>
          </a:p>
          <a:p>
            <a:r>
              <a:rPr lang="en-GB" sz="1200" kern="1200" baseline="0" dirty="0" smtClean="0">
                <a:solidFill>
                  <a:schemeClr val="tx1"/>
                </a:solidFill>
                <a:latin typeface="Arial" pitchFamily="34" charset="0"/>
                <a:ea typeface="+mn-ea"/>
                <a:cs typeface="+mn-cs"/>
              </a:rPr>
              <a:t>CVs with “typically white” names received 50 percent more callbacks than those with “typically black” names. There was another striking difference. While the highly skilled “typically white” named candidates received more callbacks than the average ones, there was virtually no difference between the numbers of callbacks received by highly skilled versus average “typically black” named candidates. Even more strikingly, average “typically white” named candidates received more callbacks than highly skilled “typically black” named candidates! </a:t>
            </a:r>
            <a:r>
              <a:rPr lang="en-GB" sz="1200" kern="1200" dirty="0" smtClean="0">
                <a:solidFill>
                  <a:schemeClr val="tx1"/>
                </a:solidFill>
                <a:latin typeface="Arial" pitchFamily="34" charset="0"/>
                <a:ea typeface="+mn-ea"/>
                <a:cs typeface="+mn-cs"/>
              </a:rPr>
              <a:t>  </a:t>
            </a:r>
            <a:r>
              <a:rPr lang="en-GB" sz="1200" u="sng" kern="1200" dirty="0" smtClean="0">
                <a:solidFill>
                  <a:schemeClr val="tx1"/>
                </a:solidFill>
                <a:latin typeface="Arial" pitchFamily="34" charset="0"/>
                <a:ea typeface="+mn-ea"/>
                <a:cs typeface="+mn-cs"/>
                <a:hlinkClick r:id="rId3"/>
              </a:rPr>
              <a:t>http://www.cookross.com/docs/UnconsciousBias.pdf</a:t>
            </a:r>
            <a:endParaRPr lang="en-GB" sz="1200" u="sng" kern="1200" dirty="0" smtClean="0">
              <a:solidFill>
                <a:schemeClr val="tx1"/>
              </a:solidFill>
              <a:latin typeface="Arial" pitchFamily="34" charset="0"/>
              <a:ea typeface="+mn-ea"/>
              <a:cs typeface="+mn-cs"/>
            </a:endParaRPr>
          </a:p>
          <a:p>
            <a:endParaRPr lang="en-GB" sz="1200" u="sng" kern="1200" dirty="0" smtClean="0">
              <a:solidFill>
                <a:schemeClr val="tx1"/>
              </a:solidFill>
              <a:latin typeface="Arial" pitchFamily="34" charset="0"/>
              <a:ea typeface="+mn-ea"/>
              <a:cs typeface="+mn-cs"/>
            </a:endParaRPr>
          </a:p>
          <a:p>
            <a:endParaRPr lang="en-GB" sz="1200" b="0" i="0" u="sng" kern="1200" baseline="0" dirty="0" smtClean="0">
              <a:solidFill>
                <a:schemeClr val="tx1"/>
              </a:solidFill>
              <a:latin typeface="Arial" pitchFamily="34" charset="0"/>
              <a:ea typeface="+mn-ea"/>
              <a:cs typeface="+mn-cs"/>
            </a:endParaRPr>
          </a:p>
          <a:p>
            <a:endParaRPr lang="en-GB" dirty="0" smtClean="0"/>
          </a:p>
          <a:p>
            <a:endParaRPr lang="en-GB" b="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6</a:t>
            </a:fld>
            <a:endParaRPr lang="en-GB" dirty="0" smtClean="0"/>
          </a:p>
        </p:txBody>
      </p:sp>
    </p:spTree>
    <p:extLst>
      <p:ext uri="{BB962C8B-B14F-4D97-AF65-F5344CB8AC3E}">
        <p14:creationId xmlns:p14="http://schemas.microsoft.com/office/powerpoint/2010/main" val="131197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altLang="en-US" dirty="0" smtClean="0">
                <a:latin typeface="Arial" pitchFamily="34" charset="0"/>
              </a:rPr>
              <a:t>127 staff given application for lab manager position- same application randomly assigned a gender.</a:t>
            </a:r>
          </a:p>
          <a:p>
            <a:r>
              <a:rPr lang="en-GB" altLang="en-US" dirty="0" smtClean="0">
                <a:latin typeface="Arial" pitchFamily="34" charset="0"/>
              </a:rPr>
              <a:t>Staff member gender made no difference</a:t>
            </a:r>
          </a:p>
          <a:p>
            <a:r>
              <a:rPr lang="en-GB" altLang="en-US" dirty="0" smtClean="0">
                <a:latin typeface="Arial" pitchFamily="34" charset="0"/>
              </a:rPr>
              <a:t>Scientists who value their objectivity and fairness are more likely to fall prey to biases.</a:t>
            </a:r>
          </a:p>
          <a:p>
            <a:r>
              <a:rPr lang="en-GB" altLang="en-US" dirty="0" smtClean="0">
                <a:latin typeface="Arial" pitchFamily="34" charset="0"/>
              </a:rPr>
              <a:t>Staff member field, age and tenure made no difference</a:t>
            </a:r>
          </a:p>
          <a:p>
            <a:r>
              <a:rPr lang="en-GB" altLang="en-US" dirty="0" smtClean="0">
                <a:latin typeface="Arial" pitchFamily="34" charset="0"/>
              </a:rPr>
              <a:t>Staff “liked” the female candidates more, but this didn’t translate to competence.</a:t>
            </a:r>
          </a:p>
        </p:txBody>
      </p:sp>
      <p:sp>
        <p:nvSpPr>
          <p:cNvPr id="67588" name="Slide Number Placeholder 3"/>
          <p:cNvSpPr>
            <a:spLocks noGrp="1"/>
          </p:cNvSpPr>
          <p:nvPr>
            <p:ph type="sldNum" sz="quarter" idx="5"/>
          </p:nvPr>
        </p:nvSpPr>
        <p:spPr>
          <a:noFill/>
          <a:ln>
            <a:miter lim="800000"/>
            <a:headEnd/>
            <a:tailEnd/>
          </a:ln>
        </p:spPr>
        <p:txBody>
          <a:bodyPr/>
          <a:lstStyle/>
          <a:p>
            <a:fld id="{7431CF48-1D29-4E4A-8E36-334EC462A40A}" type="slidenum">
              <a:rPr lang="en-GB" smtClean="0">
                <a:latin typeface="Arial" pitchFamily="34" charset="0"/>
              </a:rPr>
              <a:pPr/>
              <a:t>7</a:t>
            </a:fld>
            <a:endParaRPr lang="en-GB" dirty="0" smtClean="0">
              <a:latin typeface="Arial" pitchFamily="34" charset="0"/>
            </a:endParaRPr>
          </a:p>
        </p:txBody>
      </p:sp>
    </p:spTree>
    <p:extLst>
      <p:ext uri="{BB962C8B-B14F-4D97-AF65-F5344CB8AC3E}">
        <p14:creationId xmlns:p14="http://schemas.microsoft.com/office/powerpoint/2010/main" val="135778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Talking about skin colour – what about this man? Could he work for us?</a:t>
            </a:r>
          </a:p>
          <a:p>
            <a:endParaRPr lang="en-GB" dirty="0" smtClean="0"/>
          </a:p>
          <a:p>
            <a:r>
              <a:rPr lang="en-GB" dirty="0" smtClean="0"/>
              <a:t>Which officer is more senior? Who would do a better job? What if you were sexually harassed? What if someone was violent? Community bias</a:t>
            </a:r>
          </a:p>
          <a:p>
            <a:endParaRPr lang="en-GB" dirty="0" smtClean="0"/>
          </a:p>
          <a:p>
            <a:r>
              <a:rPr lang="en-GB" b="1" dirty="0" smtClean="0"/>
              <a:t>Allports scale?</a:t>
            </a:r>
          </a:p>
          <a:p>
            <a:endParaRPr lang="en-GB" dirty="0" smtClean="0"/>
          </a:p>
          <a:p>
            <a:r>
              <a:rPr lang="en-GB" dirty="0" smtClean="0"/>
              <a:t>Disparaging terms (negative language/name calling, jokes)</a:t>
            </a:r>
          </a:p>
          <a:p>
            <a:r>
              <a:rPr lang="en-GB" dirty="0" smtClean="0"/>
              <a:t>Avoidance (isolation, neglect)</a:t>
            </a:r>
          </a:p>
          <a:p>
            <a:r>
              <a:rPr lang="en-GB" dirty="0" smtClean="0"/>
              <a:t>Discrimination (policies and processes)</a:t>
            </a:r>
          </a:p>
          <a:p>
            <a:r>
              <a:rPr lang="en-GB" dirty="0" smtClean="0"/>
              <a:t>Physical attack </a:t>
            </a:r>
          </a:p>
          <a:p>
            <a:r>
              <a:rPr lang="en-GB" dirty="0" smtClean="0"/>
              <a:t>Execution (expulsion)</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213381CD-2710-464D-9DEA-F189B739C446}" type="slidenum">
              <a:rPr lang="en-US" smtClean="0"/>
              <a:pPr/>
              <a:t>8</a:t>
            </a:fld>
            <a:endParaRPr lang="en-US" dirty="0"/>
          </a:p>
        </p:txBody>
      </p:sp>
    </p:spTree>
    <p:extLst>
      <p:ext uri="{BB962C8B-B14F-4D97-AF65-F5344CB8AC3E}">
        <p14:creationId xmlns:p14="http://schemas.microsoft.com/office/powerpoint/2010/main" val="252235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Five Types of Bias:</a:t>
            </a:r>
          </a:p>
          <a:p>
            <a:endParaRPr lang="en-GB"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Explicit</a:t>
            </a:r>
            <a:r>
              <a:rPr lang="en-GB" b="0" baseline="0" dirty="0" smtClean="0"/>
              <a:t> vs. </a:t>
            </a:r>
            <a:r>
              <a:rPr lang="en-GB" b="1" baseline="0" dirty="0" smtClean="0"/>
              <a:t>Implicit </a:t>
            </a:r>
            <a:r>
              <a:rPr lang="en-GB" b="0" baseline="0" dirty="0" smtClean="0"/>
              <a:t>– what we say and what we think ~ inconsistent</a:t>
            </a:r>
            <a:endParaRPr lang="en-GB" b="0" dirty="0" smtClean="0"/>
          </a:p>
          <a:p>
            <a:endParaRPr lang="en-GB" b="1" dirty="0" smtClean="0"/>
          </a:p>
          <a:p>
            <a:r>
              <a:rPr lang="en-GB" b="1" dirty="0" smtClean="0"/>
              <a:t>Affinity</a:t>
            </a:r>
            <a:r>
              <a:rPr lang="en-GB" b="0" baseline="0" dirty="0" smtClean="0"/>
              <a:t> </a:t>
            </a:r>
            <a:r>
              <a:rPr lang="en-GB" b="0" dirty="0" smtClean="0"/>
              <a:t>– they’re like me ~</a:t>
            </a:r>
            <a:r>
              <a:rPr lang="en-GB" b="0" baseline="0" dirty="0" smtClean="0"/>
              <a:t> </a:t>
            </a:r>
            <a:r>
              <a:rPr lang="en-GB" b="0" dirty="0" smtClean="0"/>
              <a:t>favoured</a:t>
            </a:r>
          </a:p>
          <a:p>
            <a:endParaRPr lang="en-GB" b="0" dirty="0" smtClean="0"/>
          </a:p>
          <a:p>
            <a:r>
              <a:rPr lang="en-GB" b="1" dirty="0" smtClean="0"/>
              <a:t>Confirmation</a:t>
            </a:r>
            <a:r>
              <a:rPr lang="en-GB" b="0" dirty="0" smtClean="0"/>
              <a:t> – we only observe</a:t>
            </a:r>
            <a:r>
              <a:rPr lang="en-GB" b="0" baseline="0" dirty="0" smtClean="0"/>
              <a:t> information/behaviour that confirms our first thoughts (bias) ~ self-fulfilling prophecy</a:t>
            </a:r>
          </a:p>
          <a:p>
            <a:endParaRPr lang="en-GB" b="0" dirty="0" smtClean="0"/>
          </a:p>
          <a:p>
            <a:r>
              <a:rPr lang="en-GB" b="1" dirty="0" smtClean="0"/>
              <a:t>Comparison</a:t>
            </a:r>
            <a:r>
              <a:rPr lang="en-GB" b="0" baseline="0" dirty="0" smtClean="0"/>
              <a:t> – Differences are accentuated ~ comparing to oneself</a:t>
            </a:r>
          </a:p>
          <a:p>
            <a:endParaRPr lang="en-GB" b="0"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528594-7F04-40C3-8CB8-6FD04A1433AA}" type="slidenum">
              <a:rPr lang="en-GB" smtClean="0"/>
              <a:pPr fontAlgn="base">
                <a:spcBef>
                  <a:spcPct val="0"/>
                </a:spcBef>
                <a:spcAft>
                  <a:spcPct val="0"/>
                </a:spcAft>
                <a:defRPr/>
              </a:pPr>
              <a:t>9</a:t>
            </a:fld>
            <a:endParaRPr lang="en-GB" dirty="0" smtClean="0"/>
          </a:p>
        </p:txBody>
      </p:sp>
    </p:spTree>
    <p:extLst>
      <p:ext uri="{BB962C8B-B14F-4D97-AF65-F5344CB8AC3E}">
        <p14:creationId xmlns:p14="http://schemas.microsoft.com/office/powerpoint/2010/main" val="44954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Text Placeholder 37"/>
          <p:cNvSpPr>
            <a:spLocks noGrp="1"/>
          </p:cNvSpPr>
          <p:nvPr>
            <p:ph type="body" sz="quarter" idx="13" hasCustomPrompt="1"/>
          </p:nvPr>
        </p:nvSpPr>
        <p:spPr>
          <a:xfrm>
            <a:off x="411903" y="2225338"/>
            <a:ext cx="8303471" cy="390090"/>
          </a:xfrm>
          <a:prstGeom prst="rect">
            <a:avLst/>
          </a:prstGeom>
        </p:spPr>
        <p:txBody>
          <a:bodyPr lIns="0" tIns="0" rIns="0" bIns="0"/>
          <a:lstStyle>
            <a:lvl1pPr marL="0" marR="0" indent="0" algn="ctr" defTabSz="457200" rtl="0" eaLnBrk="1" fontAlgn="auto" latinLnBrk="0" hangingPunct="1">
              <a:lnSpc>
                <a:spcPts val="2400"/>
              </a:lnSpc>
              <a:spcBef>
                <a:spcPts val="0"/>
              </a:spcBef>
              <a:spcAft>
                <a:spcPts val="3000"/>
              </a:spcAft>
              <a:buClrTx/>
              <a:buSzTx/>
              <a:buFont typeface="Arial" pitchFamily="34" charset="0"/>
              <a:buNone/>
              <a:tabLst/>
              <a:defRPr sz="2800" b="1">
                <a:solidFill>
                  <a:schemeClr val="tx2"/>
                </a:solidFill>
                <a:latin typeface="Arial" pitchFamily="34" charset="0"/>
                <a:cs typeface="Arial" pitchFamily="34" charset="0"/>
              </a:defRPr>
            </a:lvl1pPr>
          </a:lstStyle>
          <a:p>
            <a:pPr lvl="0"/>
            <a:r>
              <a:rPr lang="en-GB" dirty="0" smtClean="0"/>
              <a:t>Text here</a:t>
            </a:r>
          </a:p>
        </p:txBody>
      </p:sp>
      <p:sp>
        <p:nvSpPr>
          <p:cNvPr id="10" name="Text Placeholder 9"/>
          <p:cNvSpPr>
            <a:spLocks noGrp="1"/>
          </p:cNvSpPr>
          <p:nvPr>
            <p:ph type="body" sz="quarter" idx="14" hasCustomPrompt="1"/>
          </p:nvPr>
        </p:nvSpPr>
        <p:spPr>
          <a:xfrm>
            <a:off x="409575" y="2538021"/>
            <a:ext cx="8310563" cy="3897704"/>
          </a:xfrm>
          <a:prstGeom prst="rect">
            <a:avLst/>
          </a:prstGeom>
        </p:spPr>
        <p:txBody>
          <a:bodyPr lIns="0" tIns="0" rIns="0" bIns="0"/>
          <a:lstStyle>
            <a:lvl1pPr algn="ctr">
              <a:buNone/>
              <a:defRPr sz="1800">
                <a:solidFill>
                  <a:schemeClr val="tx2"/>
                </a:solidFill>
                <a:latin typeface="Arial" pitchFamily="34" charset="0"/>
                <a:cs typeface="Arial" pitchFamily="34" charset="0"/>
              </a:defRPr>
            </a:lvl1pPr>
          </a:lstStyle>
          <a:p>
            <a:pPr lvl="0"/>
            <a:r>
              <a:rPr lang="en-US" dirty="0" smtClean="0"/>
              <a:t>Support text</a:t>
            </a:r>
          </a:p>
        </p:txBody>
      </p:sp>
      <p:pic>
        <p:nvPicPr>
          <p:cNvPr id="6" name="Picture 5" descr="BITC_Logo (initial use only).png"/>
          <p:cNvPicPr>
            <a:picLocks noChangeAspect="1"/>
          </p:cNvPicPr>
          <p:nvPr userDrawn="1"/>
        </p:nvPicPr>
        <p:blipFill>
          <a:blip r:embed="rId2"/>
          <a:stretch>
            <a:fillRect/>
          </a:stretch>
        </p:blipFill>
        <p:spPr>
          <a:xfrm>
            <a:off x="-26756" y="-31553"/>
            <a:ext cx="2164366" cy="1841641"/>
          </a:xfrm>
          <a:prstGeom prst="rect">
            <a:avLst/>
          </a:prstGeom>
        </p:spPr>
      </p:pic>
      <p:cxnSp>
        <p:nvCxnSpPr>
          <p:cNvPr id="7" name="Straight Connector 6"/>
          <p:cNvCxnSpPr/>
          <p:nvPr userDrawn="1"/>
        </p:nvCxnSpPr>
        <p:spPr>
          <a:xfrm>
            <a:off x="152400" y="1749642"/>
            <a:ext cx="8839200" cy="1588"/>
          </a:xfrm>
          <a:prstGeom prst="line">
            <a:avLst/>
          </a:prstGeom>
          <a:ln w="12700" cap="flat" cmpd="sng" algn="ctr">
            <a:solidFill>
              <a:srgbClr val="E6007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Joint horizontal logos.jpg"/>
          <p:cNvPicPr>
            <a:picLocks noChangeAspect="1"/>
          </p:cNvPicPr>
          <p:nvPr userDrawn="1"/>
        </p:nvPicPr>
        <p:blipFill>
          <a:blip r:embed="rId3"/>
          <a:stretch>
            <a:fillRect/>
          </a:stretch>
        </p:blipFill>
        <p:spPr>
          <a:xfrm>
            <a:off x="6463144" y="324069"/>
            <a:ext cx="2368173" cy="7893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ontage">
    <p:spTree>
      <p:nvGrpSpPr>
        <p:cNvPr id="1" name=""/>
        <p:cNvGrpSpPr/>
        <p:nvPr/>
      </p:nvGrpSpPr>
      <p:grpSpPr>
        <a:xfrm>
          <a:off x="0" y="0"/>
          <a:ext cx="0" cy="0"/>
          <a:chOff x="0" y="0"/>
          <a:chExt cx="0" cy="0"/>
        </a:xfrm>
      </p:grpSpPr>
      <p:sp>
        <p:nvSpPr>
          <p:cNvPr id="8" name="Rectangle 7"/>
          <p:cNvSpPr/>
          <p:nvPr userDrawn="1"/>
        </p:nvSpPr>
        <p:spPr>
          <a:xfrm>
            <a:off x="152400" y="4679752"/>
            <a:ext cx="8839200" cy="2048471"/>
          </a:xfrm>
          <a:prstGeom prst="rect">
            <a:avLst/>
          </a:prstGeom>
          <a:gradFill flip="none" rotWithShape="1">
            <a:gsLst>
              <a:gs pos="0">
                <a:srgbClr val="E0107D"/>
              </a:gs>
              <a:gs pos="100000">
                <a:srgbClr val="970052"/>
              </a:gs>
            </a:gsLst>
            <a:lin ang="246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360000" tIns="360000" rIns="360000" bIns="360000" rtlCol="0" anchor="ctr" anchorCtr="0"/>
          <a:lstStyle/>
          <a:p>
            <a:pPr algn="ctr">
              <a:spcAft>
                <a:spcPts val="600"/>
              </a:spcAft>
            </a:pPr>
            <a:endParaRPr lang="en-US" sz="4800" b="1" dirty="0">
              <a:latin typeface="Arial"/>
              <a:cs typeface="Arial"/>
            </a:endParaRPr>
          </a:p>
        </p:txBody>
      </p:sp>
      <p:pic>
        <p:nvPicPr>
          <p:cNvPr id="9" name="Picture 8" descr="68_ltsbbs-944.jpg"/>
          <p:cNvPicPr>
            <a:picLocks noChangeAspect="1"/>
          </p:cNvPicPr>
          <p:nvPr userDrawn="1"/>
        </p:nvPicPr>
        <p:blipFill>
          <a:blip r:embed="rId2"/>
          <a:srcRect l="5411" t="12599" r="23470" b="15282"/>
          <a:stretch>
            <a:fillRect/>
          </a:stretch>
        </p:blipFill>
        <p:spPr>
          <a:xfrm>
            <a:off x="143933" y="139620"/>
            <a:ext cx="5764644" cy="4384233"/>
          </a:xfrm>
          <a:prstGeom prst="rect">
            <a:avLst/>
          </a:prstGeom>
        </p:spPr>
      </p:pic>
      <p:pic>
        <p:nvPicPr>
          <p:cNvPr id="10" name="Picture 9" descr="sb10062859b-001.jpg"/>
          <p:cNvPicPr>
            <a:picLocks noChangeAspect="1"/>
          </p:cNvPicPr>
          <p:nvPr userDrawn="1"/>
        </p:nvPicPr>
        <p:blipFill>
          <a:blip r:embed="rId3"/>
          <a:srcRect l="20858" t="202" r="21819"/>
          <a:stretch>
            <a:fillRect/>
          </a:stretch>
        </p:blipFill>
        <p:spPr>
          <a:xfrm>
            <a:off x="6057875" y="134160"/>
            <a:ext cx="2957947" cy="4389311"/>
          </a:xfrm>
          <a:prstGeom prst="rect">
            <a:avLst/>
          </a:prstGeom>
        </p:spPr>
      </p:pic>
      <p:pic>
        <p:nvPicPr>
          <p:cNvPr id="12" name="Picture 11" descr="BITC_Logo (initial use only).png"/>
          <p:cNvPicPr>
            <a:picLocks noChangeAspect="1"/>
          </p:cNvPicPr>
          <p:nvPr userDrawn="1"/>
        </p:nvPicPr>
        <p:blipFill>
          <a:blip r:embed="rId4"/>
          <a:stretch>
            <a:fillRect/>
          </a:stretch>
        </p:blipFill>
        <p:spPr>
          <a:xfrm>
            <a:off x="-26756" y="-31553"/>
            <a:ext cx="2164366" cy="1841641"/>
          </a:xfrm>
          <a:prstGeom prst="rect">
            <a:avLst/>
          </a:prstGeom>
        </p:spPr>
      </p:pic>
      <p:sp>
        <p:nvSpPr>
          <p:cNvPr id="13" name="Text Placeholder 6"/>
          <p:cNvSpPr>
            <a:spLocks noGrp="1"/>
          </p:cNvSpPr>
          <p:nvPr>
            <p:ph type="body" sz="quarter" idx="13" hasCustomPrompt="1"/>
          </p:nvPr>
        </p:nvSpPr>
        <p:spPr>
          <a:xfrm>
            <a:off x="415771" y="4749830"/>
            <a:ext cx="8312150" cy="763588"/>
          </a:xfrm>
          <a:prstGeom prst="rect">
            <a:avLst/>
          </a:prstGeom>
        </p:spPr>
        <p:txBody>
          <a:bodyPr lIns="0" tIns="0" rIns="0" bIns="0"/>
          <a:lstStyle>
            <a:lvl1pPr algn="ctr">
              <a:buNone/>
              <a:defRPr lang="en-US" sz="4800" b="1" kern="1200" dirty="0" smtClean="0">
                <a:solidFill>
                  <a:schemeClr val="bg1"/>
                </a:solidFill>
                <a:latin typeface="Arial" pitchFamily="34" charset="0"/>
                <a:ea typeface="+mn-ea"/>
                <a:cs typeface="Arial" pitchFamily="34" charset="0"/>
              </a:defRPr>
            </a:lvl1pPr>
          </a:lstStyle>
          <a:p>
            <a:pPr marL="342900" lvl="0" indent="-342900" algn="ctr" defTabSz="914400" rtl="0" eaLnBrk="1" latinLnBrk="0" hangingPunct="1">
              <a:spcBef>
                <a:spcPct val="20000"/>
              </a:spcBef>
            </a:pPr>
            <a:r>
              <a:rPr lang="en-US" dirty="0" smtClean="0"/>
              <a:t>Event section</a:t>
            </a:r>
          </a:p>
        </p:txBody>
      </p:sp>
      <p:sp>
        <p:nvSpPr>
          <p:cNvPr id="14" name="Text Placeholder 8"/>
          <p:cNvSpPr>
            <a:spLocks noGrp="1"/>
          </p:cNvSpPr>
          <p:nvPr>
            <p:ph type="body" sz="quarter" idx="14" hasCustomPrompt="1"/>
          </p:nvPr>
        </p:nvSpPr>
        <p:spPr>
          <a:xfrm>
            <a:off x="395927" y="5516504"/>
            <a:ext cx="8351838" cy="1075366"/>
          </a:xfrm>
          <a:prstGeom prst="rect">
            <a:avLst/>
          </a:prstGeom>
        </p:spPr>
        <p:txBody>
          <a:bodyPr lIns="0" tIns="0" rIns="0" bIns="0"/>
          <a:lstStyle>
            <a:lvl1pPr algn="ctr">
              <a:buNone/>
              <a:defRPr lang="en-US" sz="2000" kern="1200" dirty="0" smtClean="0">
                <a:solidFill>
                  <a:schemeClr val="bg1"/>
                </a:solidFill>
                <a:latin typeface="Arial" pitchFamily="34" charset="0"/>
                <a:ea typeface="+mn-ea"/>
                <a:cs typeface="Arial" pitchFamily="34" charset="0"/>
              </a:defRPr>
            </a:lvl1pPr>
          </a:lstStyle>
          <a:p>
            <a:pPr marL="342900" lvl="0" indent="-342900" algn="ctr" defTabSz="914400" rtl="0" eaLnBrk="1" latinLnBrk="0" hangingPunct="1">
              <a:spcBef>
                <a:spcPct val="20000"/>
              </a:spcBef>
            </a:pPr>
            <a:r>
              <a:rPr lang="en-US" dirty="0" smtClean="0"/>
              <a:t>Subtitle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ontage">
    <p:spTree>
      <p:nvGrpSpPr>
        <p:cNvPr id="1" name=""/>
        <p:cNvGrpSpPr/>
        <p:nvPr/>
      </p:nvGrpSpPr>
      <p:grpSpPr>
        <a:xfrm>
          <a:off x="0" y="0"/>
          <a:ext cx="0" cy="0"/>
          <a:chOff x="0" y="0"/>
          <a:chExt cx="0" cy="0"/>
        </a:xfrm>
      </p:grpSpPr>
      <p:pic>
        <p:nvPicPr>
          <p:cNvPr id="24" name="Picture 23" descr="68_ltsbbs-944.jpg"/>
          <p:cNvPicPr>
            <a:picLocks noChangeAspect="1"/>
          </p:cNvPicPr>
          <p:nvPr userDrawn="1"/>
        </p:nvPicPr>
        <p:blipFill>
          <a:blip r:embed="rId2"/>
          <a:srcRect l="29136" t="12599" r="23470" b="15282"/>
          <a:stretch>
            <a:fillRect/>
          </a:stretch>
        </p:blipFill>
        <p:spPr>
          <a:xfrm>
            <a:off x="146242" y="146242"/>
            <a:ext cx="5753975" cy="6566808"/>
          </a:xfrm>
          <a:prstGeom prst="rect">
            <a:avLst/>
          </a:prstGeom>
        </p:spPr>
      </p:pic>
      <p:pic>
        <p:nvPicPr>
          <p:cNvPr id="25" name="Picture 24" descr="845-704-bae-250209-0402-Edit.jpg"/>
          <p:cNvPicPr>
            <a:picLocks noChangeAspect="1"/>
          </p:cNvPicPr>
          <p:nvPr userDrawn="1"/>
        </p:nvPicPr>
        <p:blipFill>
          <a:blip r:embed="rId3"/>
          <a:srcRect l="12379" t="15608" r="30923" b="25662"/>
          <a:stretch>
            <a:fillRect/>
          </a:stretch>
        </p:blipFill>
        <p:spPr>
          <a:xfrm>
            <a:off x="6057875" y="146242"/>
            <a:ext cx="2952497" cy="2038852"/>
          </a:xfrm>
          <a:prstGeom prst="rect">
            <a:avLst/>
          </a:prstGeom>
        </p:spPr>
      </p:pic>
      <p:pic>
        <p:nvPicPr>
          <p:cNvPr id="26" name="Picture 25" descr="sb10062859b-001.jpg"/>
          <p:cNvPicPr>
            <a:picLocks noChangeAspect="1"/>
          </p:cNvPicPr>
          <p:nvPr userDrawn="1"/>
        </p:nvPicPr>
        <p:blipFill>
          <a:blip r:embed="rId4"/>
          <a:srcRect l="20858" t="202" r="21819"/>
          <a:stretch>
            <a:fillRect/>
          </a:stretch>
        </p:blipFill>
        <p:spPr>
          <a:xfrm>
            <a:off x="6057875" y="2323356"/>
            <a:ext cx="2957947" cy="4389311"/>
          </a:xfrm>
          <a:prstGeom prst="rect">
            <a:avLst/>
          </a:prstGeom>
        </p:spPr>
      </p:pic>
      <p:pic>
        <p:nvPicPr>
          <p:cNvPr id="27" name="Picture 26" descr="BITC_Planter_RGB_CTA_150dpi.png"/>
          <p:cNvPicPr>
            <a:picLocks noChangeAspect="1"/>
          </p:cNvPicPr>
          <p:nvPr userDrawn="1"/>
        </p:nvPicPr>
        <p:blipFill>
          <a:blip r:embed="rId5"/>
          <a:stretch>
            <a:fillRect/>
          </a:stretch>
        </p:blipFill>
        <p:spPr>
          <a:xfrm>
            <a:off x="7467600" y="4726130"/>
            <a:ext cx="1708238" cy="2156028"/>
          </a:xfrm>
          <a:prstGeom prst="rect">
            <a:avLst/>
          </a:prstGeom>
        </p:spPr>
      </p:pic>
      <p:pic>
        <p:nvPicPr>
          <p:cNvPr id="28" name="Picture 27" descr="BITC_Logo (initial use only).png"/>
          <p:cNvPicPr>
            <a:picLocks noChangeAspect="1"/>
          </p:cNvPicPr>
          <p:nvPr userDrawn="1"/>
        </p:nvPicPr>
        <p:blipFill>
          <a:blip r:embed="rId6"/>
          <a:stretch>
            <a:fillRect/>
          </a:stretch>
        </p:blipFill>
        <p:spPr>
          <a:xfrm>
            <a:off x="-26756" y="-31553"/>
            <a:ext cx="2164366" cy="18416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nt sponsors list">
    <p:spTree>
      <p:nvGrpSpPr>
        <p:cNvPr id="1" name=""/>
        <p:cNvGrpSpPr/>
        <p:nvPr/>
      </p:nvGrpSpPr>
      <p:grpSpPr>
        <a:xfrm>
          <a:off x="0" y="0"/>
          <a:ext cx="0" cy="0"/>
          <a:chOff x="0" y="0"/>
          <a:chExt cx="0" cy="0"/>
        </a:xfrm>
      </p:grpSpPr>
      <p:sp>
        <p:nvSpPr>
          <p:cNvPr id="5" name="Text Placeholder 37"/>
          <p:cNvSpPr>
            <a:spLocks noGrp="1"/>
          </p:cNvSpPr>
          <p:nvPr>
            <p:ph type="body" sz="quarter" idx="13" hasCustomPrompt="1"/>
          </p:nvPr>
        </p:nvSpPr>
        <p:spPr>
          <a:xfrm>
            <a:off x="411903" y="2225338"/>
            <a:ext cx="8303471" cy="390090"/>
          </a:xfrm>
          <a:prstGeom prst="rect">
            <a:avLst/>
          </a:prstGeom>
        </p:spPr>
        <p:txBody>
          <a:bodyPr lIns="0" tIns="0" rIns="0" bIns="0"/>
          <a:lstStyle>
            <a:lvl1pPr marL="0" marR="0" indent="0" algn="ctr" defTabSz="457200" rtl="0" eaLnBrk="1" fontAlgn="auto" latinLnBrk="0" hangingPunct="1">
              <a:lnSpc>
                <a:spcPts val="2400"/>
              </a:lnSpc>
              <a:spcBef>
                <a:spcPts val="0"/>
              </a:spcBef>
              <a:spcAft>
                <a:spcPts val="3000"/>
              </a:spcAft>
              <a:buClrTx/>
              <a:buSzTx/>
              <a:buFont typeface="Arial" pitchFamily="34" charset="0"/>
              <a:buNone/>
              <a:tabLst/>
              <a:defRPr sz="2800" b="1">
                <a:solidFill>
                  <a:schemeClr val="tx2"/>
                </a:solidFill>
                <a:latin typeface="Arial" pitchFamily="34" charset="0"/>
                <a:cs typeface="Arial" pitchFamily="34" charset="0"/>
              </a:defRPr>
            </a:lvl1pPr>
          </a:lstStyle>
          <a:p>
            <a:pPr lvl="0"/>
            <a:r>
              <a:rPr lang="en-GB" dirty="0" smtClean="0"/>
              <a:t>Event sponsors</a:t>
            </a:r>
          </a:p>
        </p:txBody>
      </p:sp>
      <p:pic>
        <p:nvPicPr>
          <p:cNvPr id="6" name="Picture 5" descr="BITC_Logo (initial use only).png"/>
          <p:cNvPicPr>
            <a:picLocks noChangeAspect="1"/>
          </p:cNvPicPr>
          <p:nvPr userDrawn="1"/>
        </p:nvPicPr>
        <p:blipFill>
          <a:blip r:embed="rId2"/>
          <a:stretch>
            <a:fillRect/>
          </a:stretch>
        </p:blipFill>
        <p:spPr>
          <a:xfrm>
            <a:off x="-26756" y="-31553"/>
            <a:ext cx="2164366" cy="1841641"/>
          </a:xfrm>
          <a:prstGeom prst="rect">
            <a:avLst/>
          </a:prstGeom>
        </p:spPr>
      </p:pic>
      <p:cxnSp>
        <p:nvCxnSpPr>
          <p:cNvPr id="7" name="Straight Connector 6"/>
          <p:cNvCxnSpPr/>
          <p:nvPr userDrawn="1"/>
        </p:nvCxnSpPr>
        <p:spPr>
          <a:xfrm>
            <a:off x="152400" y="1749642"/>
            <a:ext cx="8839200" cy="1588"/>
          </a:xfrm>
          <a:prstGeom prst="line">
            <a:avLst/>
          </a:prstGeom>
          <a:ln w="12700" cap="flat" cmpd="sng" algn="ctr">
            <a:solidFill>
              <a:srgbClr val="E6007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Joint horizontal logos.jpg"/>
          <p:cNvPicPr>
            <a:picLocks noChangeAspect="1"/>
          </p:cNvPicPr>
          <p:nvPr userDrawn="1"/>
        </p:nvPicPr>
        <p:blipFill>
          <a:blip r:embed="rId3"/>
          <a:stretch>
            <a:fillRect/>
          </a:stretch>
        </p:blipFill>
        <p:spPr>
          <a:xfrm>
            <a:off x="6463144" y="324069"/>
            <a:ext cx="2368173" cy="7893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yout grid (for reference)">
    <p:spTree>
      <p:nvGrpSpPr>
        <p:cNvPr id="1" name=""/>
        <p:cNvGrpSpPr/>
        <p:nvPr/>
      </p:nvGrpSpPr>
      <p:grpSpPr>
        <a:xfrm>
          <a:off x="0" y="0"/>
          <a:ext cx="0" cy="0"/>
          <a:chOff x="0" y="0"/>
          <a:chExt cx="0" cy="0"/>
        </a:xfrm>
      </p:grpSpPr>
      <p:pic>
        <p:nvPicPr>
          <p:cNvPr id="3" name="Picture 2" descr="BITC_PowerPoint_Background.jpg"/>
          <p:cNvPicPr>
            <a:picLocks noChangeAspect="1"/>
          </p:cNvPicPr>
          <p:nvPr userDrawn="1"/>
        </p:nvPicPr>
        <p:blipFill>
          <a:blip r:embed="rId2"/>
          <a:stretch>
            <a:fillRect/>
          </a:stretch>
        </p:blipFill>
        <p:spPr>
          <a:xfrm>
            <a:off x="0" y="0"/>
            <a:ext cx="9144000" cy="6858000"/>
          </a:xfrm>
          <a:prstGeom prst="rect">
            <a:avLst/>
          </a:prstGeom>
        </p:spPr>
      </p:pic>
      <p:pic>
        <p:nvPicPr>
          <p:cNvPr id="4" name="Picture 3" descr="BITC_Logo (initial use only).png"/>
          <p:cNvPicPr>
            <a:picLocks noChangeAspect="1"/>
          </p:cNvPicPr>
          <p:nvPr userDrawn="1"/>
        </p:nvPicPr>
        <p:blipFill>
          <a:blip r:embed="rId3"/>
          <a:stretch>
            <a:fillRect/>
          </a:stretch>
        </p:blipFill>
        <p:spPr>
          <a:xfrm>
            <a:off x="-26756" y="-31553"/>
            <a:ext cx="2164366" cy="1841641"/>
          </a:xfrm>
          <a:prstGeom prst="rect">
            <a:avLst/>
          </a:prstGeom>
        </p:spPr>
      </p:pic>
      <p:pic>
        <p:nvPicPr>
          <p:cNvPr id="6" name="Picture 5" descr="Joint horizontal logos.jpg"/>
          <p:cNvPicPr>
            <a:picLocks noChangeAspect="1"/>
          </p:cNvPicPr>
          <p:nvPr userDrawn="1"/>
        </p:nvPicPr>
        <p:blipFill>
          <a:blip r:embed="rId4"/>
          <a:stretch>
            <a:fillRect/>
          </a:stretch>
        </p:blipFill>
        <p:spPr>
          <a:xfrm>
            <a:off x="6463144" y="324069"/>
            <a:ext cx="2368173" cy="7893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28625" y="1500188"/>
            <a:ext cx="8285163"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71604" y="274638"/>
            <a:ext cx="7115196" cy="114300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descr="BITC_Logo (initial use only).png"/>
          <p:cNvPicPr>
            <a:picLocks noChangeAspect="1"/>
          </p:cNvPicPr>
          <p:nvPr userDrawn="1"/>
        </p:nvPicPr>
        <p:blipFill>
          <a:blip r:embed="rId2"/>
          <a:stretch>
            <a:fillRect/>
          </a:stretch>
        </p:blipFill>
        <p:spPr>
          <a:xfrm>
            <a:off x="-26756" y="-31553"/>
            <a:ext cx="2164366" cy="1841641"/>
          </a:xfrm>
          <a:prstGeom prst="rect">
            <a:avLst/>
          </a:prstGeom>
        </p:spPr>
      </p:pic>
      <p:pic>
        <p:nvPicPr>
          <p:cNvPr id="6" name="Picture 5" descr="Joint horizontal logos.jpg"/>
          <p:cNvPicPr>
            <a:picLocks noChangeAspect="1"/>
          </p:cNvPicPr>
          <p:nvPr userDrawn="1"/>
        </p:nvPicPr>
        <p:blipFill>
          <a:blip r:embed="rId3"/>
          <a:stretch>
            <a:fillRect/>
          </a:stretch>
        </p:blipFill>
        <p:spPr>
          <a:xfrm>
            <a:off x="6463144" y="324069"/>
            <a:ext cx="2368173" cy="789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rge bullet 24pt">
    <p:spTree>
      <p:nvGrpSpPr>
        <p:cNvPr id="1" name=""/>
        <p:cNvGrpSpPr/>
        <p:nvPr/>
      </p:nvGrpSpPr>
      <p:grpSpPr>
        <a:xfrm>
          <a:off x="0" y="0"/>
          <a:ext cx="0" cy="0"/>
          <a:chOff x="0" y="0"/>
          <a:chExt cx="0" cy="0"/>
        </a:xfrm>
      </p:grpSpPr>
      <p:sp>
        <p:nvSpPr>
          <p:cNvPr id="17" name="Text Placeholder 16"/>
          <p:cNvSpPr>
            <a:spLocks noGrp="1"/>
          </p:cNvSpPr>
          <p:nvPr>
            <p:ph type="body" sz="quarter" idx="17"/>
          </p:nvPr>
        </p:nvSpPr>
        <p:spPr>
          <a:xfrm>
            <a:off x="1812687" y="782238"/>
            <a:ext cx="6877050" cy="474662"/>
          </a:xfrm>
          <a:prstGeom prst="rect">
            <a:avLst/>
          </a:prstGeom>
        </p:spPr>
        <p:txBody>
          <a:bodyPr lIns="0" tIns="0" rIns="0" bIns="0"/>
          <a:lstStyle>
            <a:lvl1pPr>
              <a:buFontTx/>
              <a:buNone/>
              <a:defRPr sz="2800" b="1" baseline="0">
                <a:solidFill>
                  <a:schemeClr val="tx2"/>
                </a:solidFill>
                <a:latin typeface="Arial" pitchFamily="34" charset="0"/>
                <a:cs typeface="Arial" pitchFamily="34" charset="0"/>
              </a:defRPr>
            </a:lvl1pPr>
          </a:lstStyle>
          <a:p>
            <a:pPr lvl="0"/>
            <a:r>
              <a:rPr lang="en-US" smtClean="0"/>
              <a:t>Click to edit Master text styles</a:t>
            </a:r>
          </a:p>
        </p:txBody>
      </p:sp>
      <p:sp>
        <p:nvSpPr>
          <p:cNvPr id="5" name="Text Placeholder 4"/>
          <p:cNvSpPr>
            <a:spLocks noGrp="1"/>
          </p:cNvSpPr>
          <p:nvPr>
            <p:ph type="body" sz="quarter" idx="18"/>
          </p:nvPr>
        </p:nvSpPr>
        <p:spPr>
          <a:xfrm>
            <a:off x="419454" y="2041405"/>
            <a:ext cx="8269287" cy="4394320"/>
          </a:xfrm>
          <a:prstGeom prst="rect">
            <a:avLst/>
          </a:prstGeom>
        </p:spPr>
        <p:txBody>
          <a:bodyPr lIns="0" tIns="0" rIns="0" bIns="0"/>
          <a:lstStyle>
            <a:lvl1pPr marL="179388" marR="0" indent="-179388" algn="l" defTabSz="457200" rtl="0" eaLnBrk="1" fontAlgn="auto" latinLnBrk="0" hangingPunct="1">
              <a:lnSpc>
                <a:spcPts val="2600"/>
              </a:lnSpc>
              <a:spcBef>
                <a:spcPts val="0"/>
              </a:spcBef>
              <a:spcAft>
                <a:spcPts val="1200"/>
              </a:spcAft>
              <a:buClr>
                <a:schemeClr val="tx2"/>
              </a:buClr>
              <a:buSzTx/>
              <a:buFont typeface="Arial" pitchFamily="34" charset="0"/>
              <a:buChar char="•"/>
              <a:tabLst/>
              <a:defRPr sz="2400" baseline="0">
                <a:solidFill>
                  <a:schemeClr val="tx1"/>
                </a:solidFill>
                <a:latin typeface="Arial" pitchFamily="34" charset="0"/>
                <a:cs typeface="Arial" pitchFamily="34" charset="0"/>
              </a:defRPr>
            </a:lvl1pPr>
            <a:lvl2pPr>
              <a:buClr>
                <a:schemeClr val="tx2"/>
              </a:buClr>
              <a:buFont typeface="Arial" pitchFamily="34" charset="0"/>
              <a:buChar char="•"/>
              <a:defRPr sz="2400">
                <a:latin typeface="Arial" pitchFamily="34" charset="0"/>
                <a:cs typeface="Arial" pitchFamily="34" charset="0"/>
              </a:defRPr>
            </a:lvl2pPr>
            <a:lvl3pPr>
              <a:buClr>
                <a:schemeClr val="tx2"/>
              </a:buClr>
              <a:buFont typeface="Arial" pitchFamily="34" charset="0"/>
              <a:buChar char="•"/>
              <a:defRPr sz="2400">
                <a:latin typeface="Arial" pitchFamily="34" charset="0"/>
                <a:cs typeface="Arial" pitchFamily="34" charset="0"/>
              </a:defRPr>
            </a:lvl3pPr>
            <a:lvl4pPr>
              <a:buClr>
                <a:schemeClr val="tx2"/>
              </a:buClr>
              <a:buFont typeface="Arial" pitchFamily="34" charset="0"/>
              <a:buChar char="•"/>
              <a:defRPr sz="2400">
                <a:latin typeface="Arial" pitchFamily="34" charset="0"/>
                <a:cs typeface="Arial" pitchFamily="34" charset="0"/>
              </a:defRPr>
            </a:lvl4pPr>
            <a:lvl5pPr>
              <a:buClr>
                <a:schemeClr val="tx2"/>
              </a:buClr>
              <a:buFont typeface="Arial" pitchFamily="34" charset="0"/>
              <a:buChar char="•"/>
              <a:defRPr sz="2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15771" y="2871894"/>
            <a:ext cx="8312150" cy="763588"/>
          </a:xfrm>
          <a:prstGeom prst="rect">
            <a:avLst/>
          </a:prstGeom>
        </p:spPr>
        <p:txBody>
          <a:bodyPr lIns="0" tIns="0" rIns="0" bIns="0"/>
          <a:lstStyle>
            <a:lvl1pPr algn="ctr">
              <a:buNone/>
              <a:defRPr lang="en-US" sz="4800" b="1" kern="1200" baseline="0" dirty="0" smtClean="0">
                <a:solidFill>
                  <a:schemeClr val="tx2"/>
                </a:solidFill>
                <a:latin typeface="Arial" pitchFamily="34" charset="0"/>
                <a:ea typeface="+mn-ea"/>
                <a:cs typeface="Arial" pitchFamily="34" charset="0"/>
              </a:defRPr>
            </a:lvl1pPr>
          </a:lstStyle>
          <a:p>
            <a:pPr marL="342900" lvl="0" indent="-342900" algn="ctr" defTabSz="914400" rtl="0" eaLnBrk="1" latinLnBrk="0" hangingPunct="1">
              <a:spcBef>
                <a:spcPct val="20000"/>
              </a:spcBef>
            </a:pPr>
            <a:r>
              <a:rPr lang="en-US" dirty="0" smtClean="0"/>
              <a:t>Speaker name</a:t>
            </a:r>
          </a:p>
        </p:txBody>
      </p:sp>
      <p:sp>
        <p:nvSpPr>
          <p:cNvPr id="9" name="Text Placeholder 8"/>
          <p:cNvSpPr>
            <a:spLocks noGrp="1"/>
          </p:cNvSpPr>
          <p:nvPr>
            <p:ph type="body" sz="quarter" idx="14" hasCustomPrompt="1"/>
          </p:nvPr>
        </p:nvSpPr>
        <p:spPr>
          <a:xfrm>
            <a:off x="395927" y="3638567"/>
            <a:ext cx="8351838" cy="502359"/>
          </a:xfrm>
          <a:prstGeom prst="rect">
            <a:avLst/>
          </a:prstGeom>
        </p:spPr>
        <p:txBody>
          <a:bodyPr lIns="0" tIns="0" rIns="0" bIns="0"/>
          <a:lstStyle>
            <a:lvl1pPr algn="ctr">
              <a:buNone/>
              <a:defRPr lang="en-US" sz="2000" kern="1200" dirty="0" smtClean="0">
                <a:solidFill>
                  <a:schemeClr val="tx2"/>
                </a:solidFill>
                <a:latin typeface="Arial" pitchFamily="34" charset="0"/>
                <a:ea typeface="+mn-ea"/>
                <a:cs typeface="Arial" pitchFamily="34" charset="0"/>
              </a:defRPr>
            </a:lvl1pPr>
          </a:lstStyle>
          <a:p>
            <a:pPr marL="342900" lvl="0" indent="-342900" algn="ctr" defTabSz="914400" rtl="0" eaLnBrk="1" latinLnBrk="0" hangingPunct="1">
              <a:spcBef>
                <a:spcPct val="20000"/>
              </a:spcBef>
            </a:pPr>
            <a:r>
              <a:rPr lang="en-US" dirty="0" smtClean="0"/>
              <a:t>Job title</a:t>
            </a:r>
          </a:p>
        </p:txBody>
      </p:sp>
      <p:cxnSp>
        <p:nvCxnSpPr>
          <p:cNvPr id="8" name="Straight Connector 7"/>
          <p:cNvCxnSpPr/>
          <p:nvPr userDrawn="1"/>
        </p:nvCxnSpPr>
        <p:spPr>
          <a:xfrm>
            <a:off x="152400" y="1749642"/>
            <a:ext cx="8839200" cy="1588"/>
          </a:xfrm>
          <a:prstGeom prst="line">
            <a:avLst/>
          </a:prstGeom>
          <a:ln w="12700" cap="flat" cmpd="sng" algn="ctr">
            <a:solidFill>
              <a:srgbClr val="E6007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Box 4"/>
          <p:cNvSpPr txBox="1"/>
          <p:nvPr userDrawn="1"/>
        </p:nvSpPr>
        <p:spPr>
          <a:xfrm>
            <a:off x="441258" y="5371379"/>
            <a:ext cx="8265520" cy="1138773"/>
          </a:xfrm>
          <a:prstGeom prst="rect">
            <a:avLst/>
          </a:prstGeom>
          <a:noFill/>
        </p:spPr>
        <p:txBody>
          <a:bodyPr wrap="square" rtlCol="0">
            <a:spAutoFit/>
          </a:bodyPr>
          <a:lstStyle/>
          <a:p>
            <a:pPr algn="ctr"/>
            <a:r>
              <a:rPr lang="en-US" sz="4800" b="1" dirty="0" smtClean="0">
                <a:solidFill>
                  <a:srgbClr val="E6007E"/>
                </a:solidFill>
                <a:latin typeface="Arial"/>
                <a:cs typeface="Arial"/>
              </a:rPr>
              <a:t>Event name</a:t>
            </a:r>
          </a:p>
          <a:p>
            <a:pPr algn="ctr"/>
            <a:r>
              <a:rPr lang="en-US" sz="2000" dirty="0" smtClean="0">
                <a:solidFill>
                  <a:srgbClr val="E6007E"/>
                </a:solidFill>
                <a:latin typeface="Arial"/>
                <a:cs typeface="Arial"/>
              </a:rPr>
              <a:t>Further information</a:t>
            </a:r>
          </a:p>
          <a:p>
            <a:pPr algn="ctr"/>
            <a:endParaRPr lang="en-US" dirty="0">
              <a:solidFill>
                <a:srgbClr val="E6007E"/>
              </a:solidFill>
            </a:endParaRPr>
          </a:p>
        </p:txBody>
      </p:sp>
      <p:pic>
        <p:nvPicPr>
          <p:cNvPr id="8" name="Picture 7" descr="845-704-bae-250209-0402-Edit.jpg"/>
          <p:cNvPicPr>
            <a:picLocks noChangeAspect="1"/>
          </p:cNvPicPr>
          <p:nvPr userDrawn="1"/>
        </p:nvPicPr>
        <p:blipFill>
          <a:blip r:embed="rId2">
            <a:alphaModFix/>
          </a:blip>
          <a:srcRect l="110" t="16982" r="21811" b="17435"/>
          <a:stretch>
            <a:fillRect/>
          </a:stretch>
        </p:blipFill>
        <p:spPr>
          <a:xfrm>
            <a:off x="143933" y="152400"/>
            <a:ext cx="8847667" cy="49543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 slide with imagery">
    <p:spTree>
      <p:nvGrpSpPr>
        <p:cNvPr id="1" name=""/>
        <p:cNvGrpSpPr/>
        <p:nvPr/>
      </p:nvGrpSpPr>
      <p:grpSpPr>
        <a:xfrm>
          <a:off x="0" y="0"/>
          <a:ext cx="0" cy="0"/>
          <a:chOff x="0" y="0"/>
          <a:chExt cx="0" cy="0"/>
        </a:xfrm>
      </p:grpSpPr>
      <p:pic>
        <p:nvPicPr>
          <p:cNvPr id="6" name="Picture 5" descr="845-704-bae-250209-0402-Edit.jpg"/>
          <p:cNvPicPr>
            <a:picLocks noChangeAspect="1"/>
          </p:cNvPicPr>
          <p:nvPr userDrawn="1"/>
        </p:nvPicPr>
        <p:blipFill>
          <a:blip r:embed="rId2">
            <a:alphaModFix/>
          </a:blip>
          <a:srcRect l="110" t="16982" r="21811" b="17435"/>
          <a:stretch>
            <a:fillRect/>
          </a:stretch>
        </p:blipFill>
        <p:spPr>
          <a:xfrm>
            <a:off x="143933" y="1751230"/>
            <a:ext cx="8847667" cy="4954370"/>
          </a:xfrm>
          <a:prstGeom prst="rect">
            <a:avLst/>
          </a:prstGeom>
        </p:spPr>
      </p:pic>
      <p:sp>
        <p:nvSpPr>
          <p:cNvPr id="14" name="Text Placeholder 14"/>
          <p:cNvSpPr>
            <a:spLocks noGrp="1"/>
          </p:cNvSpPr>
          <p:nvPr>
            <p:ph type="body" sz="quarter" idx="14" hasCustomPrompt="1"/>
          </p:nvPr>
        </p:nvSpPr>
        <p:spPr>
          <a:xfrm>
            <a:off x="150813" y="4658694"/>
            <a:ext cx="4537260" cy="576293"/>
          </a:xfrm>
          <a:prstGeom prst="rect">
            <a:avLst/>
          </a:prstGeom>
          <a:solidFill>
            <a:srgbClr val="E6007E"/>
          </a:solidFill>
          <a:ln>
            <a:noFill/>
          </a:ln>
        </p:spPr>
        <p:txBody>
          <a:bodyPr wrap="none" lIns="288000" tIns="72000" rIns="288000" bIns="72000" anchor="ctr" anchorCtr="0">
            <a:spAutoFit/>
          </a:bodyPr>
          <a:lstStyle>
            <a:lvl1pPr>
              <a:buNone/>
              <a:defRPr sz="2800" b="1">
                <a:solidFill>
                  <a:schemeClr val="bg1"/>
                </a:solidFill>
                <a:latin typeface="Arial" pitchFamily="34" charset="0"/>
                <a:cs typeface="Arial" pitchFamily="34" charset="0"/>
              </a:defRPr>
            </a:lvl1pPr>
            <a:lvl2pPr>
              <a:buNone/>
              <a:defRPr sz="2800" b="1">
                <a:solidFill>
                  <a:schemeClr val="tx2"/>
                </a:solidFill>
                <a:latin typeface="Arial" pitchFamily="34" charset="0"/>
                <a:cs typeface="Arial" pitchFamily="34" charset="0"/>
              </a:defRPr>
            </a:lvl2pPr>
            <a:lvl3pPr>
              <a:buNone/>
              <a:defRPr sz="2800" b="1">
                <a:solidFill>
                  <a:schemeClr val="tx2"/>
                </a:solidFill>
                <a:latin typeface="Arial" pitchFamily="34" charset="0"/>
                <a:cs typeface="Arial" pitchFamily="34" charset="0"/>
              </a:defRPr>
            </a:lvl3pPr>
            <a:lvl4pPr>
              <a:buNone/>
              <a:defRPr sz="2800" b="1">
                <a:solidFill>
                  <a:schemeClr val="tx2"/>
                </a:solidFill>
                <a:latin typeface="Arial" pitchFamily="34" charset="0"/>
                <a:cs typeface="Arial" pitchFamily="34" charset="0"/>
              </a:defRPr>
            </a:lvl4pPr>
            <a:lvl5pPr>
              <a:buNone/>
              <a:defRPr sz="2800" b="1">
                <a:solidFill>
                  <a:schemeClr val="tx2"/>
                </a:solidFill>
                <a:latin typeface="Arial" pitchFamily="34" charset="0"/>
                <a:cs typeface="Arial" pitchFamily="34" charset="0"/>
              </a:defRPr>
            </a:lvl5pPr>
          </a:lstStyle>
          <a:p>
            <a:r>
              <a:rPr lang="en-US" sz="2800" dirty="0" smtClean="0">
                <a:solidFill>
                  <a:schemeClr val="bg1"/>
                </a:solidFill>
                <a:latin typeface="Arial MT Std Bold"/>
                <a:cs typeface="Arial MT Std Bold"/>
              </a:rPr>
              <a:t>Transforming business</a:t>
            </a:r>
            <a:endParaRPr lang="en-US" sz="2800" dirty="0">
              <a:solidFill>
                <a:schemeClr val="bg1"/>
              </a:solidFill>
              <a:latin typeface="Arial" pitchFamily="34" charset="0"/>
            </a:endParaRPr>
          </a:p>
        </p:txBody>
      </p:sp>
      <p:sp>
        <p:nvSpPr>
          <p:cNvPr id="15" name="Text Placeholder 14"/>
          <p:cNvSpPr>
            <a:spLocks noGrp="1"/>
          </p:cNvSpPr>
          <p:nvPr>
            <p:ph type="body" sz="quarter" idx="15" hasCustomPrompt="1"/>
          </p:nvPr>
        </p:nvSpPr>
        <p:spPr>
          <a:xfrm>
            <a:off x="150813" y="5323854"/>
            <a:ext cx="5114917" cy="576293"/>
          </a:xfrm>
          <a:prstGeom prst="rect">
            <a:avLst/>
          </a:prstGeom>
          <a:solidFill>
            <a:srgbClr val="E6007E"/>
          </a:solidFill>
          <a:ln>
            <a:noFill/>
          </a:ln>
        </p:spPr>
        <p:txBody>
          <a:bodyPr wrap="none" lIns="288000" tIns="72000" rIns="288000" bIns="72000" anchor="ctr" anchorCtr="0">
            <a:spAutoFit/>
          </a:bodyPr>
          <a:lstStyle>
            <a:lvl1pPr>
              <a:buNone/>
              <a:defRPr sz="2800" b="1">
                <a:solidFill>
                  <a:schemeClr val="bg1"/>
                </a:solidFill>
                <a:latin typeface="Arial" pitchFamily="34" charset="0"/>
                <a:cs typeface="Arial" pitchFamily="34" charset="0"/>
              </a:defRPr>
            </a:lvl1pPr>
            <a:lvl2pPr>
              <a:buNone/>
              <a:defRPr sz="2800" b="1">
                <a:solidFill>
                  <a:schemeClr val="tx2"/>
                </a:solidFill>
                <a:latin typeface="Arial" pitchFamily="34" charset="0"/>
                <a:cs typeface="Arial" pitchFamily="34" charset="0"/>
              </a:defRPr>
            </a:lvl2pPr>
            <a:lvl3pPr>
              <a:buNone/>
              <a:defRPr sz="2800" b="1">
                <a:solidFill>
                  <a:schemeClr val="tx2"/>
                </a:solidFill>
                <a:latin typeface="Arial" pitchFamily="34" charset="0"/>
                <a:cs typeface="Arial" pitchFamily="34" charset="0"/>
              </a:defRPr>
            </a:lvl3pPr>
            <a:lvl4pPr>
              <a:buNone/>
              <a:defRPr sz="2800" b="1">
                <a:solidFill>
                  <a:schemeClr val="tx2"/>
                </a:solidFill>
                <a:latin typeface="Arial" pitchFamily="34" charset="0"/>
                <a:cs typeface="Arial" pitchFamily="34" charset="0"/>
              </a:defRPr>
            </a:lvl4pPr>
            <a:lvl5pPr>
              <a:buNone/>
              <a:defRPr sz="2800" b="1">
                <a:solidFill>
                  <a:schemeClr val="tx2"/>
                </a:solidFill>
                <a:latin typeface="Arial" pitchFamily="34" charset="0"/>
                <a:cs typeface="Arial" pitchFamily="34" charset="0"/>
              </a:defRPr>
            </a:lvl5pPr>
          </a:lstStyle>
          <a:p>
            <a:r>
              <a:rPr lang="en-US" sz="2800" dirty="0" smtClean="0">
                <a:solidFill>
                  <a:schemeClr val="bg1"/>
                </a:solidFill>
                <a:latin typeface="Arial MT Std Bold"/>
                <a:cs typeface="Arial MT Std Bold"/>
              </a:rPr>
              <a:t>transforming communities</a:t>
            </a:r>
            <a:endParaRPr lang="en-US" sz="2800" dirty="0">
              <a:solidFill>
                <a:schemeClr val="bg1"/>
              </a:solidFill>
              <a:latin typeface="Arial" pitchFamily="34" charset="0"/>
            </a:endParaRPr>
          </a:p>
        </p:txBody>
      </p:sp>
      <p:pic>
        <p:nvPicPr>
          <p:cNvPr id="8" name="Picture 7" descr="BITC_Logo (initial use only).png"/>
          <p:cNvPicPr>
            <a:picLocks noChangeAspect="1"/>
          </p:cNvPicPr>
          <p:nvPr userDrawn="1"/>
        </p:nvPicPr>
        <p:blipFill>
          <a:blip r:embed="rId3"/>
          <a:stretch>
            <a:fillRect/>
          </a:stretch>
        </p:blipFill>
        <p:spPr>
          <a:xfrm>
            <a:off x="-26756" y="-31553"/>
            <a:ext cx="2164366" cy="18416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 slide single image with text">
    <p:spTree>
      <p:nvGrpSpPr>
        <p:cNvPr id="1" name=""/>
        <p:cNvGrpSpPr/>
        <p:nvPr/>
      </p:nvGrpSpPr>
      <p:grpSpPr>
        <a:xfrm>
          <a:off x="0" y="0"/>
          <a:ext cx="0" cy="0"/>
          <a:chOff x="0" y="0"/>
          <a:chExt cx="0" cy="0"/>
        </a:xfrm>
      </p:grpSpPr>
      <p:pic>
        <p:nvPicPr>
          <p:cNvPr id="7" name="Picture 6" descr="68_ltsbbs-944.jpg"/>
          <p:cNvPicPr>
            <a:picLocks noChangeAspect="1"/>
          </p:cNvPicPr>
          <p:nvPr userDrawn="1"/>
        </p:nvPicPr>
        <p:blipFill>
          <a:blip r:embed="rId2"/>
          <a:srcRect t="287" r="21452" b="21976"/>
          <a:stretch>
            <a:fillRect/>
          </a:stretch>
        </p:blipFill>
        <p:spPr>
          <a:xfrm>
            <a:off x="152399" y="138545"/>
            <a:ext cx="8845359" cy="6565516"/>
          </a:xfrm>
          <a:prstGeom prst="rect">
            <a:avLst/>
          </a:prstGeom>
        </p:spPr>
      </p:pic>
      <p:sp>
        <p:nvSpPr>
          <p:cNvPr id="14" name="Text Placeholder 14"/>
          <p:cNvSpPr>
            <a:spLocks noGrp="1"/>
          </p:cNvSpPr>
          <p:nvPr>
            <p:ph type="body" sz="quarter" idx="14" hasCustomPrompt="1"/>
          </p:nvPr>
        </p:nvSpPr>
        <p:spPr>
          <a:xfrm>
            <a:off x="150813" y="4658694"/>
            <a:ext cx="4537260" cy="576293"/>
          </a:xfrm>
          <a:prstGeom prst="rect">
            <a:avLst/>
          </a:prstGeom>
          <a:solidFill>
            <a:srgbClr val="E6007E"/>
          </a:solidFill>
          <a:ln>
            <a:noFill/>
          </a:ln>
        </p:spPr>
        <p:txBody>
          <a:bodyPr wrap="none" lIns="288000" tIns="72000" rIns="288000" bIns="72000" anchor="ctr" anchorCtr="0">
            <a:spAutoFit/>
          </a:bodyPr>
          <a:lstStyle>
            <a:lvl1pPr>
              <a:buNone/>
              <a:defRPr sz="2800" b="1">
                <a:solidFill>
                  <a:schemeClr val="bg1"/>
                </a:solidFill>
                <a:latin typeface="Arial" pitchFamily="34" charset="0"/>
                <a:cs typeface="Arial" pitchFamily="34" charset="0"/>
              </a:defRPr>
            </a:lvl1pPr>
            <a:lvl2pPr>
              <a:buNone/>
              <a:defRPr sz="2800" b="1">
                <a:solidFill>
                  <a:schemeClr val="tx2"/>
                </a:solidFill>
                <a:latin typeface="Arial" pitchFamily="34" charset="0"/>
                <a:cs typeface="Arial" pitchFamily="34" charset="0"/>
              </a:defRPr>
            </a:lvl2pPr>
            <a:lvl3pPr>
              <a:buNone/>
              <a:defRPr sz="2800" b="1">
                <a:solidFill>
                  <a:schemeClr val="tx2"/>
                </a:solidFill>
                <a:latin typeface="Arial" pitchFamily="34" charset="0"/>
                <a:cs typeface="Arial" pitchFamily="34" charset="0"/>
              </a:defRPr>
            </a:lvl3pPr>
            <a:lvl4pPr>
              <a:buNone/>
              <a:defRPr sz="2800" b="1">
                <a:solidFill>
                  <a:schemeClr val="tx2"/>
                </a:solidFill>
                <a:latin typeface="Arial" pitchFamily="34" charset="0"/>
                <a:cs typeface="Arial" pitchFamily="34" charset="0"/>
              </a:defRPr>
            </a:lvl4pPr>
            <a:lvl5pPr>
              <a:buNone/>
              <a:defRPr sz="2800" b="1">
                <a:solidFill>
                  <a:schemeClr val="tx2"/>
                </a:solidFill>
                <a:latin typeface="Arial" pitchFamily="34" charset="0"/>
                <a:cs typeface="Arial" pitchFamily="34" charset="0"/>
              </a:defRPr>
            </a:lvl5pPr>
          </a:lstStyle>
          <a:p>
            <a:r>
              <a:rPr lang="en-US" sz="2800" dirty="0" smtClean="0">
                <a:solidFill>
                  <a:schemeClr val="bg1"/>
                </a:solidFill>
                <a:latin typeface="Arial MT Std Bold"/>
                <a:cs typeface="Arial MT Std Bold"/>
              </a:rPr>
              <a:t>Transforming business</a:t>
            </a:r>
            <a:endParaRPr lang="en-US" sz="2800" dirty="0">
              <a:solidFill>
                <a:schemeClr val="bg1"/>
              </a:solidFill>
              <a:latin typeface="Arial" pitchFamily="34" charset="0"/>
            </a:endParaRPr>
          </a:p>
        </p:txBody>
      </p:sp>
      <p:sp>
        <p:nvSpPr>
          <p:cNvPr id="15" name="Text Placeholder 14"/>
          <p:cNvSpPr>
            <a:spLocks noGrp="1"/>
          </p:cNvSpPr>
          <p:nvPr>
            <p:ph type="body" sz="quarter" idx="15" hasCustomPrompt="1"/>
          </p:nvPr>
        </p:nvSpPr>
        <p:spPr>
          <a:xfrm>
            <a:off x="150813" y="5323854"/>
            <a:ext cx="5114917" cy="576293"/>
          </a:xfrm>
          <a:prstGeom prst="rect">
            <a:avLst/>
          </a:prstGeom>
          <a:solidFill>
            <a:srgbClr val="E6007E"/>
          </a:solidFill>
          <a:ln>
            <a:noFill/>
          </a:ln>
        </p:spPr>
        <p:txBody>
          <a:bodyPr wrap="none" lIns="288000" tIns="72000" rIns="288000" bIns="72000" anchor="ctr" anchorCtr="0">
            <a:spAutoFit/>
          </a:bodyPr>
          <a:lstStyle>
            <a:lvl1pPr>
              <a:buNone/>
              <a:defRPr sz="2800" b="1">
                <a:solidFill>
                  <a:schemeClr val="bg1"/>
                </a:solidFill>
                <a:latin typeface="Arial" pitchFamily="34" charset="0"/>
                <a:cs typeface="Arial" pitchFamily="34" charset="0"/>
              </a:defRPr>
            </a:lvl1pPr>
            <a:lvl2pPr>
              <a:buNone/>
              <a:defRPr sz="2800" b="1">
                <a:solidFill>
                  <a:schemeClr val="tx2"/>
                </a:solidFill>
                <a:latin typeface="Arial" pitchFamily="34" charset="0"/>
                <a:cs typeface="Arial" pitchFamily="34" charset="0"/>
              </a:defRPr>
            </a:lvl2pPr>
            <a:lvl3pPr>
              <a:buNone/>
              <a:defRPr sz="2800" b="1">
                <a:solidFill>
                  <a:schemeClr val="tx2"/>
                </a:solidFill>
                <a:latin typeface="Arial" pitchFamily="34" charset="0"/>
                <a:cs typeface="Arial" pitchFamily="34" charset="0"/>
              </a:defRPr>
            </a:lvl3pPr>
            <a:lvl4pPr>
              <a:buNone/>
              <a:defRPr sz="2800" b="1">
                <a:solidFill>
                  <a:schemeClr val="tx2"/>
                </a:solidFill>
                <a:latin typeface="Arial" pitchFamily="34" charset="0"/>
                <a:cs typeface="Arial" pitchFamily="34" charset="0"/>
              </a:defRPr>
            </a:lvl4pPr>
            <a:lvl5pPr>
              <a:buNone/>
              <a:defRPr sz="2800" b="1">
                <a:solidFill>
                  <a:schemeClr val="tx2"/>
                </a:solidFill>
                <a:latin typeface="Arial" pitchFamily="34" charset="0"/>
                <a:cs typeface="Arial" pitchFamily="34" charset="0"/>
              </a:defRPr>
            </a:lvl5pPr>
          </a:lstStyle>
          <a:p>
            <a:r>
              <a:rPr lang="en-US" sz="2800" dirty="0" smtClean="0">
                <a:solidFill>
                  <a:schemeClr val="bg1"/>
                </a:solidFill>
                <a:latin typeface="Arial MT Std Bold"/>
                <a:cs typeface="Arial MT Std Bold"/>
              </a:rPr>
              <a:t>transforming communities</a:t>
            </a:r>
            <a:endParaRPr lang="en-US" sz="2800" dirty="0">
              <a:solidFill>
                <a:schemeClr val="bg1"/>
              </a:solidFill>
              <a:latin typeface="Arial" pitchFamily="34" charset="0"/>
            </a:endParaRPr>
          </a:p>
        </p:txBody>
      </p:sp>
      <p:pic>
        <p:nvPicPr>
          <p:cNvPr id="10" name="Picture 9" descr="BITC_Logo (initial use only).png"/>
          <p:cNvPicPr>
            <a:picLocks noChangeAspect="1"/>
          </p:cNvPicPr>
          <p:nvPr userDrawn="1"/>
        </p:nvPicPr>
        <p:blipFill>
          <a:blip r:embed="rId3"/>
          <a:stretch>
            <a:fillRect/>
          </a:stretch>
        </p:blipFill>
        <p:spPr>
          <a:xfrm>
            <a:off x="-26756" y="-31553"/>
            <a:ext cx="2164366" cy="18416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2.xml"/><Relationship Id="rId8" Type="http://schemas.openxmlformats.org/officeDocument/2006/relationships/image" Target="../media/image1.png"/><Relationship Id="rId9"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77" r:id="rId2"/>
    <p:sldLayoutId id="2147483672" r:id="rId3"/>
    <p:sldLayoutId id="2147483680" r:id="rId4"/>
    <p:sldLayoutId id="214748368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ITC_Logo (initial use only).png"/>
          <p:cNvPicPr>
            <a:picLocks noChangeAspect="1"/>
          </p:cNvPicPr>
          <p:nvPr userDrawn="1"/>
        </p:nvPicPr>
        <p:blipFill>
          <a:blip r:embed="rId8"/>
          <a:srcRect l="1236" t="1713" r="13828" b="23582"/>
          <a:stretch>
            <a:fillRect/>
          </a:stretch>
        </p:blipFill>
        <p:spPr>
          <a:xfrm>
            <a:off x="0" y="0"/>
            <a:ext cx="1838325" cy="1375794"/>
          </a:xfrm>
          <a:prstGeom prst="rect">
            <a:avLst/>
          </a:prstGeom>
        </p:spPr>
      </p:pic>
      <p:pic>
        <p:nvPicPr>
          <p:cNvPr id="5" name="Picture 4" descr="Joint horizontal logos.jpg"/>
          <p:cNvPicPr>
            <a:picLocks noChangeAspect="1"/>
          </p:cNvPicPr>
          <p:nvPr userDrawn="1"/>
        </p:nvPicPr>
        <p:blipFill>
          <a:blip r:embed="rId9"/>
          <a:stretch>
            <a:fillRect/>
          </a:stretch>
        </p:blipFill>
        <p:spPr>
          <a:xfrm>
            <a:off x="6463144" y="324069"/>
            <a:ext cx="2368173" cy="78939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73" r:id="rId2"/>
    <p:sldLayoutId id="2147483669" r:id="rId3"/>
    <p:sldLayoutId id="2147483675" r:id="rId4"/>
    <p:sldLayoutId id="2147483668" r:id="rId5"/>
    <p:sldLayoutId id="214748367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fYgh7fz7bc7MUM&amp;tbnid=fT3FBv0rmerd-M:&amp;ved=0CAUQjRw&amp;url=http://www.telegraph.co.uk/news/picturegalleries/celebritynews/4126336/Verne-Troyer-from-Mini-Me-to-Celebrity-Big-Brother.html?image=4&amp;ei=8Bj5UeyXEYaz0QXB_YH4CA&amp;bvm=bv.49967636,d.ZGU&amp;psig=AFQjCNHH9FE7V3x_mt72xrCYUhjytb7BAQ&amp;ust=1375365724177148" TargetMode="External"/><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r2eLr-Hu4aYlgM&amp;tbnid=2Hh4d0Mw_4AdvM:&amp;ved=0CAUQjRw&amp;url=http://thebetplan.com/featured/review-of-the-betplan-systems-performance-in-october-2011/&amp;ei=1oD2UcaOHMmH0AXzs4D4Bg&amp;bvm=bv.49784469,d.ZG4&amp;psig=AFQjCNFK9uDCnZj_dZlYaF7opCaRFIhG-g&amp;ust=1375195696403297" TargetMode="External"/><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zC0iqSeBbeml7M&amp;tbnid=C03h3kes_KNQnM:&amp;ved=0CAUQjRw&amp;url=http://www.popsci.com/science/article/2013-04/do-brain-games-work&amp;ei=duj4UYw1isHRBaiPgLAF&amp;bvm=bv.49967636,d.ZGU&amp;psig=AFQjCNEWYYfMrJpq-1tLgpKIDSB6Mb-ppA&amp;ust=1375353289004064" TargetMode="External"/><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hyperlink" Target="mailto:Mohamed.kebbay@bitc.org.uk" TargetMode="External"/><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Sw6PnapmxdOqJM&amp;tbnid=RPyDlV05PyGkcM:&amp;ved=0CAUQjRw&amp;url=http://www.forbes.com/sites/jackzenger/2013/05/15/is-what-we-need-from-leaders-prewired-into-our-brains/&amp;ei=2On4UeWeE6a60QXd2YHoAQ&amp;bvm=bv.49967636,d.ZGU&amp;psig=AFQjCNEWYYfMrJpq-1tLgpKIDSB6Mb-ppA&amp;ust=1375353289004064"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google.co.uk/url?sa=i&amp;rct=j&amp;q=&amp;esrc=s&amp;frm=1&amp;source=images&amp;cd=&amp;cad=rja&amp;docid=_mx7BusqDhBhUM&amp;tbnid=VfmYuRPY5tg5QM:&amp;ved=0CAUQjRw&amp;url=http://www.topnews.in/light/people/oprah-winfrey&amp;ei=EoCsUaC9J6PO0QWvjoDQDg&amp;bvm=bv.47244034,d.d2k&amp;psig=AFQjCNF8-PmPX-a_657G8qrq6M-pvmkI4A&amp;ust=1370345553261363" TargetMode="External"/><Relationship Id="rId5"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_choFmf9XmytTM&amp;tbnid=4Gsjdmdw_7ta1M:&amp;ved=0CAUQjRw&amp;url=http://www.health.harvard.edu/newsletters/Harvard_Mental_Health_Letter/2011/July/how-addiction-hijacks-the-brain&amp;ei=o-r4UYXGA8T70gXe8oCgDw&amp;bvm=bv.49967636,d.ZGU&amp;psig=AFQjCNGYTtY29T7qKZo52t7oMF-1-95bLA&amp;ust=1375353808942277" TargetMode="External"/><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anorak.co.uk/wp-content/uploads/2011/12/policewoman.jpg" TargetMode="External"/><Relationship Id="rId4" Type="http://schemas.openxmlformats.org/officeDocument/2006/relationships/image" Target="../media/image15.jpeg"/><Relationship Id="rId5" Type="http://schemas.openxmlformats.org/officeDocument/2006/relationships/hyperlink" Target="http://www.google.co.uk/url?sa=i&amp;rct=j&amp;q=&amp;esrc=s&amp;frm=1&amp;source=images&amp;cd=&amp;cad=rja&amp;docid=7vsqig3JByLPmM&amp;tbnid=SDAAMyLcQHgrpM:&amp;ved=0CAUQjRw&amp;url=http://en.paperblog.com/tattoos-bigger-is-better-155876/&amp;ei=5X32Ufn4LJGZ0QXkUA&amp;bvm=bv.49784469,d.ZG4&amp;psig=AFQjCNG7UoVAja2XkxKx3uphTdIlIqSDYw&amp;ust=1375194934013866" TargetMode="External"/><Relationship Id="rId6"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336" y="5601935"/>
            <a:ext cx="7802313" cy="984885"/>
          </a:xfrm>
          <a:prstGeom prst="rect">
            <a:avLst/>
          </a:prstGeom>
          <a:noFill/>
        </p:spPr>
        <p:txBody>
          <a:bodyPr wrap="square" rtlCol="0">
            <a:spAutoFit/>
          </a:bodyPr>
          <a:lstStyle/>
          <a:p>
            <a:r>
              <a:rPr lang="en-GB" sz="2000" b="1" dirty="0" smtClean="0">
                <a:solidFill>
                  <a:srgbClr val="CB007E"/>
                </a:solidFill>
                <a:latin typeface="Arial" pitchFamily="34" charset="0"/>
                <a:cs typeface="Arial" pitchFamily="34" charset="0"/>
              </a:rPr>
              <a:t>Mohamed Kebbay, Diversity Advisor</a:t>
            </a:r>
          </a:p>
          <a:p>
            <a:r>
              <a:rPr lang="en-GB" sz="2000" dirty="0" smtClean="0">
                <a:solidFill>
                  <a:srgbClr val="CB007E"/>
                </a:solidFill>
                <a:latin typeface="Arial" pitchFamily="34" charset="0"/>
                <a:cs typeface="Arial" pitchFamily="34" charset="0"/>
              </a:rPr>
              <a:t>Race for Opportunity and Opportunity Now</a:t>
            </a:r>
            <a:r>
              <a:rPr lang="en-GB" sz="2000" b="1" dirty="0" smtClean="0">
                <a:solidFill>
                  <a:srgbClr val="CB007E"/>
                </a:solidFill>
                <a:latin typeface="Arial" pitchFamily="34" charset="0"/>
                <a:cs typeface="Arial" pitchFamily="34" charset="0"/>
              </a:rPr>
              <a:t> </a:t>
            </a:r>
          </a:p>
          <a:p>
            <a:endParaRPr lang="en-GB" dirty="0"/>
          </a:p>
        </p:txBody>
      </p:sp>
      <p:sp>
        <p:nvSpPr>
          <p:cNvPr id="8" name="Text Placeholder 7"/>
          <p:cNvSpPr>
            <a:spLocks noGrp="1"/>
          </p:cNvSpPr>
          <p:nvPr>
            <p:ph type="body" sz="quarter" idx="13"/>
          </p:nvPr>
        </p:nvSpPr>
        <p:spPr>
          <a:xfrm>
            <a:off x="443753" y="2306020"/>
            <a:ext cx="8271621" cy="390090"/>
          </a:xfrm>
        </p:spPr>
        <p:txBody>
          <a:bodyPr/>
          <a:lstStyle/>
          <a:p>
            <a:pPr algn="l"/>
            <a:r>
              <a:rPr lang="en-GB" sz="4000" dirty="0" smtClean="0"/>
              <a:t>Unconscious Bias – A Taster</a:t>
            </a: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519448"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Affinity Bias</a:t>
            </a:r>
            <a:endParaRPr lang="en-GB" sz="2800" b="1" dirty="0">
              <a:solidFill>
                <a:srgbClr val="CB007E"/>
              </a:solidFill>
              <a:latin typeface="Arial" pitchFamily="34" charset="0"/>
              <a:cs typeface="Arial" pitchFamily="34" charset="0"/>
            </a:endParaRPr>
          </a:p>
        </p:txBody>
      </p:sp>
      <p:pic>
        <p:nvPicPr>
          <p:cNvPr id="15362" name="Picture 2" descr="http://i.telegraph.co.uk/multimedia/archive/01216/shagged-me_1216261i.jpg">
            <a:hlinkClick r:id="rId3"/>
          </p:cNvPr>
          <p:cNvPicPr>
            <a:picLocks noChangeAspect="1" noChangeArrowheads="1"/>
          </p:cNvPicPr>
          <p:nvPr/>
        </p:nvPicPr>
        <p:blipFill>
          <a:blip r:embed="rId4"/>
          <a:srcRect/>
          <a:stretch>
            <a:fillRect/>
          </a:stretch>
        </p:blipFill>
        <p:spPr bwMode="auto">
          <a:xfrm>
            <a:off x="398169" y="1792255"/>
            <a:ext cx="7343911" cy="47391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519448"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Confirmational Bias</a:t>
            </a:r>
            <a:endParaRPr lang="en-GB" sz="2800" b="1" dirty="0">
              <a:solidFill>
                <a:srgbClr val="CB007E"/>
              </a:solidFill>
              <a:latin typeface="Arial" pitchFamily="34" charset="0"/>
              <a:cs typeface="Arial" pitchFamily="34" charset="0"/>
            </a:endParaRPr>
          </a:p>
        </p:txBody>
      </p:sp>
      <p:pic>
        <p:nvPicPr>
          <p:cNvPr id="5" name="Picture 4" descr="confirmation_600d.png"/>
          <p:cNvPicPr>
            <a:picLocks noChangeAspect="1"/>
          </p:cNvPicPr>
          <p:nvPr/>
        </p:nvPicPr>
        <p:blipFill>
          <a:blip r:embed="rId3" cstate="print"/>
          <a:stretch>
            <a:fillRect/>
          </a:stretch>
        </p:blipFill>
        <p:spPr>
          <a:xfrm>
            <a:off x="524949" y="1615026"/>
            <a:ext cx="4585692" cy="52429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718816"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So, how do I recognise it?</a:t>
            </a:r>
            <a:endParaRPr lang="en-GB" sz="2800" b="1" dirty="0">
              <a:solidFill>
                <a:srgbClr val="CB007E"/>
              </a:solidFill>
              <a:latin typeface="Arial" pitchFamily="34" charset="0"/>
              <a:cs typeface="Arial" pitchFamily="34" charset="0"/>
            </a:endParaRPr>
          </a:p>
        </p:txBody>
      </p:sp>
      <p:sp>
        <p:nvSpPr>
          <p:cNvPr id="6" name="TextBox 5"/>
          <p:cNvSpPr txBox="1"/>
          <p:nvPr/>
        </p:nvSpPr>
        <p:spPr>
          <a:xfrm>
            <a:off x="349623" y="1784850"/>
            <a:ext cx="8525436" cy="3970318"/>
          </a:xfrm>
          <a:prstGeom prst="rect">
            <a:avLst/>
          </a:prstGeom>
          <a:noFill/>
        </p:spPr>
        <p:txBody>
          <a:bodyPr wrap="square" rtlCol="0">
            <a:spAutoFit/>
          </a:bodyPr>
          <a:lstStyle/>
          <a:p>
            <a:pPr>
              <a:lnSpc>
                <a:spcPct val="150000"/>
              </a:lnSpc>
              <a:buFont typeface="Arial" pitchFamily="34" charset="0"/>
              <a:buChar char="•"/>
            </a:pPr>
            <a:r>
              <a:rPr lang="en-GB" sz="2800" dirty="0" smtClean="0">
                <a:latin typeface="Arial" pitchFamily="34" charset="0"/>
                <a:cs typeface="Arial" pitchFamily="34" charset="0"/>
              </a:rPr>
              <a:t> Micro-biases or behaviours (more or less eye contact, compliments, lunches)</a:t>
            </a:r>
          </a:p>
          <a:p>
            <a:pPr>
              <a:lnSpc>
                <a:spcPct val="150000"/>
              </a:lnSpc>
              <a:buFont typeface="Arial" pitchFamily="34" charset="0"/>
              <a:buChar char="•"/>
            </a:pPr>
            <a:r>
              <a:rPr lang="en-GB" sz="2800" dirty="0" smtClean="0">
                <a:latin typeface="Arial" pitchFamily="34" charset="0"/>
                <a:cs typeface="Arial" pitchFamily="34" charset="0"/>
              </a:rPr>
              <a:t> Assumptive deselection </a:t>
            </a:r>
          </a:p>
          <a:p>
            <a:pPr>
              <a:lnSpc>
                <a:spcPct val="150000"/>
              </a:lnSpc>
              <a:buFont typeface="Arial" pitchFamily="34" charset="0"/>
              <a:buChar char="•"/>
            </a:pPr>
            <a:r>
              <a:rPr lang="en-GB" sz="2800" dirty="0" smtClean="0">
                <a:latin typeface="Arial" pitchFamily="34" charset="0"/>
                <a:cs typeface="Arial" pitchFamily="34" charset="0"/>
              </a:rPr>
              <a:t> Favourable offerings of work </a:t>
            </a:r>
          </a:p>
          <a:p>
            <a:pPr>
              <a:lnSpc>
                <a:spcPct val="150000"/>
              </a:lnSpc>
              <a:buFont typeface="Arial" pitchFamily="34" charset="0"/>
              <a:buChar char="•"/>
            </a:pPr>
            <a:r>
              <a:rPr lang="en-GB" sz="2800" dirty="0" smtClean="0">
                <a:latin typeface="Arial" pitchFamily="34" charset="0"/>
                <a:cs typeface="Arial" pitchFamily="34" charset="0"/>
              </a:rPr>
              <a:t> Exclusionary Banter</a:t>
            </a:r>
          </a:p>
          <a:p>
            <a:pPr>
              <a:lnSpc>
                <a:spcPct val="150000"/>
              </a:lnSpc>
              <a:buFont typeface="Arial" pitchFamily="34" charset="0"/>
              <a:buChar char="•"/>
            </a:pPr>
            <a:r>
              <a:rPr lang="en-GB" sz="2800" dirty="0" smtClean="0">
                <a:latin typeface="Arial" pitchFamily="34" charset="0"/>
                <a:cs typeface="Arial" pitchFamily="34" charset="0"/>
              </a:rPr>
              <a:t> Gossip?</a:t>
            </a:r>
          </a:p>
        </p:txBody>
      </p:sp>
      <p:pic>
        <p:nvPicPr>
          <p:cNvPr id="36866" name="Picture 2" descr="http://thebetplan.com/wp-content/uploads/2011/11/dripping-tap.jpg">
            <a:hlinkClick r:id="rId3"/>
          </p:cNvPr>
          <p:cNvPicPr>
            <a:picLocks noChangeAspect="1" noChangeArrowheads="1"/>
          </p:cNvPicPr>
          <p:nvPr/>
        </p:nvPicPr>
        <p:blipFill>
          <a:blip r:embed="rId4"/>
          <a:srcRect/>
          <a:stretch>
            <a:fillRect/>
          </a:stretch>
        </p:blipFill>
        <p:spPr bwMode="auto">
          <a:xfrm>
            <a:off x="5934271" y="2997515"/>
            <a:ext cx="3601616" cy="386048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4693" y="854143"/>
            <a:ext cx="6899564" cy="523220"/>
          </a:xfrm>
          <a:prstGeom prst="rect">
            <a:avLst/>
          </a:prstGeom>
          <a:noFill/>
        </p:spPr>
        <p:txBody>
          <a:bodyPr wrap="square" rtlCol="0">
            <a:spAutoFit/>
          </a:bodyPr>
          <a:lstStyle/>
          <a:p>
            <a:r>
              <a:rPr lang="en-GB" sz="2800" b="1" dirty="0" smtClean="0">
                <a:solidFill>
                  <a:srgbClr val="CB007E"/>
                </a:solidFill>
                <a:latin typeface="Arial" pitchFamily="34" charset="0"/>
                <a:cs typeface="Arial" pitchFamily="34" charset="0"/>
              </a:rPr>
              <a:t>What are the consequences?</a:t>
            </a:r>
            <a:endParaRPr lang="en-GB" sz="2800" b="1" dirty="0">
              <a:solidFill>
                <a:srgbClr val="CB007E"/>
              </a:solidFill>
              <a:latin typeface="Arial" pitchFamily="34" charset="0"/>
              <a:cs typeface="Arial" pitchFamily="34" charset="0"/>
            </a:endParaRPr>
          </a:p>
        </p:txBody>
      </p:sp>
      <p:sp>
        <p:nvSpPr>
          <p:cNvPr id="5" name="TextBox 4"/>
          <p:cNvSpPr txBox="1"/>
          <p:nvPr/>
        </p:nvSpPr>
        <p:spPr>
          <a:xfrm>
            <a:off x="246800" y="1781633"/>
            <a:ext cx="8897200" cy="4616648"/>
          </a:xfrm>
          <a:prstGeom prst="rect">
            <a:avLst/>
          </a:prstGeom>
          <a:noFill/>
        </p:spPr>
        <p:txBody>
          <a:bodyPr wrap="square" rtlCol="0">
            <a:spAutoFit/>
          </a:bodyPr>
          <a:lstStyle/>
          <a:p>
            <a:pPr lvl="0">
              <a:lnSpc>
                <a:spcPct val="150000"/>
              </a:lnSpc>
            </a:pPr>
            <a:r>
              <a:rPr lang="en-GB" sz="2800" dirty="0" smtClean="0">
                <a:latin typeface="Arial" pitchFamily="34" charset="0"/>
                <a:cs typeface="Arial" pitchFamily="34" charset="0"/>
              </a:rPr>
              <a:t>Unfair recruitment and progression (CV sift)</a:t>
            </a:r>
          </a:p>
          <a:p>
            <a:pPr lvl="0">
              <a:lnSpc>
                <a:spcPct val="150000"/>
              </a:lnSpc>
            </a:pPr>
            <a:r>
              <a:rPr lang="en-GB" sz="2800" dirty="0" smtClean="0">
                <a:latin typeface="Arial" pitchFamily="34" charset="0"/>
                <a:cs typeface="Arial" pitchFamily="34" charset="0"/>
              </a:rPr>
              <a:t>Unbalanced assigning of work and opportunities</a:t>
            </a:r>
          </a:p>
          <a:p>
            <a:pPr lvl="0">
              <a:lnSpc>
                <a:spcPct val="150000"/>
              </a:lnSpc>
            </a:pPr>
            <a:r>
              <a:rPr lang="en-GB" sz="2800" dirty="0" smtClean="0">
                <a:latin typeface="Arial" pitchFamily="34" charset="0"/>
                <a:cs typeface="Arial" pitchFamily="34" charset="0"/>
              </a:rPr>
              <a:t>Dissatisfied and underrepresented workforce</a:t>
            </a:r>
          </a:p>
          <a:p>
            <a:pPr lvl="0">
              <a:lnSpc>
                <a:spcPct val="150000"/>
              </a:lnSpc>
            </a:pPr>
            <a:r>
              <a:rPr lang="en-GB" sz="2800" dirty="0" smtClean="0">
                <a:latin typeface="Arial" pitchFamily="34" charset="0"/>
                <a:cs typeface="Arial" pitchFamily="34" charset="0"/>
              </a:rPr>
              <a:t>Preferential training, mentoring, sponsorship</a:t>
            </a:r>
          </a:p>
          <a:p>
            <a:pPr lvl="0">
              <a:lnSpc>
                <a:spcPct val="150000"/>
              </a:lnSpc>
            </a:pPr>
            <a:r>
              <a:rPr lang="en-GB" sz="2800" dirty="0" smtClean="0">
                <a:latin typeface="Arial" pitchFamily="34" charset="0"/>
                <a:cs typeface="Arial" pitchFamily="34" charset="0"/>
              </a:rPr>
              <a:t>One-sided performance reviews and policies</a:t>
            </a:r>
          </a:p>
          <a:p>
            <a:pPr lvl="0">
              <a:lnSpc>
                <a:spcPct val="150000"/>
              </a:lnSpc>
            </a:pPr>
            <a:r>
              <a:rPr lang="en-GB" sz="2800" dirty="0" smtClean="0">
                <a:latin typeface="Arial" pitchFamily="34" charset="0"/>
                <a:cs typeface="Arial" pitchFamily="34" charset="0"/>
              </a:rPr>
              <a:t>Undiverse marketing campaigns and products</a:t>
            </a:r>
          </a:p>
          <a:p>
            <a:pPr lvl="0">
              <a:lnSpc>
                <a:spcPct val="150000"/>
              </a:lnSpc>
            </a:pPr>
            <a:r>
              <a:rPr lang="en-GB" sz="2800" dirty="0" smtClean="0">
                <a:latin typeface="Arial" pitchFamily="34" charset="0"/>
                <a:cs typeface="Arial" pitchFamily="34" charset="0"/>
              </a:rPr>
              <a:t>Neglected customers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opsci.com/files/imagecache/article_image_large/articles/brain-exercising.jpg">
            <a:hlinkClick r:id="rId3"/>
          </p:cNvPr>
          <p:cNvPicPr>
            <a:picLocks noChangeAspect="1" noChangeArrowheads="1"/>
          </p:cNvPicPr>
          <p:nvPr/>
        </p:nvPicPr>
        <p:blipFill>
          <a:blip r:embed="rId4"/>
          <a:srcRect/>
          <a:stretch>
            <a:fillRect/>
          </a:stretch>
        </p:blipFill>
        <p:spPr bwMode="auto">
          <a:xfrm>
            <a:off x="4604197" y="3788229"/>
            <a:ext cx="4539803" cy="3069771"/>
          </a:xfrm>
          <a:prstGeom prst="rect">
            <a:avLst/>
          </a:prstGeom>
          <a:noFill/>
        </p:spPr>
      </p:pic>
      <p:sp>
        <p:nvSpPr>
          <p:cNvPr id="4" name="TextBox 3"/>
          <p:cNvSpPr txBox="1"/>
          <p:nvPr/>
        </p:nvSpPr>
        <p:spPr>
          <a:xfrm>
            <a:off x="1844693" y="536902"/>
            <a:ext cx="6899564" cy="523220"/>
          </a:xfrm>
          <a:prstGeom prst="rect">
            <a:avLst/>
          </a:prstGeom>
          <a:noFill/>
        </p:spPr>
        <p:txBody>
          <a:bodyPr wrap="square" rtlCol="0">
            <a:spAutoFit/>
          </a:bodyPr>
          <a:lstStyle/>
          <a:p>
            <a:r>
              <a:rPr lang="en-GB" sz="2800" b="1" dirty="0" smtClean="0">
                <a:solidFill>
                  <a:srgbClr val="CB007E"/>
                </a:solidFill>
                <a:latin typeface="Arial" pitchFamily="34" charset="0"/>
                <a:cs typeface="Arial" pitchFamily="34" charset="0"/>
              </a:rPr>
              <a:t>How do I manage it?</a:t>
            </a:r>
            <a:endParaRPr lang="en-GB" sz="2800" b="1" dirty="0">
              <a:solidFill>
                <a:srgbClr val="CB007E"/>
              </a:solidFill>
              <a:latin typeface="Arial" pitchFamily="34" charset="0"/>
              <a:cs typeface="Arial" pitchFamily="34" charset="0"/>
            </a:endParaRPr>
          </a:p>
        </p:txBody>
      </p:sp>
      <p:sp>
        <p:nvSpPr>
          <p:cNvPr id="5" name="TextBox 4"/>
          <p:cNvSpPr txBox="1"/>
          <p:nvPr/>
        </p:nvSpPr>
        <p:spPr>
          <a:xfrm>
            <a:off x="246800" y="1996522"/>
            <a:ext cx="8897200" cy="4770537"/>
          </a:xfrm>
          <a:prstGeom prst="rect">
            <a:avLst/>
          </a:prstGeom>
          <a:noFill/>
        </p:spPr>
        <p:txBody>
          <a:bodyPr wrap="square" rtlCol="0">
            <a:spAutoFit/>
          </a:bodyPr>
          <a:lstStyle/>
          <a:p>
            <a:pPr lvl="0">
              <a:lnSpc>
                <a:spcPct val="150000"/>
              </a:lnSpc>
            </a:pPr>
            <a:r>
              <a:rPr lang="en-GB" sz="2800" dirty="0" smtClean="0">
                <a:latin typeface="Arial" pitchFamily="34" charset="0"/>
                <a:cs typeface="Arial" pitchFamily="34" charset="0"/>
              </a:rPr>
              <a:t>Awareness is key – we </a:t>
            </a:r>
            <a:r>
              <a:rPr lang="en-GB" sz="2800" u="sng" dirty="0" smtClean="0">
                <a:latin typeface="Arial" pitchFamily="34" charset="0"/>
                <a:cs typeface="Arial" pitchFamily="34" charset="0"/>
              </a:rPr>
              <a:t>are</a:t>
            </a:r>
            <a:r>
              <a:rPr lang="en-GB" sz="2800" dirty="0" smtClean="0">
                <a:latin typeface="Arial" pitchFamily="34" charset="0"/>
                <a:cs typeface="Arial" pitchFamily="34" charset="0"/>
              </a:rPr>
              <a:t> biased... </a:t>
            </a:r>
            <a:r>
              <a:rPr lang="en-GB" sz="2800" b="1" dirty="0" smtClean="0">
                <a:solidFill>
                  <a:srgbClr val="FF6600"/>
                </a:solidFill>
                <a:latin typeface="Arial" pitchFamily="34" charset="0"/>
                <a:cs typeface="Arial" pitchFamily="34" charset="0"/>
              </a:rPr>
              <a:t>Amber Zones!</a:t>
            </a:r>
          </a:p>
          <a:p>
            <a:pPr lvl="0">
              <a:lnSpc>
                <a:spcPct val="150000"/>
              </a:lnSpc>
            </a:pPr>
            <a:r>
              <a:rPr lang="en-GB" sz="2800" dirty="0" smtClean="0">
                <a:latin typeface="Arial" pitchFamily="34" charset="0"/>
                <a:cs typeface="Arial" pitchFamily="34" charset="0"/>
              </a:rPr>
              <a:t>Question yourself – why do I think this?</a:t>
            </a:r>
          </a:p>
          <a:p>
            <a:pPr lvl="0">
              <a:lnSpc>
                <a:spcPct val="150000"/>
              </a:lnSpc>
            </a:pPr>
            <a:r>
              <a:rPr lang="en-GB" sz="2800" dirty="0" smtClean="0">
                <a:latin typeface="Arial" pitchFamily="34" charset="0"/>
                <a:cs typeface="Arial" pitchFamily="34" charset="0"/>
              </a:rPr>
              <a:t>Question others – what do they think?</a:t>
            </a:r>
          </a:p>
          <a:p>
            <a:pPr>
              <a:lnSpc>
                <a:spcPct val="150000"/>
              </a:lnSpc>
            </a:pPr>
            <a:r>
              <a:rPr lang="en-GB" sz="2800" dirty="0" smtClean="0">
                <a:latin typeface="Arial" pitchFamily="34" charset="0"/>
                <a:cs typeface="Arial" pitchFamily="34" charset="0"/>
              </a:rPr>
              <a:t>Educate yourself / colleagues</a:t>
            </a:r>
            <a:endParaRPr lang="en-GB" sz="2800" i="1" dirty="0" smtClean="0">
              <a:latin typeface="Arial" pitchFamily="34" charset="0"/>
              <a:cs typeface="Arial" pitchFamily="34" charset="0"/>
            </a:endParaRPr>
          </a:p>
          <a:p>
            <a:pPr>
              <a:lnSpc>
                <a:spcPct val="150000"/>
              </a:lnSpc>
            </a:pPr>
            <a:endParaRPr lang="en-GB" sz="2800" i="1" dirty="0" smtClean="0">
              <a:latin typeface="Arial" pitchFamily="34" charset="0"/>
              <a:cs typeface="Arial" pitchFamily="34" charset="0"/>
            </a:endParaRPr>
          </a:p>
          <a:p>
            <a:pPr>
              <a:lnSpc>
                <a:spcPct val="150000"/>
              </a:lnSpc>
            </a:pPr>
            <a:r>
              <a:rPr lang="en-GB" sz="2800" i="1" dirty="0" smtClean="0">
                <a:latin typeface="Arial" pitchFamily="34" charset="0"/>
                <a:cs typeface="Arial" pitchFamily="34" charset="0"/>
              </a:rPr>
              <a:t>Do Something Different  </a:t>
            </a:r>
          </a:p>
          <a:p>
            <a:endParaRPr lang="en-GB" sz="2800" dirty="0" smtClean="0">
              <a:solidFill>
                <a:srgbClr val="CB007E"/>
              </a:solidFill>
              <a:latin typeface="Arial" pitchFamily="34" charset="0"/>
              <a:cs typeface="Arial" pitchFamily="34" charset="0"/>
            </a:endParaRPr>
          </a:p>
          <a:p>
            <a:pPr lvl="0"/>
            <a:endParaRPr lang="en-GB" sz="2400" b="1" dirty="0" smtClean="0">
              <a:solidFill>
                <a:srgbClr val="CB007E"/>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6977" y="575702"/>
            <a:ext cx="6899564" cy="523220"/>
          </a:xfrm>
          <a:prstGeom prst="rect">
            <a:avLst/>
          </a:prstGeom>
          <a:noFill/>
        </p:spPr>
        <p:txBody>
          <a:bodyPr wrap="square" rtlCol="0">
            <a:spAutoFit/>
          </a:bodyPr>
          <a:lstStyle/>
          <a:p>
            <a:r>
              <a:rPr lang="en-GB" sz="2800" b="1" dirty="0" smtClean="0">
                <a:solidFill>
                  <a:srgbClr val="CB007E"/>
                </a:solidFill>
                <a:latin typeface="Arial" pitchFamily="34" charset="0"/>
                <a:cs typeface="Arial" pitchFamily="34" charset="0"/>
              </a:rPr>
              <a:t>Further Information </a:t>
            </a:r>
            <a:endParaRPr lang="en-GB" sz="2800" b="1" dirty="0">
              <a:solidFill>
                <a:srgbClr val="CB007E"/>
              </a:solidFill>
              <a:latin typeface="Arial" pitchFamily="34" charset="0"/>
              <a:cs typeface="Arial" pitchFamily="34" charset="0"/>
            </a:endParaRPr>
          </a:p>
        </p:txBody>
      </p:sp>
      <p:pic>
        <p:nvPicPr>
          <p:cNvPr id="6" name="Picture 4" descr="http://t3.gstatic.com/images?q=tbn:ANd9GcSFmojDLTZOUqmw-mvuAagRpdzD4PsS1crc7TU1ovYGp_hVpxIl"/>
          <p:cNvPicPr>
            <a:picLocks noChangeAspect="1" noChangeArrowheads="1"/>
          </p:cNvPicPr>
          <p:nvPr/>
        </p:nvPicPr>
        <p:blipFill>
          <a:blip r:embed="rId3"/>
          <a:srcRect/>
          <a:stretch>
            <a:fillRect/>
          </a:stretch>
        </p:blipFill>
        <p:spPr bwMode="auto">
          <a:xfrm>
            <a:off x="400280" y="4019776"/>
            <a:ext cx="1173026" cy="1147188"/>
          </a:xfrm>
          <a:prstGeom prst="rect">
            <a:avLst/>
          </a:prstGeom>
          <a:noFill/>
        </p:spPr>
      </p:pic>
      <p:sp>
        <p:nvSpPr>
          <p:cNvPr id="8" name="Rectangle 7"/>
          <p:cNvSpPr/>
          <p:nvPr/>
        </p:nvSpPr>
        <p:spPr>
          <a:xfrm>
            <a:off x="366687" y="1872512"/>
            <a:ext cx="7963470" cy="461665"/>
          </a:xfrm>
          <a:prstGeom prst="rect">
            <a:avLst/>
          </a:prstGeom>
        </p:spPr>
        <p:txBody>
          <a:bodyPr wrap="square">
            <a:spAutoFit/>
          </a:bodyPr>
          <a:lstStyle/>
          <a:p>
            <a:r>
              <a:rPr lang="en-GB" sz="2400" b="1" dirty="0" smtClean="0">
                <a:latin typeface="Arial" pitchFamily="34" charset="0"/>
                <a:cs typeface="Arial" pitchFamily="34" charset="0"/>
              </a:rPr>
              <a:t>Web          </a:t>
            </a:r>
            <a:r>
              <a:rPr lang="en-GB" sz="2400" dirty="0" smtClean="0">
                <a:solidFill>
                  <a:schemeClr val="tx2"/>
                </a:solidFill>
                <a:latin typeface="Arial" pitchFamily="34" charset="0"/>
                <a:cs typeface="Arial" pitchFamily="34" charset="0"/>
              </a:rPr>
              <a:t>www.bitcdiversity.org.uk</a:t>
            </a:r>
            <a:endParaRPr lang="en-GB" sz="2400" dirty="0">
              <a:latin typeface="Arial" pitchFamily="34" charset="0"/>
              <a:cs typeface="Arial" pitchFamily="34" charset="0"/>
            </a:endParaRPr>
          </a:p>
        </p:txBody>
      </p:sp>
      <p:pic>
        <p:nvPicPr>
          <p:cNvPr id="9" name="Picture 10" descr="http://t0.gstatic.com/images?q=tbn:ANd9GcQSMGveUvB3OHfWT_YAvykhe2DTkHVJS7gcp2Gq8L3zKc-WBGGxlg"/>
          <p:cNvPicPr>
            <a:picLocks noChangeAspect="1" noChangeArrowheads="1"/>
          </p:cNvPicPr>
          <p:nvPr/>
        </p:nvPicPr>
        <p:blipFill>
          <a:blip r:embed="rId4"/>
          <a:srcRect/>
          <a:stretch>
            <a:fillRect/>
          </a:stretch>
        </p:blipFill>
        <p:spPr bwMode="auto">
          <a:xfrm>
            <a:off x="437408" y="2836901"/>
            <a:ext cx="1103615" cy="826646"/>
          </a:xfrm>
          <a:prstGeom prst="rect">
            <a:avLst/>
          </a:prstGeom>
          <a:noFill/>
        </p:spPr>
      </p:pic>
      <p:sp>
        <p:nvSpPr>
          <p:cNvPr id="10" name="Rectangle 9"/>
          <p:cNvSpPr/>
          <p:nvPr/>
        </p:nvSpPr>
        <p:spPr>
          <a:xfrm>
            <a:off x="1858574" y="2543328"/>
            <a:ext cx="7963470" cy="2739211"/>
          </a:xfrm>
          <a:prstGeom prst="rect">
            <a:avLst/>
          </a:prstGeom>
        </p:spPr>
        <p:txBody>
          <a:bodyPr wrap="square">
            <a:spAutoFit/>
          </a:bodyPr>
          <a:lstStyle/>
          <a:p>
            <a:endParaRPr lang="en-GB" sz="2400" dirty="0" smtClean="0">
              <a:solidFill>
                <a:srgbClr val="E6007E"/>
              </a:solidFill>
              <a:latin typeface="Arial" pitchFamily="34" charset="0"/>
              <a:cs typeface="Arial" pitchFamily="34" charset="0"/>
            </a:endParaRPr>
          </a:p>
          <a:p>
            <a:r>
              <a:rPr lang="en-GB" sz="2400" dirty="0" smtClean="0">
                <a:solidFill>
                  <a:srgbClr val="E6007E"/>
                </a:solidFill>
                <a:latin typeface="Arial" pitchFamily="34" charset="0"/>
                <a:cs typeface="Arial" pitchFamily="34" charset="0"/>
              </a:rPr>
              <a:t>BITC Diversity Channel</a:t>
            </a:r>
          </a:p>
          <a:p>
            <a:endParaRPr lang="en-GB" sz="2400" dirty="0" smtClean="0">
              <a:solidFill>
                <a:srgbClr val="E6007E"/>
              </a:solidFill>
              <a:latin typeface="Arial" pitchFamily="34" charset="0"/>
              <a:cs typeface="Arial" pitchFamily="34" charset="0"/>
            </a:endParaRPr>
          </a:p>
          <a:p>
            <a:endParaRPr lang="en-GB" sz="2400" dirty="0" smtClean="0">
              <a:solidFill>
                <a:srgbClr val="E6007E"/>
              </a:solidFill>
              <a:latin typeface="Arial" pitchFamily="34" charset="0"/>
              <a:cs typeface="Arial" pitchFamily="34" charset="0"/>
            </a:endParaRPr>
          </a:p>
          <a:p>
            <a:r>
              <a:rPr lang="en-GB" sz="2400" i="1" dirty="0" smtClean="0">
                <a:solidFill>
                  <a:srgbClr val="E6007E"/>
                </a:solidFill>
                <a:latin typeface="Arial" pitchFamily="34" charset="0"/>
                <a:cs typeface="Arial" pitchFamily="34" charset="0"/>
              </a:rPr>
              <a:t>@OpportunityNow1</a:t>
            </a:r>
          </a:p>
          <a:p>
            <a:r>
              <a:rPr lang="en-GB" sz="2400" i="1" dirty="0" smtClean="0">
                <a:solidFill>
                  <a:srgbClr val="E6007E"/>
                </a:solidFill>
                <a:latin typeface="Arial" pitchFamily="34" charset="0"/>
                <a:cs typeface="Arial" pitchFamily="34" charset="0"/>
              </a:rPr>
              <a:t>@RaceforOpps</a:t>
            </a:r>
          </a:p>
          <a:p>
            <a:endParaRPr lang="en-GB" sz="2800" dirty="0" smtClean="0">
              <a:solidFill>
                <a:srgbClr val="E6007E"/>
              </a:solidFill>
            </a:endParaRPr>
          </a:p>
        </p:txBody>
      </p:sp>
      <p:sp>
        <p:nvSpPr>
          <p:cNvPr id="11" name="TextBox 10"/>
          <p:cNvSpPr txBox="1"/>
          <p:nvPr/>
        </p:nvSpPr>
        <p:spPr>
          <a:xfrm>
            <a:off x="162588" y="5655704"/>
            <a:ext cx="7946968" cy="677108"/>
          </a:xfrm>
          <a:prstGeom prst="rect">
            <a:avLst/>
          </a:prstGeom>
          <a:noFill/>
        </p:spPr>
        <p:txBody>
          <a:bodyPr wrap="square" rtlCol="0">
            <a:spAutoFit/>
          </a:bodyPr>
          <a:lstStyle/>
          <a:p>
            <a:r>
              <a:rPr lang="en-GB" sz="2000" b="1" dirty="0" smtClean="0">
                <a:latin typeface="Arial" pitchFamily="34" charset="0"/>
                <a:cs typeface="Arial" pitchFamily="34" charset="0"/>
              </a:rPr>
              <a:t>   Contact	     </a:t>
            </a:r>
            <a:r>
              <a:rPr lang="en-GB" sz="2000" b="1" dirty="0" smtClean="0">
                <a:latin typeface="Arial" pitchFamily="34" charset="0"/>
                <a:cs typeface="Arial" pitchFamily="34" charset="0"/>
                <a:hlinkClick r:id="rId5"/>
              </a:rPr>
              <a:t>Mohamed.kebbay@bitc.org.uk</a:t>
            </a:r>
            <a:r>
              <a:rPr lang="en-GB" sz="2000" b="1" dirty="0" smtClean="0">
                <a:latin typeface="Arial" pitchFamily="34" charset="0"/>
                <a:cs typeface="Arial" pitchFamily="34" charset="0"/>
              </a:rPr>
              <a:t> </a:t>
            </a:r>
            <a:endParaRPr lang="en-GB" sz="2000" dirty="0" smtClean="0">
              <a:solidFill>
                <a:srgbClr val="0070C0"/>
              </a:solidFill>
              <a:latin typeface="Arial" pitchFamily="34" charset="0"/>
              <a:cs typeface="Arial" pitchFamily="34" charset="0"/>
            </a:endParaRPr>
          </a:p>
          <a:p>
            <a:endParaRPr lang="en-GB" dirty="0"/>
          </a:p>
        </p:txBody>
      </p:sp>
      <p:pic>
        <p:nvPicPr>
          <p:cNvPr id="1026" name="Picture 2"/>
          <p:cNvPicPr>
            <a:picLocks noChangeAspect="1" noChangeArrowheads="1"/>
          </p:cNvPicPr>
          <p:nvPr/>
        </p:nvPicPr>
        <p:blipFill>
          <a:blip r:embed="rId6"/>
          <a:srcRect/>
          <a:stretch>
            <a:fillRect/>
          </a:stretch>
        </p:blipFill>
        <p:spPr bwMode="auto">
          <a:xfrm>
            <a:off x="5314560" y="2051670"/>
            <a:ext cx="3639637" cy="2460369"/>
          </a:xfrm>
          <a:prstGeom prst="rect">
            <a:avLst/>
          </a:prstGeom>
          <a:noFill/>
          <a:ln w="9525">
            <a:solidFill>
              <a:srgbClr val="CB007E"/>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256" y="1872020"/>
            <a:ext cx="5915609" cy="4339650"/>
          </a:xfrm>
          <a:prstGeom prst="rect">
            <a:avLst/>
          </a:prstGeom>
          <a:noFill/>
        </p:spPr>
        <p:txBody>
          <a:bodyPr wrap="square" rtlCol="0">
            <a:spAutoFit/>
          </a:bodyPr>
          <a:lstStyle/>
          <a:p>
            <a:pPr>
              <a:lnSpc>
                <a:spcPct val="150000"/>
              </a:lnSpc>
              <a:buFont typeface="Arial" pitchFamily="34" charset="0"/>
              <a:buChar char="•"/>
            </a:pPr>
            <a:r>
              <a:rPr lang="en-GB" sz="2800" dirty="0" smtClean="0">
                <a:latin typeface="Arial" pitchFamily="34" charset="0"/>
                <a:cs typeface="Arial" pitchFamily="34" charset="0"/>
              </a:rPr>
              <a:t> What is Unconscious Bias?</a:t>
            </a:r>
          </a:p>
          <a:p>
            <a:pPr>
              <a:lnSpc>
                <a:spcPct val="150000"/>
              </a:lnSpc>
              <a:buFont typeface="Arial" pitchFamily="34" charset="0"/>
              <a:buChar char="•"/>
            </a:pPr>
            <a:r>
              <a:rPr lang="en-GB" sz="2800" dirty="0" smtClean="0">
                <a:latin typeface="Arial" pitchFamily="34" charset="0"/>
                <a:cs typeface="Arial" pitchFamily="34" charset="0"/>
              </a:rPr>
              <a:t> How do I recognise It?</a:t>
            </a:r>
          </a:p>
          <a:p>
            <a:pPr>
              <a:lnSpc>
                <a:spcPct val="150000"/>
              </a:lnSpc>
              <a:buFont typeface="Arial" pitchFamily="34" charset="0"/>
              <a:buChar char="•"/>
            </a:pPr>
            <a:r>
              <a:rPr lang="en-GB" sz="2800" dirty="0" smtClean="0">
                <a:latin typeface="Arial" pitchFamily="34" charset="0"/>
                <a:cs typeface="Arial" pitchFamily="34" charset="0"/>
              </a:rPr>
              <a:t> How do I manage it?</a:t>
            </a:r>
          </a:p>
          <a:p>
            <a:pPr>
              <a:lnSpc>
                <a:spcPct val="150000"/>
              </a:lnSpc>
              <a:buFont typeface="Arial" pitchFamily="34" charset="0"/>
              <a:buChar char="•"/>
            </a:pPr>
            <a:r>
              <a:rPr lang="en-GB" sz="2800" dirty="0" smtClean="0">
                <a:latin typeface="Arial" pitchFamily="34" charset="0"/>
                <a:cs typeface="Arial" pitchFamily="34" charset="0"/>
              </a:rPr>
              <a:t> What are the consequences?</a:t>
            </a:r>
          </a:p>
          <a:p>
            <a:pPr>
              <a:lnSpc>
                <a:spcPct val="150000"/>
              </a:lnSpc>
              <a:buFont typeface="Arial" pitchFamily="34" charset="0"/>
              <a:buChar char="•"/>
            </a:pPr>
            <a:r>
              <a:rPr lang="en-GB" sz="2800" dirty="0" smtClean="0">
                <a:latin typeface="Arial" pitchFamily="34" charset="0"/>
                <a:cs typeface="Arial" pitchFamily="34" charset="0"/>
              </a:rPr>
              <a:t> What can we do?</a:t>
            </a:r>
          </a:p>
          <a:p>
            <a:pPr>
              <a:lnSpc>
                <a:spcPct val="150000"/>
              </a:lnSpc>
              <a:buFont typeface="Arial" pitchFamily="34" charset="0"/>
              <a:buChar char="•"/>
            </a:pPr>
            <a:r>
              <a:rPr lang="en-GB" sz="2800" dirty="0" smtClean="0">
                <a:latin typeface="Arial" pitchFamily="34" charset="0"/>
                <a:cs typeface="Arial" pitchFamily="34" charset="0"/>
              </a:rPr>
              <a:t> Q&amp;A / Discussion</a:t>
            </a:r>
          </a:p>
          <a:p>
            <a:pPr>
              <a:lnSpc>
                <a:spcPct val="150000"/>
              </a:lnSpc>
              <a:buFont typeface="Arial" pitchFamily="34" charset="0"/>
              <a:buChar char="•"/>
            </a:pPr>
            <a:endParaRPr lang="en-GB" sz="1600" dirty="0" smtClean="0">
              <a:solidFill>
                <a:srgbClr val="E6007E"/>
              </a:solidFill>
              <a:latin typeface="Arial" pitchFamily="34" charset="0"/>
              <a:cs typeface="Arial" pitchFamily="34" charset="0"/>
            </a:endParaRPr>
          </a:p>
        </p:txBody>
      </p:sp>
      <p:sp>
        <p:nvSpPr>
          <p:cNvPr id="4" name="TextBox 3"/>
          <p:cNvSpPr txBox="1"/>
          <p:nvPr/>
        </p:nvSpPr>
        <p:spPr>
          <a:xfrm>
            <a:off x="1855694" y="524435"/>
            <a:ext cx="2891118" cy="523220"/>
          </a:xfrm>
          <a:prstGeom prst="rect">
            <a:avLst/>
          </a:prstGeom>
          <a:noFill/>
        </p:spPr>
        <p:txBody>
          <a:bodyPr wrap="square" rtlCol="0">
            <a:spAutoFit/>
          </a:bodyPr>
          <a:lstStyle/>
          <a:p>
            <a:r>
              <a:rPr lang="en-GB" sz="2800" b="1" dirty="0" smtClean="0">
                <a:solidFill>
                  <a:srgbClr val="E6007E"/>
                </a:solidFill>
                <a:latin typeface="Arial" pitchFamily="34" charset="0"/>
                <a:cs typeface="Arial" pitchFamily="34" charset="0"/>
              </a:rPr>
              <a:t>Overview</a:t>
            </a:r>
            <a:endParaRPr lang="en-GB" sz="2800" b="1" dirty="0">
              <a:solidFill>
                <a:srgbClr val="E6007E"/>
              </a:solidFill>
              <a:latin typeface="Arial" pitchFamily="34" charset="0"/>
              <a:cs typeface="Arial" pitchFamily="34" charset="0"/>
            </a:endParaRPr>
          </a:p>
        </p:txBody>
      </p:sp>
      <p:pic>
        <p:nvPicPr>
          <p:cNvPr id="37892" name="Picture 4" descr="http://b-i.forbesimg.com/jackzenger/files/2013/05/brain.jpg">
            <a:hlinkClick r:id="rId3"/>
          </p:cNvPr>
          <p:cNvPicPr>
            <a:picLocks noChangeAspect="1" noChangeArrowheads="1"/>
          </p:cNvPicPr>
          <p:nvPr/>
        </p:nvPicPr>
        <p:blipFill>
          <a:blip r:embed="rId4"/>
          <a:srcRect/>
          <a:stretch>
            <a:fillRect/>
          </a:stretch>
        </p:blipFill>
        <p:spPr bwMode="auto">
          <a:xfrm>
            <a:off x="5318448" y="2780522"/>
            <a:ext cx="3825551" cy="40774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519448"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What is UB?</a:t>
            </a:r>
            <a:endParaRPr lang="en-GB" sz="2800" b="1" dirty="0">
              <a:solidFill>
                <a:srgbClr val="CB007E"/>
              </a:solidFill>
              <a:latin typeface="Arial" pitchFamily="34" charset="0"/>
              <a:cs typeface="Arial" pitchFamily="34" charset="0"/>
            </a:endParaRPr>
          </a:p>
        </p:txBody>
      </p:sp>
      <p:sp>
        <p:nvSpPr>
          <p:cNvPr id="5" name="TextBox 4"/>
          <p:cNvSpPr txBox="1"/>
          <p:nvPr/>
        </p:nvSpPr>
        <p:spPr>
          <a:xfrm>
            <a:off x="349623" y="1784850"/>
            <a:ext cx="8525436" cy="4616648"/>
          </a:xfrm>
          <a:prstGeom prst="rect">
            <a:avLst/>
          </a:prstGeom>
          <a:noFill/>
        </p:spPr>
        <p:txBody>
          <a:bodyPr wrap="square" rtlCol="0">
            <a:spAutoFit/>
          </a:bodyPr>
          <a:lstStyle/>
          <a:p>
            <a:pPr>
              <a:lnSpc>
                <a:spcPct val="150000"/>
              </a:lnSpc>
              <a:buFont typeface="Arial" pitchFamily="34" charset="0"/>
              <a:buChar char="•"/>
            </a:pPr>
            <a:r>
              <a:rPr lang="en-GB" sz="2800" dirty="0" smtClean="0">
                <a:latin typeface="Arial" pitchFamily="34" charset="0"/>
                <a:cs typeface="Arial" pitchFamily="34" charset="0"/>
              </a:rPr>
              <a:t> Unconscious/Hidden bias is a neurological concept</a:t>
            </a:r>
          </a:p>
          <a:p>
            <a:pPr>
              <a:lnSpc>
                <a:spcPct val="150000"/>
              </a:lnSpc>
              <a:buFont typeface="Arial" pitchFamily="34" charset="0"/>
              <a:buChar char="•"/>
            </a:pPr>
            <a:r>
              <a:rPr lang="en-GB" sz="2800" dirty="0">
                <a:latin typeface="Arial" pitchFamily="34" charset="0"/>
                <a:cs typeface="Arial" pitchFamily="34" charset="0"/>
              </a:rPr>
              <a:t> </a:t>
            </a:r>
            <a:r>
              <a:rPr lang="en-GB" sz="2800" dirty="0" smtClean="0">
                <a:latin typeface="Arial" pitchFamily="34" charset="0"/>
                <a:cs typeface="Arial" pitchFamily="34" charset="0"/>
              </a:rPr>
              <a:t>Unconscious </a:t>
            </a:r>
            <a:r>
              <a:rPr lang="en-GB" sz="2800" dirty="0">
                <a:latin typeface="Arial" pitchFamily="34" charset="0"/>
                <a:cs typeface="Arial" pitchFamily="34" charset="0"/>
              </a:rPr>
              <a:t>biases are our unintentional people  </a:t>
            </a:r>
            <a:r>
              <a:rPr lang="en-GB" sz="2800" dirty="0" smtClean="0">
                <a:latin typeface="Arial" pitchFamily="34" charset="0"/>
                <a:cs typeface="Arial" pitchFamily="34" charset="0"/>
              </a:rPr>
              <a:t>      preferences</a:t>
            </a:r>
            <a:r>
              <a:rPr lang="en-GB" sz="2800" dirty="0">
                <a:latin typeface="Arial" pitchFamily="34" charset="0"/>
                <a:cs typeface="Arial" pitchFamily="34" charset="0"/>
              </a:rPr>
              <a:t>, formed by our socialisation and  experiences, including exposure to the media.</a:t>
            </a:r>
            <a:endParaRPr lang="en-GB" sz="2800" dirty="0" smtClean="0">
              <a:latin typeface="Arial" pitchFamily="34" charset="0"/>
              <a:cs typeface="Arial" pitchFamily="34" charset="0"/>
            </a:endParaRPr>
          </a:p>
          <a:p>
            <a:pPr>
              <a:lnSpc>
                <a:spcPct val="150000"/>
              </a:lnSpc>
              <a:buFont typeface="Arial" pitchFamily="34" charset="0"/>
              <a:buChar char="•"/>
            </a:pPr>
            <a:r>
              <a:rPr lang="en-GB" sz="2800" dirty="0" smtClean="0">
                <a:latin typeface="Arial" pitchFamily="34" charset="0"/>
                <a:cs typeface="Arial" pitchFamily="34" charset="0"/>
              </a:rPr>
              <a:t> Can help with quick-think / survival situations but can also (if unchecked) lead to disproportionate and discriminatory behaviour.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55497" y="285145"/>
            <a:ext cx="6312079" cy="5537158"/>
          </a:xfrm>
          <a:prstGeom prst="rect">
            <a:avLst/>
          </a:prstGeom>
          <a:noFill/>
          <a:ln w="9525">
            <a:noFill/>
            <a:miter lim="800000"/>
            <a:headEnd/>
            <a:tailEnd/>
          </a:ln>
          <a:effectLst>
            <a:softEdge rad="63500"/>
          </a:effectLst>
        </p:spPr>
      </p:pic>
      <p:pic>
        <p:nvPicPr>
          <p:cNvPr id="8" name="Picture 6" descr="http://topnews.in/light/files/Oprah-Winfrey-11.jpeg">
            <a:hlinkClick r:id="rId4"/>
          </p:cNvPr>
          <p:cNvPicPr>
            <a:picLocks noChangeAspect="1" noChangeArrowheads="1"/>
          </p:cNvPicPr>
          <p:nvPr/>
        </p:nvPicPr>
        <p:blipFill>
          <a:blip r:embed="rId5"/>
          <a:srcRect/>
          <a:stretch>
            <a:fillRect/>
          </a:stretch>
        </p:blipFill>
        <p:spPr bwMode="auto">
          <a:xfrm>
            <a:off x="924647" y="244089"/>
            <a:ext cx="6371892" cy="6371892"/>
          </a:xfrm>
          <a:prstGeom prst="rect">
            <a:avLst/>
          </a:prstGeom>
          <a:noFill/>
          <a:effectLst>
            <a:softEdge rad="63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191" y="159027"/>
            <a:ext cx="5327374" cy="6341164"/>
          </a:xfrm>
          <a:prstGeom prst="rect">
            <a:avLst/>
          </a:prstGeom>
        </p:spPr>
      </p:pic>
    </p:spTree>
    <p:extLst>
      <p:ext uri="{BB962C8B-B14F-4D97-AF65-F5344CB8AC3E}">
        <p14:creationId xmlns:p14="http://schemas.microsoft.com/office/powerpoint/2010/main" val="22854849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519448"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What is UB?</a:t>
            </a:r>
            <a:endParaRPr lang="en-GB" sz="2800" b="1" dirty="0">
              <a:solidFill>
                <a:srgbClr val="CB007E"/>
              </a:solidFill>
              <a:latin typeface="Arial" pitchFamily="34" charset="0"/>
              <a:cs typeface="Arial" pitchFamily="34" charset="0"/>
            </a:endParaRPr>
          </a:p>
        </p:txBody>
      </p:sp>
      <p:pic>
        <p:nvPicPr>
          <p:cNvPr id="31746" name="Picture 2" descr="http://www.health.harvard.edu/newsletter/images/M0711a-1.jpg">
            <a:hlinkClick r:id="rId3"/>
          </p:cNvPr>
          <p:cNvPicPr>
            <a:picLocks noChangeAspect="1" noChangeArrowheads="1"/>
          </p:cNvPicPr>
          <p:nvPr/>
        </p:nvPicPr>
        <p:blipFill>
          <a:blip r:embed="rId4"/>
          <a:srcRect/>
          <a:stretch>
            <a:fillRect/>
          </a:stretch>
        </p:blipFill>
        <p:spPr bwMode="auto">
          <a:xfrm>
            <a:off x="398170" y="1915885"/>
            <a:ext cx="6487821" cy="49395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cstate="print"/>
          <a:srcRect l="5841" t="46996" r="63969" b="8391"/>
          <a:stretch>
            <a:fillRect/>
          </a:stretch>
        </p:blipFill>
        <p:spPr bwMode="auto">
          <a:xfrm>
            <a:off x="323528" y="2564904"/>
            <a:ext cx="6120680" cy="3743746"/>
          </a:xfrm>
          <a:prstGeom prst="rect">
            <a:avLst/>
          </a:prstGeom>
          <a:noFill/>
          <a:ln w="9525">
            <a:noFill/>
            <a:miter lim="800000"/>
            <a:headEnd/>
            <a:tailEnd/>
          </a:ln>
        </p:spPr>
      </p:pic>
      <p:sp>
        <p:nvSpPr>
          <p:cNvPr id="35844" name="TextBox 3"/>
          <p:cNvSpPr txBox="1">
            <a:spLocks noChangeArrowheads="1"/>
          </p:cNvSpPr>
          <p:nvPr/>
        </p:nvSpPr>
        <p:spPr bwMode="auto">
          <a:xfrm>
            <a:off x="179512" y="6237312"/>
            <a:ext cx="6480720" cy="338554"/>
          </a:xfrm>
          <a:prstGeom prst="rect">
            <a:avLst/>
          </a:prstGeom>
          <a:noFill/>
          <a:ln w="9525">
            <a:noFill/>
            <a:miter lim="800000"/>
            <a:headEnd/>
            <a:tailEnd/>
          </a:ln>
        </p:spPr>
        <p:txBody>
          <a:bodyPr wrap="square">
            <a:spAutoFit/>
          </a:bodyPr>
          <a:lstStyle/>
          <a:p>
            <a:r>
              <a:rPr lang="en-GB" altLang="en-US" sz="1600" dirty="0">
                <a:latin typeface="Calibri" pitchFamily="34" charset="0"/>
              </a:rPr>
              <a:t>C. A. Moss-Racusin </a:t>
            </a:r>
            <a:r>
              <a:rPr lang="en-GB" altLang="en-US" sz="1600" i="1" dirty="0">
                <a:latin typeface="Calibri" pitchFamily="34" charset="0"/>
              </a:rPr>
              <a:t>et al.</a:t>
            </a:r>
            <a:r>
              <a:rPr lang="en-GB" altLang="en-US" sz="1600" dirty="0">
                <a:latin typeface="Calibri" pitchFamily="34" charset="0"/>
              </a:rPr>
              <a:t>, PNAS, </a:t>
            </a:r>
            <a:r>
              <a:rPr lang="en-GB" altLang="en-US" sz="1600" b="1" dirty="0">
                <a:latin typeface="Calibri" pitchFamily="34" charset="0"/>
              </a:rPr>
              <a:t>2012</a:t>
            </a:r>
            <a:r>
              <a:rPr lang="en-GB" altLang="en-US" sz="1600" dirty="0">
                <a:latin typeface="Calibri" pitchFamily="34" charset="0"/>
              </a:rPr>
              <a:t>, 109(41), 16474-16479 </a:t>
            </a:r>
          </a:p>
        </p:txBody>
      </p:sp>
      <p:sp>
        <p:nvSpPr>
          <p:cNvPr id="35845" name="Rectangle 4"/>
          <p:cNvSpPr>
            <a:spLocks noChangeArrowheads="1"/>
          </p:cNvSpPr>
          <p:nvPr/>
        </p:nvSpPr>
        <p:spPr bwMode="auto">
          <a:xfrm>
            <a:off x="6804025" y="3068638"/>
            <a:ext cx="1800225" cy="936625"/>
          </a:xfrm>
          <a:prstGeom prst="rect">
            <a:avLst/>
          </a:prstGeom>
          <a:solidFill>
            <a:schemeClr val="bg1"/>
          </a:solidFill>
          <a:ln w="9525" algn="ctr">
            <a:noFill/>
            <a:miter lim="800000"/>
            <a:headEnd/>
            <a:tailEnd/>
          </a:ln>
        </p:spPr>
        <p:txBody>
          <a:bodyPr wrap="none"/>
          <a:lstStyle/>
          <a:p>
            <a:endParaRPr lang="en-GB" dirty="0"/>
          </a:p>
        </p:txBody>
      </p:sp>
      <p:pic>
        <p:nvPicPr>
          <p:cNvPr id="6" name="Picture 2"/>
          <p:cNvPicPr>
            <a:picLocks noChangeAspect="1" noChangeArrowheads="1"/>
          </p:cNvPicPr>
          <p:nvPr/>
        </p:nvPicPr>
        <p:blipFill>
          <a:blip r:embed="rId4" cstate="print"/>
          <a:srcRect l="6194" t="38763" r="64142" b="16211"/>
          <a:stretch>
            <a:fillRect/>
          </a:stretch>
        </p:blipFill>
        <p:spPr bwMode="auto">
          <a:xfrm>
            <a:off x="5076056" y="2708920"/>
            <a:ext cx="2630066" cy="3300129"/>
          </a:xfrm>
          <a:prstGeom prst="rect">
            <a:avLst/>
          </a:prstGeom>
          <a:noFill/>
          <a:ln w="9525">
            <a:noFill/>
            <a:miter lim="800000"/>
            <a:headEnd/>
            <a:tailEnd/>
          </a:ln>
        </p:spPr>
      </p:pic>
      <p:sp>
        <p:nvSpPr>
          <p:cNvPr id="13" name="Rectangle 12"/>
          <p:cNvSpPr/>
          <p:nvPr/>
        </p:nvSpPr>
        <p:spPr bwMode="auto">
          <a:xfrm>
            <a:off x="1295636" y="1563217"/>
            <a:ext cx="1224136" cy="432048"/>
          </a:xfrm>
          <a:prstGeom prst="rect">
            <a:avLst/>
          </a:prstGeom>
          <a:solidFill>
            <a:schemeClr val="tx1">
              <a:lumMod val="50000"/>
              <a:lumOff val="50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295636" y="2081664"/>
            <a:ext cx="1224136" cy="432048"/>
          </a:xfrm>
          <a:prstGeom prst="rect">
            <a:avLst/>
          </a:prstGeom>
          <a:solidFill>
            <a:schemeClr val="bg2">
              <a:lumMod val="40000"/>
              <a:lumOff val="60000"/>
            </a:schemeClr>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809325" y="1486271"/>
            <a:ext cx="1512168" cy="461665"/>
          </a:xfrm>
          <a:prstGeom prst="rect">
            <a:avLst/>
          </a:prstGeom>
          <a:noFill/>
        </p:spPr>
        <p:txBody>
          <a:bodyPr wrap="square" rtlCol="0">
            <a:spAutoFit/>
          </a:bodyPr>
          <a:lstStyle/>
          <a:p>
            <a:r>
              <a:rPr lang="en-GB" dirty="0" smtClean="0"/>
              <a:t>Male</a:t>
            </a:r>
            <a:endParaRPr lang="en-GB" dirty="0"/>
          </a:p>
        </p:txBody>
      </p:sp>
      <p:sp>
        <p:nvSpPr>
          <p:cNvPr id="16" name="TextBox 15"/>
          <p:cNvSpPr txBox="1"/>
          <p:nvPr/>
        </p:nvSpPr>
        <p:spPr>
          <a:xfrm>
            <a:off x="2809325" y="2018725"/>
            <a:ext cx="1512168" cy="461665"/>
          </a:xfrm>
          <a:prstGeom prst="rect">
            <a:avLst/>
          </a:prstGeom>
          <a:noFill/>
        </p:spPr>
        <p:txBody>
          <a:bodyPr wrap="square" rtlCol="0">
            <a:spAutoFit/>
          </a:bodyPr>
          <a:lstStyle/>
          <a:p>
            <a:r>
              <a:rPr lang="en-GB" dirty="0" smtClean="0"/>
              <a:t>Female</a:t>
            </a:r>
            <a:endParaRPr lang="en-GB" dirty="0"/>
          </a:p>
        </p:txBody>
      </p:sp>
    </p:spTree>
    <p:extLst>
      <p:ext uri="{BB962C8B-B14F-4D97-AF65-F5344CB8AC3E}">
        <p14:creationId xmlns:p14="http://schemas.microsoft.com/office/powerpoint/2010/main" val="1524805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olicewoman Police Bottom Pincher Admits Assault: But Police Rapists And Sex Criminals Are More Likely To Escape">
            <a:hlinkClick r:id="rId3"/>
          </p:cNvPr>
          <p:cNvPicPr>
            <a:picLocks noChangeAspect="1" noChangeArrowheads="1"/>
          </p:cNvPicPr>
          <p:nvPr/>
        </p:nvPicPr>
        <p:blipFill>
          <a:blip r:embed="rId4"/>
          <a:srcRect/>
          <a:stretch>
            <a:fillRect/>
          </a:stretch>
        </p:blipFill>
        <p:spPr bwMode="auto">
          <a:xfrm>
            <a:off x="3396342" y="0"/>
            <a:ext cx="4442154" cy="6629409"/>
          </a:xfrm>
          <a:prstGeom prst="rect">
            <a:avLst/>
          </a:prstGeom>
          <a:noFill/>
        </p:spPr>
      </p:pic>
      <p:pic>
        <p:nvPicPr>
          <p:cNvPr id="3" name="Picture 2" descr="http://m5.paperblog.com/i/15/155876/tattoos-bigger-is-better-L-BpVwk9.jpeg">
            <a:hlinkClick r:id="rId5"/>
          </p:cNvPr>
          <p:cNvPicPr>
            <a:picLocks noChangeAspect="1" noChangeArrowheads="1"/>
          </p:cNvPicPr>
          <p:nvPr/>
        </p:nvPicPr>
        <p:blipFill>
          <a:blip r:embed="rId6"/>
          <a:srcRect/>
          <a:stretch>
            <a:fillRect/>
          </a:stretch>
        </p:blipFill>
        <p:spPr bwMode="auto">
          <a:xfrm>
            <a:off x="541175" y="0"/>
            <a:ext cx="7469190" cy="68424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txBox="1">
            <a:spLocks noChangeArrowheads="1"/>
          </p:cNvSpPr>
          <p:nvPr/>
        </p:nvSpPr>
        <p:spPr bwMode="auto">
          <a:xfrm>
            <a:off x="433388" y="1484313"/>
            <a:ext cx="8278812" cy="4522787"/>
          </a:xfrm>
          <a:prstGeom prst="rect">
            <a:avLst/>
          </a:prstGeom>
          <a:noFill/>
          <a:ln w="9525">
            <a:noFill/>
            <a:miter lim="800000"/>
            <a:headEnd/>
            <a:tailEnd/>
          </a:ln>
        </p:spPr>
        <p:txBody>
          <a:bodyPr/>
          <a:lstStyle/>
          <a:p>
            <a:pPr marL="342900" indent="-342900">
              <a:spcBef>
                <a:spcPct val="20000"/>
              </a:spcBef>
              <a:buClr>
                <a:srgbClr val="FF0066"/>
              </a:buClr>
            </a:pPr>
            <a:r>
              <a:rPr lang="en-GB" b="1" dirty="0">
                <a:latin typeface="Arial MT Bd"/>
              </a:rPr>
              <a:t> </a:t>
            </a:r>
            <a:endParaRPr lang="en-GB" dirty="0">
              <a:solidFill>
                <a:srgbClr val="474847"/>
              </a:solidFill>
              <a:latin typeface="Arial MT Bd"/>
            </a:endParaRPr>
          </a:p>
          <a:p>
            <a:pPr marL="342900" indent="-342900">
              <a:spcBef>
                <a:spcPct val="20000"/>
              </a:spcBef>
              <a:buClr>
                <a:srgbClr val="FF0066"/>
              </a:buClr>
              <a:buFontTx/>
              <a:buChar char="•"/>
            </a:pPr>
            <a:endParaRPr lang="en-GB" sz="2000" dirty="0">
              <a:solidFill>
                <a:srgbClr val="474847"/>
              </a:solidFill>
              <a:latin typeface="Arial MT Md"/>
            </a:endParaRPr>
          </a:p>
          <a:p>
            <a:pPr marL="342900" indent="-342900">
              <a:spcBef>
                <a:spcPct val="20000"/>
              </a:spcBef>
              <a:buClr>
                <a:srgbClr val="FF0066"/>
              </a:buClr>
              <a:buFontTx/>
              <a:buChar char="•"/>
            </a:pPr>
            <a:endParaRPr lang="en-GB" sz="2000" dirty="0">
              <a:solidFill>
                <a:srgbClr val="474847"/>
              </a:solidFill>
              <a:latin typeface="Arial MT Md"/>
            </a:endParaRPr>
          </a:p>
        </p:txBody>
      </p:sp>
      <p:sp>
        <p:nvSpPr>
          <p:cNvPr id="9" name="TextBox 8"/>
          <p:cNvSpPr txBox="1"/>
          <p:nvPr/>
        </p:nvSpPr>
        <p:spPr>
          <a:xfrm>
            <a:off x="1831274" y="538712"/>
            <a:ext cx="4519448" cy="523220"/>
          </a:xfrm>
          <a:prstGeom prst="rect">
            <a:avLst/>
          </a:prstGeom>
          <a:noFill/>
        </p:spPr>
        <p:txBody>
          <a:bodyPr wrap="square" rtlCol="0">
            <a:spAutoFit/>
          </a:bodyPr>
          <a:lstStyle/>
          <a:p>
            <a:pPr>
              <a:spcBef>
                <a:spcPct val="0"/>
              </a:spcBef>
            </a:pPr>
            <a:r>
              <a:rPr lang="en-GB" sz="2800" b="1" dirty="0" smtClean="0">
                <a:solidFill>
                  <a:srgbClr val="CB007E"/>
                </a:solidFill>
                <a:latin typeface="Arial" pitchFamily="34" charset="0"/>
                <a:cs typeface="Arial" pitchFamily="34" charset="0"/>
              </a:rPr>
              <a:t>Explicit vs. Implicit Bias</a:t>
            </a:r>
            <a:endParaRPr lang="en-GB" sz="2800" b="1" dirty="0">
              <a:solidFill>
                <a:srgbClr val="CB007E"/>
              </a:solidFill>
              <a:latin typeface="Arial" pitchFamily="34" charset="0"/>
              <a:cs typeface="Arial" pitchFamily="34" charset="0"/>
            </a:endParaRPr>
          </a:p>
        </p:txBody>
      </p:sp>
      <p:pic>
        <p:nvPicPr>
          <p:cNvPr id="7" name="Picture 2"/>
          <p:cNvPicPr>
            <a:picLocks noChangeAspect="1" noChangeArrowheads="1"/>
          </p:cNvPicPr>
          <p:nvPr/>
        </p:nvPicPr>
        <p:blipFill>
          <a:blip r:embed="rId3"/>
          <a:srcRect/>
          <a:stretch>
            <a:fillRect/>
          </a:stretch>
        </p:blipFill>
        <p:spPr bwMode="auto">
          <a:xfrm>
            <a:off x="0" y="1716833"/>
            <a:ext cx="9144000" cy="4590661"/>
          </a:xfrm>
          <a:prstGeom prst="rect">
            <a:avLst/>
          </a:prstGeom>
          <a:noFill/>
          <a:ln w="9525">
            <a:noFill/>
            <a:miter lim="800000"/>
            <a:headEnd/>
            <a:tailEnd/>
          </a:ln>
          <a:effectLst/>
        </p:spPr>
      </p:pic>
      <p:sp>
        <p:nvSpPr>
          <p:cNvPr id="8" name="Rectangle 1"/>
          <p:cNvSpPr>
            <a:spLocks noChangeArrowheads="1"/>
          </p:cNvSpPr>
          <p:nvPr/>
        </p:nvSpPr>
        <p:spPr bwMode="auto">
          <a:xfrm>
            <a:off x="877888" y="6324698"/>
            <a:ext cx="4290277" cy="307777"/>
          </a:xfrm>
          <a:prstGeom prst="rect">
            <a:avLst/>
          </a:prstGeom>
          <a:noFill/>
          <a:ln w="9525">
            <a:noFill/>
            <a:miter lim="800000"/>
            <a:headEnd/>
            <a:tailEnd/>
          </a:ln>
        </p:spPr>
        <p:txBody>
          <a:bodyPr wrap="none">
            <a:spAutoFit/>
          </a:bodyPr>
          <a:lstStyle/>
          <a:p>
            <a:r>
              <a:rPr lang="en-GB" sz="1400" b="1" dirty="0"/>
              <a:t>(Abrams &amp; Houston 2006) Jones, P 2005 Implicitly 3000</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ITC palette">
      <a:dk1>
        <a:srgbClr val="646363"/>
      </a:dk1>
      <a:lt1>
        <a:sysClr val="window" lastClr="FFFFFF"/>
      </a:lt1>
      <a:dk2>
        <a:srgbClr val="E6007E"/>
      </a:dk2>
      <a:lt2>
        <a:srgbClr val="FFFFFF"/>
      </a:lt2>
      <a:accent1>
        <a:srgbClr val="553538"/>
      </a:accent1>
      <a:accent2>
        <a:srgbClr val="7B003D"/>
      </a:accent2>
      <a:accent3>
        <a:srgbClr val="3D0E4B"/>
      </a:accent3>
      <a:accent4>
        <a:srgbClr val="270637"/>
      </a:accent4>
      <a:accent5>
        <a:srgbClr val="003E66"/>
      </a:accent5>
      <a:accent6>
        <a:srgbClr val="005552"/>
      </a:accent6>
      <a:hlink>
        <a:srgbClr val="494C00"/>
      </a:hlink>
      <a:folHlink>
        <a:srgbClr val="8577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spPr>
      <a:bodyPr rtlCol="0" anchor="ctr"/>
      <a:lstStyle>
        <a:defPPr>
          <a:defRPr sz="2000" b="1" dirty="0" smtClean="0">
            <a:solidFill>
              <a:srgbClr val="E6007E"/>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BITC palette">
      <a:dk1>
        <a:srgbClr val="646363"/>
      </a:dk1>
      <a:lt1>
        <a:sysClr val="window" lastClr="FFFFFF"/>
      </a:lt1>
      <a:dk2>
        <a:srgbClr val="E6007E"/>
      </a:dk2>
      <a:lt2>
        <a:srgbClr val="FFFFFF"/>
      </a:lt2>
      <a:accent1>
        <a:srgbClr val="553538"/>
      </a:accent1>
      <a:accent2>
        <a:srgbClr val="7B003D"/>
      </a:accent2>
      <a:accent3>
        <a:srgbClr val="3D0E4B"/>
      </a:accent3>
      <a:accent4>
        <a:srgbClr val="270637"/>
      </a:accent4>
      <a:accent5>
        <a:srgbClr val="003E66"/>
      </a:accent5>
      <a:accent6>
        <a:srgbClr val="005552"/>
      </a:accent6>
      <a:hlink>
        <a:srgbClr val="494C00"/>
      </a:hlink>
      <a:folHlink>
        <a:srgbClr val="8577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6016</TotalTime>
  <Words>2259</Words>
  <Application>Microsoft Macintosh PowerPoint</Application>
  <PresentationFormat>On-screen Show (4:3)</PresentationFormat>
  <Paragraphs>184</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Uffindell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dc:creator>
  <cp:lastModifiedBy>Polly Healy</cp:lastModifiedBy>
  <cp:revision>529</cp:revision>
  <dcterms:created xsi:type="dcterms:W3CDTF">2011-08-22T11:13:25Z</dcterms:created>
  <dcterms:modified xsi:type="dcterms:W3CDTF">2016-02-08T15:58:08Z</dcterms:modified>
</cp:coreProperties>
</file>