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7834" r:id="rId1"/>
    <p:sldMasterId id="2147487848" r:id="rId2"/>
  </p:sldMasterIdLst>
  <p:notesMasterIdLst>
    <p:notesMasterId r:id="rId27"/>
  </p:notesMasterIdLst>
  <p:handoutMasterIdLst>
    <p:handoutMasterId r:id="rId28"/>
  </p:handoutMasterIdLst>
  <p:sldIdLst>
    <p:sldId id="276" r:id="rId3"/>
    <p:sldId id="336" r:id="rId4"/>
    <p:sldId id="344" r:id="rId5"/>
    <p:sldId id="299" r:id="rId6"/>
    <p:sldId id="300" r:id="rId7"/>
    <p:sldId id="304" r:id="rId8"/>
    <p:sldId id="290" r:id="rId9"/>
    <p:sldId id="287" r:id="rId10"/>
    <p:sldId id="301" r:id="rId11"/>
    <p:sldId id="288" r:id="rId12"/>
    <p:sldId id="298" r:id="rId13"/>
    <p:sldId id="289" r:id="rId14"/>
    <p:sldId id="302" r:id="rId15"/>
    <p:sldId id="297" r:id="rId16"/>
    <p:sldId id="338" r:id="rId17"/>
    <p:sldId id="339" r:id="rId18"/>
    <p:sldId id="340" r:id="rId19"/>
    <p:sldId id="341" r:id="rId20"/>
    <p:sldId id="342" r:id="rId21"/>
    <p:sldId id="343" r:id="rId22"/>
    <p:sldId id="337" r:id="rId23"/>
    <p:sldId id="291" r:id="rId24"/>
    <p:sldId id="314" r:id="rId25"/>
    <p:sldId id="332" r:id="rId26"/>
  </p:sldIdLst>
  <p:sldSz cx="9144000" cy="6858000" type="screen4x3"/>
  <p:notesSz cx="6742113" cy="9872663"/>
  <p:defaultTextStyle>
    <a:defPPr>
      <a:defRPr lang="en-US"/>
    </a:defPPr>
    <a:lvl1pPr algn="l" rtl="0" fontAlgn="base">
      <a:spcBef>
        <a:spcPct val="0"/>
      </a:spcBef>
      <a:spcAft>
        <a:spcPct val="0"/>
      </a:spcAft>
      <a:defRPr sz="2400" kern="1200">
        <a:solidFill>
          <a:schemeClr val="tx1"/>
        </a:solidFill>
        <a:latin typeface="Arial" charset="0"/>
        <a:ea typeface="MS PGothic" pitchFamily="34" charset="-128"/>
        <a:cs typeface="Arial" charset="0"/>
      </a:defRPr>
    </a:lvl1pPr>
    <a:lvl2pPr marL="457200" algn="l" rtl="0" fontAlgn="base">
      <a:spcBef>
        <a:spcPct val="0"/>
      </a:spcBef>
      <a:spcAft>
        <a:spcPct val="0"/>
      </a:spcAft>
      <a:defRPr sz="2400" kern="1200">
        <a:solidFill>
          <a:schemeClr val="tx1"/>
        </a:solidFill>
        <a:latin typeface="Arial" charset="0"/>
        <a:ea typeface="MS PGothic" pitchFamily="34" charset="-128"/>
        <a:cs typeface="Arial" charset="0"/>
      </a:defRPr>
    </a:lvl2pPr>
    <a:lvl3pPr marL="914400" algn="l" rtl="0" fontAlgn="base">
      <a:spcBef>
        <a:spcPct val="0"/>
      </a:spcBef>
      <a:spcAft>
        <a:spcPct val="0"/>
      </a:spcAft>
      <a:defRPr sz="2400" kern="1200">
        <a:solidFill>
          <a:schemeClr val="tx1"/>
        </a:solidFill>
        <a:latin typeface="Arial" charset="0"/>
        <a:ea typeface="MS PGothic" pitchFamily="34" charset="-128"/>
        <a:cs typeface="Arial" charset="0"/>
      </a:defRPr>
    </a:lvl3pPr>
    <a:lvl4pPr marL="1371600" algn="l" rtl="0" fontAlgn="base">
      <a:spcBef>
        <a:spcPct val="0"/>
      </a:spcBef>
      <a:spcAft>
        <a:spcPct val="0"/>
      </a:spcAft>
      <a:defRPr sz="2400" kern="1200">
        <a:solidFill>
          <a:schemeClr val="tx1"/>
        </a:solidFill>
        <a:latin typeface="Arial" charset="0"/>
        <a:ea typeface="MS PGothic" pitchFamily="34" charset="-128"/>
        <a:cs typeface="Arial" charset="0"/>
      </a:defRPr>
    </a:lvl4pPr>
    <a:lvl5pPr marL="1828800" algn="l" rtl="0" fontAlgn="base">
      <a:spcBef>
        <a:spcPct val="0"/>
      </a:spcBef>
      <a:spcAft>
        <a:spcPct val="0"/>
      </a:spcAft>
      <a:defRPr sz="2400" kern="1200">
        <a:solidFill>
          <a:schemeClr val="tx1"/>
        </a:solidFill>
        <a:latin typeface="Arial" charset="0"/>
        <a:ea typeface="MS PGothic" pitchFamily="34" charset="-128"/>
        <a:cs typeface="Arial" charset="0"/>
      </a:defRPr>
    </a:lvl5pPr>
    <a:lvl6pPr marL="2286000" algn="l" defTabSz="914400" rtl="0" eaLnBrk="1" latinLnBrk="0" hangingPunct="1">
      <a:defRPr sz="2400" kern="1200">
        <a:solidFill>
          <a:schemeClr val="tx1"/>
        </a:solidFill>
        <a:latin typeface="Arial" charset="0"/>
        <a:ea typeface="MS PGothic" pitchFamily="34" charset="-128"/>
        <a:cs typeface="Arial" charset="0"/>
      </a:defRPr>
    </a:lvl6pPr>
    <a:lvl7pPr marL="2743200" algn="l" defTabSz="914400" rtl="0" eaLnBrk="1" latinLnBrk="0" hangingPunct="1">
      <a:defRPr sz="2400" kern="1200">
        <a:solidFill>
          <a:schemeClr val="tx1"/>
        </a:solidFill>
        <a:latin typeface="Arial" charset="0"/>
        <a:ea typeface="MS PGothic" pitchFamily="34" charset="-128"/>
        <a:cs typeface="Arial" charset="0"/>
      </a:defRPr>
    </a:lvl7pPr>
    <a:lvl8pPr marL="3200400" algn="l" defTabSz="914400" rtl="0" eaLnBrk="1" latinLnBrk="0" hangingPunct="1">
      <a:defRPr sz="2400" kern="1200">
        <a:solidFill>
          <a:schemeClr val="tx1"/>
        </a:solidFill>
        <a:latin typeface="Arial" charset="0"/>
        <a:ea typeface="MS PGothic" pitchFamily="34" charset="-128"/>
        <a:cs typeface="Arial" charset="0"/>
      </a:defRPr>
    </a:lvl8pPr>
    <a:lvl9pPr marL="3657600" algn="l" defTabSz="914400" rtl="0" eaLnBrk="1" latinLnBrk="0" hangingPunct="1">
      <a:defRPr sz="2400" kern="1200">
        <a:solidFill>
          <a:schemeClr val="tx1"/>
        </a:solidFill>
        <a:latin typeface="Arial" charset="0"/>
        <a:ea typeface="MS PGothic" pitchFamily="34" charset="-128"/>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09" userDrawn="1">
          <p15:clr>
            <a:srgbClr val="A4A3A4"/>
          </p15:clr>
        </p15:guide>
        <p15:guide id="2" pos="21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BCB1D"/>
    <a:srgbClr val="CC3300"/>
    <a:srgbClr val="A5E9A5"/>
    <a:srgbClr val="34F446"/>
    <a:srgbClr val="DEA900"/>
    <a:srgbClr val="CC9B00"/>
    <a:srgbClr val="09AF19"/>
    <a:srgbClr val="C5C5FF"/>
    <a:srgbClr val="FF8B8B"/>
    <a:srgbClr val="FFC4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07" autoAdjust="0"/>
    <p:restoredTop sz="85624" autoAdjust="0"/>
  </p:normalViewPr>
  <p:slideViewPr>
    <p:cSldViewPr>
      <p:cViewPr varScale="1">
        <p:scale>
          <a:sx n="83" d="100"/>
          <a:sy n="83" d="100"/>
        </p:scale>
        <p:origin x="-120" y="-784"/>
      </p:cViewPr>
      <p:guideLst>
        <p:guide orient="horz" pos="2160"/>
        <p:guide pos="2880"/>
      </p:guideLst>
    </p:cSldViewPr>
  </p:slideViewPr>
  <p:outlineViewPr>
    <p:cViewPr>
      <p:scale>
        <a:sx n="25" d="100"/>
        <a:sy n="25" d="100"/>
      </p:scale>
      <p:origin x="0" y="918"/>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60" d="100"/>
          <a:sy n="60" d="100"/>
        </p:scale>
        <p:origin x="3202" y="43"/>
      </p:cViewPr>
      <p:guideLst>
        <p:guide orient="horz" pos="3109"/>
        <p:guide pos="2124"/>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2317" cy="494186"/>
          </a:xfrm>
          <a:prstGeom prst="rect">
            <a:avLst/>
          </a:prstGeom>
        </p:spPr>
        <p:txBody>
          <a:bodyPr vert="horz" lIns="90827" tIns="45414" rIns="90827" bIns="45414" rtlCol="0"/>
          <a:lstStyle>
            <a:lvl1pPr algn="l">
              <a:defRPr sz="1200"/>
            </a:lvl1pPr>
          </a:lstStyle>
          <a:p>
            <a:endParaRPr lang="en-GB"/>
          </a:p>
        </p:txBody>
      </p:sp>
      <p:sp>
        <p:nvSpPr>
          <p:cNvPr id="3" name="Date Placeholder 2"/>
          <p:cNvSpPr>
            <a:spLocks noGrp="1"/>
          </p:cNvSpPr>
          <p:nvPr>
            <p:ph type="dt" sz="quarter" idx="1"/>
          </p:nvPr>
        </p:nvSpPr>
        <p:spPr>
          <a:xfrm>
            <a:off x="3818222" y="0"/>
            <a:ext cx="2922317" cy="494186"/>
          </a:xfrm>
          <a:prstGeom prst="rect">
            <a:avLst/>
          </a:prstGeom>
        </p:spPr>
        <p:txBody>
          <a:bodyPr vert="horz" lIns="90827" tIns="45414" rIns="90827" bIns="45414" rtlCol="0"/>
          <a:lstStyle>
            <a:lvl1pPr algn="r">
              <a:defRPr sz="1200"/>
            </a:lvl1pPr>
          </a:lstStyle>
          <a:p>
            <a:fld id="{DF736B3A-7E27-483F-8083-E11542816C89}" type="datetimeFigureOut">
              <a:rPr lang="en-GB" smtClean="0"/>
              <a:t>10/01/16</a:t>
            </a:fld>
            <a:endParaRPr lang="en-GB"/>
          </a:p>
        </p:txBody>
      </p:sp>
      <p:sp>
        <p:nvSpPr>
          <p:cNvPr id="4" name="Footer Placeholder 3"/>
          <p:cNvSpPr>
            <a:spLocks noGrp="1"/>
          </p:cNvSpPr>
          <p:nvPr>
            <p:ph type="ftr" sz="quarter" idx="2"/>
          </p:nvPr>
        </p:nvSpPr>
        <p:spPr>
          <a:xfrm>
            <a:off x="0" y="9376899"/>
            <a:ext cx="2922317" cy="494185"/>
          </a:xfrm>
          <a:prstGeom prst="rect">
            <a:avLst/>
          </a:prstGeom>
        </p:spPr>
        <p:txBody>
          <a:bodyPr vert="horz" lIns="90827" tIns="45414" rIns="90827" bIns="45414" rtlCol="0" anchor="b"/>
          <a:lstStyle>
            <a:lvl1pPr algn="l">
              <a:defRPr sz="1200"/>
            </a:lvl1pPr>
          </a:lstStyle>
          <a:p>
            <a:endParaRPr lang="en-GB"/>
          </a:p>
        </p:txBody>
      </p:sp>
      <p:sp>
        <p:nvSpPr>
          <p:cNvPr id="5" name="Slide Number Placeholder 4"/>
          <p:cNvSpPr>
            <a:spLocks noGrp="1"/>
          </p:cNvSpPr>
          <p:nvPr>
            <p:ph type="sldNum" sz="quarter" idx="3"/>
          </p:nvPr>
        </p:nvSpPr>
        <p:spPr>
          <a:xfrm>
            <a:off x="3818222" y="9376899"/>
            <a:ext cx="2922317" cy="494185"/>
          </a:xfrm>
          <a:prstGeom prst="rect">
            <a:avLst/>
          </a:prstGeom>
        </p:spPr>
        <p:txBody>
          <a:bodyPr vert="horz" lIns="90827" tIns="45414" rIns="90827" bIns="45414" rtlCol="0" anchor="b"/>
          <a:lstStyle>
            <a:lvl1pPr algn="r">
              <a:defRPr sz="1200"/>
            </a:lvl1pPr>
          </a:lstStyle>
          <a:p>
            <a:fld id="{DCF6BECE-49FA-4827-9A52-C278A286FDD7}" type="slidenum">
              <a:rPr lang="en-GB" smtClean="0"/>
              <a:t>‹#›</a:t>
            </a:fld>
            <a:endParaRPr lang="en-GB"/>
          </a:p>
        </p:txBody>
      </p:sp>
    </p:spTree>
    <p:extLst>
      <p:ext uri="{BB962C8B-B14F-4D97-AF65-F5344CB8AC3E}">
        <p14:creationId xmlns:p14="http://schemas.microsoft.com/office/powerpoint/2010/main" val="530958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2"/>
            <a:ext cx="2922588" cy="493712"/>
          </a:xfrm>
          <a:prstGeom prst="rect">
            <a:avLst/>
          </a:prstGeom>
          <a:noFill/>
          <a:ln w="9525">
            <a:noFill/>
            <a:miter lim="800000"/>
            <a:headEnd/>
            <a:tailEnd/>
          </a:ln>
        </p:spPr>
        <p:txBody>
          <a:bodyPr vert="horz" wrap="square" lIns="90696" tIns="45348" rIns="90696" bIns="45348" numCol="1" anchor="t" anchorCtr="0" compatLnSpc="1">
            <a:prstTxWarp prst="textNoShape">
              <a:avLst/>
            </a:prstTxWarp>
          </a:bodyPr>
          <a:lstStyle>
            <a:lvl1pPr eaLnBrk="0" hangingPunct="0">
              <a:defRPr sz="1200">
                <a:latin typeface="Arial" charset="0"/>
                <a:ea typeface="ＭＳ Ｐゴシック" pitchFamily="1" charset="-128"/>
                <a:cs typeface="+mn-cs"/>
              </a:defRPr>
            </a:lvl1pPr>
          </a:lstStyle>
          <a:p>
            <a:pPr>
              <a:defRPr/>
            </a:pPr>
            <a:endParaRPr lang="en-US" dirty="0"/>
          </a:p>
        </p:txBody>
      </p:sp>
      <p:sp>
        <p:nvSpPr>
          <p:cNvPr id="6147" name="Rectangle 3"/>
          <p:cNvSpPr>
            <a:spLocks noGrp="1" noChangeArrowheads="1"/>
          </p:cNvSpPr>
          <p:nvPr>
            <p:ph type="dt" idx="1"/>
          </p:nvPr>
        </p:nvSpPr>
        <p:spPr bwMode="auto">
          <a:xfrm>
            <a:off x="3819527" y="2"/>
            <a:ext cx="2922588" cy="493712"/>
          </a:xfrm>
          <a:prstGeom prst="rect">
            <a:avLst/>
          </a:prstGeom>
          <a:noFill/>
          <a:ln w="9525">
            <a:noFill/>
            <a:miter lim="800000"/>
            <a:headEnd/>
            <a:tailEnd/>
          </a:ln>
        </p:spPr>
        <p:txBody>
          <a:bodyPr vert="horz" wrap="square" lIns="90696" tIns="45348" rIns="90696" bIns="45348" numCol="1" anchor="t" anchorCtr="0" compatLnSpc="1">
            <a:prstTxWarp prst="textNoShape">
              <a:avLst/>
            </a:prstTxWarp>
          </a:bodyPr>
          <a:lstStyle>
            <a:lvl1pPr algn="r" eaLnBrk="0" hangingPunct="0">
              <a:defRPr sz="1200">
                <a:latin typeface="Arial" charset="0"/>
                <a:ea typeface="ＭＳ Ｐゴシック" pitchFamily="1" charset="-128"/>
                <a:cs typeface="+mn-cs"/>
              </a:defRPr>
            </a:lvl1pPr>
          </a:lstStyle>
          <a:p>
            <a:pPr>
              <a:defRPr/>
            </a:pPr>
            <a:endParaRPr lang="en-US" dirty="0"/>
          </a:p>
        </p:txBody>
      </p:sp>
      <p:sp>
        <p:nvSpPr>
          <p:cNvPr id="94212" name="Rectangle 4"/>
          <p:cNvSpPr>
            <a:spLocks noGrp="1" noRot="1" noChangeAspect="1" noChangeArrowheads="1" noTextEdit="1"/>
          </p:cNvSpPr>
          <p:nvPr>
            <p:ph type="sldImg" idx="2"/>
          </p:nvPr>
        </p:nvSpPr>
        <p:spPr bwMode="auto">
          <a:xfrm>
            <a:off x="903288" y="739775"/>
            <a:ext cx="4935537"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898527" y="4689475"/>
            <a:ext cx="4945063" cy="4443413"/>
          </a:xfrm>
          <a:prstGeom prst="rect">
            <a:avLst/>
          </a:prstGeom>
          <a:noFill/>
          <a:ln w="9525">
            <a:noFill/>
            <a:miter lim="800000"/>
            <a:headEnd/>
            <a:tailEnd/>
          </a:ln>
        </p:spPr>
        <p:txBody>
          <a:bodyPr vert="horz" wrap="square" lIns="90696" tIns="45348" rIns="90696" bIns="4534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1" y="9378951"/>
            <a:ext cx="2922588" cy="493712"/>
          </a:xfrm>
          <a:prstGeom prst="rect">
            <a:avLst/>
          </a:prstGeom>
          <a:noFill/>
          <a:ln w="9525">
            <a:noFill/>
            <a:miter lim="800000"/>
            <a:headEnd/>
            <a:tailEnd/>
          </a:ln>
        </p:spPr>
        <p:txBody>
          <a:bodyPr vert="horz" wrap="square" lIns="90696" tIns="45348" rIns="90696" bIns="45348" numCol="1" anchor="b" anchorCtr="0" compatLnSpc="1">
            <a:prstTxWarp prst="textNoShape">
              <a:avLst/>
            </a:prstTxWarp>
          </a:bodyPr>
          <a:lstStyle>
            <a:lvl1pPr eaLnBrk="0" hangingPunct="0">
              <a:defRPr sz="1200">
                <a:latin typeface="Arial" charset="0"/>
                <a:ea typeface="ＭＳ Ｐゴシック" pitchFamily="1" charset="-128"/>
                <a:cs typeface="+mn-cs"/>
              </a:defRPr>
            </a:lvl1pPr>
          </a:lstStyle>
          <a:p>
            <a:pPr>
              <a:defRPr/>
            </a:pPr>
            <a:endParaRPr lang="en-US" dirty="0"/>
          </a:p>
        </p:txBody>
      </p:sp>
      <p:sp>
        <p:nvSpPr>
          <p:cNvPr id="6151" name="Rectangle 7"/>
          <p:cNvSpPr>
            <a:spLocks noGrp="1" noChangeArrowheads="1"/>
          </p:cNvSpPr>
          <p:nvPr>
            <p:ph type="sldNum" sz="quarter" idx="5"/>
          </p:nvPr>
        </p:nvSpPr>
        <p:spPr bwMode="auto">
          <a:xfrm>
            <a:off x="3819527" y="9378951"/>
            <a:ext cx="2922588" cy="493712"/>
          </a:xfrm>
          <a:prstGeom prst="rect">
            <a:avLst/>
          </a:prstGeom>
          <a:noFill/>
          <a:ln w="9525">
            <a:noFill/>
            <a:miter lim="800000"/>
            <a:headEnd/>
            <a:tailEnd/>
          </a:ln>
        </p:spPr>
        <p:txBody>
          <a:bodyPr vert="horz" wrap="square" lIns="90696" tIns="45348" rIns="90696" bIns="45348" numCol="1" anchor="b" anchorCtr="0" compatLnSpc="1">
            <a:prstTxWarp prst="textNoShape">
              <a:avLst/>
            </a:prstTxWarp>
          </a:bodyPr>
          <a:lstStyle>
            <a:lvl1pPr algn="r" eaLnBrk="0" hangingPunct="0">
              <a:defRPr sz="1200">
                <a:latin typeface="Arial" charset="0"/>
                <a:ea typeface="ＭＳ Ｐゴシック" pitchFamily="1" charset="-128"/>
                <a:cs typeface="+mn-cs"/>
              </a:defRPr>
            </a:lvl1pPr>
          </a:lstStyle>
          <a:p>
            <a:pPr>
              <a:defRPr/>
            </a:pPr>
            <a:fld id="{7198B5FF-C12B-4721-B835-15B796D12F14}" type="slidenum">
              <a:rPr lang="en-US"/>
              <a:pPr>
                <a:defRPr/>
              </a:pPr>
              <a:t>‹#›</a:t>
            </a:fld>
            <a:endParaRPr lang="en-US" dirty="0"/>
          </a:p>
        </p:txBody>
      </p:sp>
    </p:spTree>
    <p:extLst>
      <p:ext uri="{BB962C8B-B14F-4D97-AF65-F5344CB8AC3E}">
        <p14:creationId xmlns:p14="http://schemas.microsoft.com/office/powerpoint/2010/main" val="3153560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198B5FF-C12B-4721-B835-15B796D12F14}" type="slidenum">
              <a:rPr lang="en-US" smtClean="0"/>
              <a:pPr>
                <a:defRPr/>
              </a:pPr>
              <a:t>13</a:t>
            </a:fld>
            <a:endParaRPr lang="en-US" dirty="0"/>
          </a:p>
        </p:txBody>
      </p:sp>
    </p:spTree>
    <p:extLst>
      <p:ext uri="{BB962C8B-B14F-4D97-AF65-F5344CB8AC3E}">
        <p14:creationId xmlns:p14="http://schemas.microsoft.com/office/powerpoint/2010/main" val="2165232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198B5FF-C12B-4721-B835-15B796D12F14}" type="slidenum">
              <a:rPr lang="en-US" smtClean="0"/>
              <a:pPr>
                <a:defRPr/>
              </a:pPr>
              <a:t>14</a:t>
            </a:fld>
            <a:endParaRPr lang="en-US" dirty="0"/>
          </a:p>
        </p:txBody>
      </p:sp>
    </p:spTree>
    <p:extLst>
      <p:ext uri="{BB962C8B-B14F-4D97-AF65-F5344CB8AC3E}">
        <p14:creationId xmlns:p14="http://schemas.microsoft.com/office/powerpoint/2010/main" val="1160299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5237" y="1113726"/>
            <a:ext cx="8642838" cy="1177782"/>
          </a:xfrm>
        </p:spPr>
        <p:txBody>
          <a:bodyPr/>
          <a:lstStyle>
            <a:lvl1pPr marL="0" indent="0" algn="ctr">
              <a:buClr>
                <a:schemeClr val="bg2"/>
              </a:buClr>
              <a:buFont typeface="Arial" panose="020B0604020202020204" pitchFamily="34" charset="0"/>
              <a:buNone/>
              <a:defRPr sz="1200" baseline="0">
                <a:solidFill>
                  <a:schemeClr val="tx1"/>
                </a:solidFill>
              </a:defRPr>
            </a:lvl1pPr>
            <a:lvl2pPr>
              <a:buClr>
                <a:schemeClr val="accent1"/>
              </a:buClr>
              <a:tabLst/>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r>
              <a:rPr lang="en-GB" dirty="0" smtClean="0"/>
              <a:t>This introduction should contain a brief one line summary with three supporting bullet points</a:t>
            </a:r>
          </a:p>
        </p:txBody>
      </p:sp>
      <p:sp>
        <p:nvSpPr>
          <p:cNvPr id="5" name="Title 4"/>
          <p:cNvSpPr>
            <a:spLocks noGrp="1"/>
          </p:cNvSpPr>
          <p:nvPr>
            <p:ph type="title" hasCustomPrompt="1"/>
          </p:nvPr>
        </p:nvSpPr>
        <p:spPr>
          <a:xfrm>
            <a:off x="251520" y="285750"/>
            <a:ext cx="8109209" cy="711200"/>
          </a:xfrm>
        </p:spPr>
        <p:txBody>
          <a:bodyPr/>
          <a:lstStyle>
            <a:lvl1pPr>
              <a:defRPr baseline="0">
                <a:solidFill>
                  <a:schemeClr val="tx1"/>
                </a:solidFill>
              </a:defRPr>
            </a:lvl1pPr>
          </a:lstStyle>
          <a:p>
            <a:r>
              <a:rPr lang="en-GB" dirty="0" smtClean="0"/>
              <a:t>Integrated Performance Report – Trust Board Summary</a:t>
            </a:r>
            <a:endParaRPr lang="en-US" dirty="0"/>
          </a:p>
        </p:txBody>
      </p:sp>
      <p:sp>
        <p:nvSpPr>
          <p:cNvPr id="4" name="Content Placeholder 2"/>
          <p:cNvSpPr>
            <a:spLocks noGrp="1"/>
          </p:cNvSpPr>
          <p:nvPr>
            <p:ph idx="10" hasCustomPrompt="1"/>
          </p:nvPr>
        </p:nvSpPr>
        <p:spPr>
          <a:xfrm>
            <a:off x="265237" y="2780928"/>
            <a:ext cx="4068000" cy="1512000"/>
          </a:xfrm>
        </p:spPr>
        <p:txBody>
          <a:bodyPr/>
          <a:lstStyle>
            <a:lvl1pPr marL="0" indent="0" algn="l">
              <a:buClr>
                <a:schemeClr val="bg2"/>
              </a:buClr>
              <a:buFont typeface="Arial" panose="020B0604020202020204" pitchFamily="34" charset="0"/>
              <a:buNone/>
              <a:defRPr sz="1200" baseline="0">
                <a:solidFill>
                  <a:schemeClr val="tx1"/>
                </a:solidFill>
              </a:defRPr>
            </a:lvl1pPr>
            <a:lvl2pPr>
              <a:buClr>
                <a:schemeClr val="accent1"/>
              </a:buClr>
              <a:tabLst/>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smtClean="0"/>
              <a:t>Three bullet points </a:t>
            </a:r>
            <a:r>
              <a:rPr lang="en-US" dirty="0" err="1" smtClean="0"/>
              <a:t>summarising</a:t>
            </a:r>
            <a:r>
              <a:rPr lang="en-US" dirty="0" smtClean="0"/>
              <a:t> the key information from this section</a:t>
            </a:r>
            <a:endParaRPr lang="en-US" dirty="0"/>
          </a:p>
        </p:txBody>
      </p:sp>
      <p:sp>
        <p:nvSpPr>
          <p:cNvPr id="9" name="Snip Single Corner Rectangle 8"/>
          <p:cNvSpPr/>
          <p:nvPr userDrawn="1"/>
        </p:nvSpPr>
        <p:spPr bwMode="auto">
          <a:xfrm>
            <a:off x="265237" y="2393647"/>
            <a:ext cx="2650579" cy="290285"/>
          </a:xfrm>
          <a:prstGeom prst="snip1Rect">
            <a:avLst>
              <a:gd name="adj" fmla="val 50000"/>
            </a:avLst>
          </a:prstGeom>
          <a:gradFill flip="none" rotWithShape="1">
            <a:gsLst>
              <a:gs pos="0">
                <a:schemeClr val="accent1">
                  <a:shade val="30000"/>
                  <a:satMod val="115000"/>
                </a:schemeClr>
              </a:gs>
              <a:gs pos="100000">
                <a:schemeClr val="accent1">
                  <a:shade val="100000"/>
                  <a:satMod val="115000"/>
                </a:schemeClr>
              </a:gs>
            </a:gsLst>
            <a:lin ang="0" scaled="1"/>
            <a:tileRect/>
          </a:gradFill>
          <a:ln>
            <a:noFill/>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pPr>
            <a:r>
              <a:rPr kumimoji="0" lang="en-GB" sz="1400" b="0" i="0" u="none" strike="noStrike" cap="none" normalizeH="0" baseline="0" dirty="0" smtClean="0">
                <a:ln>
                  <a:noFill/>
                </a:ln>
                <a:solidFill>
                  <a:schemeClr val="bg1"/>
                </a:solidFill>
                <a:effectLst/>
                <a:latin typeface="Arial" charset="0"/>
              </a:rPr>
              <a:t>OUR PATIENTS</a:t>
            </a:r>
          </a:p>
        </p:txBody>
      </p:sp>
      <p:sp>
        <p:nvSpPr>
          <p:cNvPr id="13" name="Content Placeholder 2"/>
          <p:cNvSpPr>
            <a:spLocks noGrp="1"/>
          </p:cNvSpPr>
          <p:nvPr>
            <p:ph idx="14" hasCustomPrompt="1"/>
          </p:nvPr>
        </p:nvSpPr>
        <p:spPr>
          <a:xfrm>
            <a:off x="4840075" y="2780928"/>
            <a:ext cx="4068000" cy="1512000"/>
          </a:xfrm>
        </p:spPr>
        <p:txBody>
          <a:bodyPr/>
          <a:lstStyle>
            <a:lvl1pPr marL="0" indent="0" algn="l">
              <a:buClr>
                <a:schemeClr val="bg2"/>
              </a:buClr>
              <a:buFont typeface="Arial" panose="020B0604020202020204" pitchFamily="34" charset="0"/>
              <a:buNone/>
              <a:defRPr sz="1200" baseline="0">
                <a:solidFill>
                  <a:schemeClr val="tx1"/>
                </a:solidFill>
              </a:defRPr>
            </a:lvl1pPr>
            <a:lvl2pPr>
              <a:buClr>
                <a:schemeClr val="accent1"/>
              </a:buClr>
              <a:tabLst/>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smtClean="0"/>
              <a:t>Three bullet points </a:t>
            </a:r>
            <a:r>
              <a:rPr lang="en-US" dirty="0" err="1" smtClean="0"/>
              <a:t>summarising</a:t>
            </a:r>
            <a:r>
              <a:rPr lang="en-US" dirty="0" smtClean="0"/>
              <a:t> the key information from this section</a:t>
            </a:r>
            <a:endParaRPr lang="en-US" dirty="0"/>
          </a:p>
        </p:txBody>
      </p:sp>
      <p:sp>
        <p:nvSpPr>
          <p:cNvPr id="14" name="Content Placeholder 2"/>
          <p:cNvSpPr>
            <a:spLocks noGrp="1"/>
          </p:cNvSpPr>
          <p:nvPr>
            <p:ph idx="15" hasCustomPrompt="1"/>
          </p:nvPr>
        </p:nvSpPr>
        <p:spPr>
          <a:xfrm>
            <a:off x="4840075" y="4726841"/>
            <a:ext cx="4068000" cy="1512000"/>
          </a:xfrm>
        </p:spPr>
        <p:txBody>
          <a:bodyPr/>
          <a:lstStyle>
            <a:lvl1pPr marL="0" indent="0" algn="l">
              <a:buClr>
                <a:schemeClr val="bg2"/>
              </a:buClr>
              <a:buFont typeface="Arial" panose="020B0604020202020204" pitchFamily="34" charset="0"/>
              <a:buNone/>
              <a:defRPr sz="1200" baseline="0">
                <a:solidFill>
                  <a:schemeClr val="tx1"/>
                </a:solidFill>
              </a:defRPr>
            </a:lvl1pPr>
            <a:lvl2pPr>
              <a:buClr>
                <a:schemeClr val="accent1"/>
              </a:buClr>
              <a:tabLst/>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smtClean="0"/>
              <a:t>Three bullet points </a:t>
            </a:r>
            <a:r>
              <a:rPr lang="en-US" dirty="0" err="1" smtClean="0"/>
              <a:t>summarising</a:t>
            </a:r>
            <a:r>
              <a:rPr lang="en-US" dirty="0" smtClean="0"/>
              <a:t> the key information from this section</a:t>
            </a:r>
            <a:endParaRPr lang="en-US" dirty="0"/>
          </a:p>
        </p:txBody>
      </p:sp>
      <p:sp>
        <p:nvSpPr>
          <p:cNvPr id="15" name="Content Placeholder 2"/>
          <p:cNvSpPr>
            <a:spLocks noGrp="1"/>
          </p:cNvSpPr>
          <p:nvPr>
            <p:ph idx="16" hasCustomPrompt="1"/>
          </p:nvPr>
        </p:nvSpPr>
        <p:spPr>
          <a:xfrm>
            <a:off x="265237" y="4726841"/>
            <a:ext cx="4068000" cy="1512000"/>
          </a:xfrm>
        </p:spPr>
        <p:txBody>
          <a:bodyPr/>
          <a:lstStyle>
            <a:lvl1pPr marL="0" indent="0" algn="l">
              <a:buClr>
                <a:schemeClr val="bg2"/>
              </a:buClr>
              <a:buFont typeface="Arial" panose="020B0604020202020204" pitchFamily="34" charset="0"/>
              <a:buNone/>
              <a:defRPr sz="1200" baseline="0">
                <a:solidFill>
                  <a:schemeClr val="tx1"/>
                </a:solidFill>
              </a:defRPr>
            </a:lvl1pPr>
            <a:lvl2pPr>
              <a:buClr>
                <a:schemeClr val="accent1"/>
              </a:buClr>
              <a:tabLst/>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smtClean="0"/>
              <a:t>Three bullet points </a:t>
            </a:r>
            <a:r>
              <a:rPr lang="en-US" dirty="0" err="1" smtClean="0"/>
              <a:t>summarising</a:t>
            </a:r>
            <a:r>
              <a:rPr lang="en-US" dirty="0" smtClean="0"/>
              <a:t> the key information from this section</a:t>
            </a:r>
            <a:endParaRPr lang="en-US" dirty="0"/>
          </a:p>
        </p:txBody>
      </p:sp>
      <p:pic>
        <p:nvPicPr>
          <p:cNvPr id="16" name="Picture 15"/>
          <p:cNvPicPr>
            <a:picLocks noChangeAspect="1"/>
          </p:cNvPicPr>
          <p:nvPr userDrawn="1"/>
        </p:nvPicPr>
        <p:blipFill>
          <a:blip r:embed="rId2"/>
          <a:stretch>
            <a:fillRect/>
          </a:stretch>
        </p:blipFill>
        <p:spPr>
          <a:xfrm rot="5400000">
            <a:off x="7207720" y="5001382"/>
            <a:ext cx="248400" cy="3152309"/>
          </a:xfrm>
          <a:prstGeom prst="rect">
            <a:avLst/>
          </a:prstGeom>
        </p:spPr>
      </p:pic>
      <p:sp>
        <p:nvSpPr>
          <p:cNvPr id="17" name="Snip Single Corner Rectangle 16"/>
          <p:cNvSpPr/>
          <p:nvPr userDrawn="1"/>
        </p:nvSpPr>
        <p:spPr bwMode="auto">
          <a:xfrm>
            <a:off x="4840075" y="2403176"/>
            <a:ext cx="2650579" cy="290285"/>
          </a:xfrm>
          <a:prstGeom prst="snip1Rect">
            <a:avLst>
              <a:gd name="adj" fmla="val 50000"/>
            </a:avLst>
          </a:prstGeom>
          <a:gradFill flip="none" rotWithShape="1">
            <a:gsLst>
              <a:gs pos="0">
                <a:schemeClr val="accent1">
                  <a:shade val="30000"/>
                  <a:satMod val="115000"/>
                </a:schemeClr>
              </a:gs>
              <a:gs pos="100000">
                <a:schemeClr val="accent1">
                  <a:shade val="100000"/>
                  <a:satMod val="115000"/>
                </a:schemeClr>
              </a:gs>
            </a:gsLst>
            <a:lin ang="0" scaled="1"/>
            <a:tileRect/>
          </a:gradFill>
          <a:ln>
            <a:noFill/>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pPr>
            <a:r>
              <a:rPr kumimoji="0" lang="en-GB" sz="1400" b="0" i="0" u="none" strike="noStrike" cap="none" normalizeH="0" baseline="0" dirty="0" smtClean="0">
                <a:ln>
                  <a:noFill/>
                </a:ln>
                <a:solidFill>
                  <a:schemeClr val="bg1"/>
                </a:solidFill>
                <a:effectLst/>
                <a:latin typeface="Arial" charset="0"/>
              </a:rPr>
              <a:t>OUR PERFORMANCE</a:t>
            </a:r>
          </a:p>
        </p:txBody>
      </p:sp>
      <p:sp>
        <p:nvSpPr>
          <p:cNvPr id="18" name="Snip Single Corner Rectangle 17"/>
          <p:cNvSpPr/>
          <p:nvPr userDrawn="1"/>
        </p:nvSpPr>
        <p:spPr bwMode="auto">
          <a:xfrm>
            <a:off x="265237" y="4383424"/>
            <a:ext cx="2650579" cy="290285"/>
          </a:xfrm>
          <a:prstGeom prst="snip1Rect">
            <a:avLst>
              <a:gd name="adj" fmla="val 50000"/>
            </a:avLst>
          </a:prstGeom>
          <a:gradFill flip="none" rotWithShape="1">
            <a:gsLst>
              <a:gs pos="0">
                <a:schemeClr val="accent1">
                  <a:shade val="30000"/>
                  <a:satMod val="115000"/>
                </a:schemeClr>
              </a:gs>
              <a:gs pos="100000">
                <a:schemeClr val="accent1">
                  <a:shade val="100000"/>
                  <a:satMod val="115000"/>
                </a:schemeClr>
              </a:gs>
            </a:gsLst>
            <a:lin ang="0" scaled="1"/>
            <a:tileRect/>
          </a:gradFill>
          <a:ln>
            <a:noFill/>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pPr>
            <a:r>
              <a:rPr kumimoji="0" lang="en-GB" sz="1400" b="0" i="0" u="none" strike="noStrike" cap="none" normalizeH="0" baseline="0" dirty="0" smtClean="0">
                <a:ln>
                  <a:noFill/>
                </a:ln>
                <a:solidFill>
                  <a:schemeClr val="bg1"/>
                </a:solidFill>
                <a:effectLst/>
                <a:latin typeface="Arial" charset="0"/>
              </a:rPr>
              <a:t>OUR MONEY</a:t>
            </a:r>
          </a:p>
        </p:txBody>
      </p:sp>
      <p:sp>
        <p:nvSpPr>
          <p:cNvPr id="19" name="Snip Single Corner Rectangle 18"/>
          <p:cNvSpPr/>
          <p:nvPr userDrawn="1"/>
        </p:nvSpPr>
        <p:spPr bwMode="auto">
          <a:xfrm>
            <a:off x="4840075" y="4383424"/>
            <a:ext cx="2650579" cy="290285"/>
          </a:xfrm>
          <a:prstGeom prst="snip1Rect">
            <a:avLst>
              <a:gd name="adj" fmla="val 50000"/>
            </a:avLst>
          </a:prstGeom>
          <a:gradFill flip="none" rotWithShape="1">
            <a:gsLst>
              <a:gs pos="0">
                <a:schemeClr val="accent1">
                  <a:shade val="30000"/>
                  <a:satMod val="115000"/>
                </a:schemeClr>
              </a:gs>
              <a:gs pos="100000">
                <a:schemeClr val="accent1">
                  <a:shade val="100000"/>
                  <a:satMod val="115000"/>
                </a:schemeClr>
              </a:gs>
            </a:gsLst>
            <a:lin ang="0" scaled="1"/>
            <a:tileRect/>
          </a:gradFill>
          <a:ln>
            <a:noFill/>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pPr>
            <a:r>
              <a:rPr kumimoji="0" lang="en-GB" sz="1400" b="0" i="0" u="none" strike="noStrike" cap="none" normalizeH="0" baseline="0" dirty="0" smtClean="0">
                <a:ln>
                  <a:noFill/>
                </a:ln>
                <a:solidFill>
                  <a:schemeClr val="bg1"/>
                </a:solidFill>
                <a:effectLst/>
                <a:latin typeface="Arial" charset="0"/>
              </a:rPr>
              <a:t>OUR PEOPLE</a:t>
            </a:r>
          </a:p>
        </p:txBody>
      </p:sp>
    </p:spTree>
    <p:extLst>
      <p:ext uri="{BB962C8B-B14F-4D97-AF65-F5344CB8AC3E}">
        <p14:creationId xmlns:p14="http://schemas.microsoft.com/office/powerpoint/2010/main" val="10907728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251520" y="285750"/>
            <a:ext cx="8109209" cy="711200"/>
          </a:xfrm>
        </p:spPr>
        <p:txBody>
          <a:bodyPr/>
          <a:lstStyle>
            <a:lvl1pPr>
              <a:defRPr baseline="0">
                <a:solidFill>
                  <a:schemeClr val="tx1"/>
                </a:solidFill>
              </a:defRPr>
            </a:lvl1pPr>
          </a:lstStyle>
          <a:p>
            <a:endParaRPr lang="en-US" dirty="0"/>
          </a:p>
        </p:txBody>
      </p:sp>
      <p:sp>
        <p:nvSpPr>
          <p:cNvPr id="4" name="Content Placeholder 2"/>
          <p:cNvSpPr>
            <a:spLocks noGrp="1"/>
          </p:cNvSpPr>
          <p:nvPr>
            <p:ph idx="10" hasCustomPrompt="1"/>
          </p:nvPr>
        </p:nvSpPr>
        <p:spPr>
          <a:xfrm>
            <a:off x="265237" y="1268760"/>
            <a:ext cx="4068000" cy="2304000"/>
          </a:xfrm>
        </p:spPr>
        <p:txBody>
          <a:bodyPr/>
          <a:lstStyle>
            <a:lvl1pPr marL="0" indent="0" algn="l">
              <a:buClr>
                <a:schemeClr val="bg2"/>
              </a:buClr>
              <a:buFont typeface="Arial" panose="020B0604020202020204" pitchFamily="34" charset="0"/>
              <a:buNone/>
              <a:defRPr sz="1400" baseline="0">
                <a:solidFill>
                  <a:schemeClr val="tx1"/>
                </a:solidFill>
              </a:defRPr>
            </a:lvl1pPr>
            <a:lvl2pPr>
              <a:buClr>
                <a:schemeClr val="accent1"/>
              </a:buClr>
              <a:tabLst/>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smtClean="0"/>
              <a:t>CHART OR TABLE</a:t>
            </a:r>
            <a:endParaRPr lang="en-US" dirty="0"/>
          </a:p>
        </p:txBody>
      </p:sp>
      <p:sp>
        <p:nvSpPr>
          <p:cNvPr id="15" name="Content Placeholder 2"/>
          <p:cNvSpPr>
            <a:spLocks noGrp="1"/>
          </p:cNvSpPr>
          <p:nvPr>
            <p:ph idx="16" hasCustomPrompt="1"/>
          </p:nvPr>
        </p:nvSpPr>
        <p:spPr>
          <a:xfrm>
            <a:off x="265237" y="3789040"/>
            <a:ext cx="4068000" cy="2304000"/>
          </a:xfrm>
        </p:spPr>
        <p:txBody>
          <a:bodyPr/>
          <a:lstStyle>
            <a:lvl1pPr marL="0" indent="0" algn="l">
              <a:buClr>
                <a:schemeClr val="bg2"/>
              </a:buClr>
              <a:buFont typeface="Arial" panose="020B0604020202020204" pitchFamily="34" charset="0"/>
              <a:buNone/>
              <a:defRPr sz="1400" baseline="0">
                <a:solidFill>
                  <a:schemeClr val="tx1"/>
                </a:solidFill>
              </a:defRPr>
            </a:lvl1pPr>
            <a:lvl2pPr>
              <a:buClr>
                <a:schemeClr val="accent1"/>
              </a:buClr>
              <a:tabLst/>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smtClean="0"/>
              <a:t>CHART OR TABLE</a:t>
            </a:r>
            <a:endParaRPr lang="en-US" dirty="0"/>
          </a:p>
        </p:txBody>
      </p:sp>
      <p:pic>
        <p:nvPicPr>
          <p:cNvPr id="16" name="Picture 15"/>
          <p:cNvPicPr>
            <a:picLocks noChangeAspect="1"/>
          </p:cNvPicPr>
          <p:nvPr userDrawn="1"/>
        </p:nvPicPr>
        <p:blipFill>
          <a:blip r:embed="rId2"/>
          <a:stretch>
            <a:fillRect/>
          </a:stretch>
        </p:blipFill>
        <p:spPr>
          <a:xfrm rot="5400000">
            <a:off x="7207720" y="5001382"/>
            <a:ext cx="248400" cy="3152309"/>
          </a:xfrm>
          <a:prstGeom prst="rect">
            <a:avLst/>
          </a:prstGeom>
        </p:spPr>
      </p:pic>
      <p:sp>
        <p:nvSpPr>
          <p:cNvPr id="3" name="Text Placeholder 2"/>
          <p:cNvSpPr>
            <a:spLocks noGrp="1"/>
          </p:cNvSpPr>
          <p:nvPr>
            <p:ph type="body" sz="quarter" idx="17" hasCustomPrompt="1"/>
          </p:nvPr>
        </p:nvSpPr>
        <p:spPr>
          <a:xfrm>
            <a:off x="4840288" y="1268413"/>
            <a:ext cx="4067175" cy="2305050"/>
          </a:xfrm>
          <a:ln>
            <a:solidFill>
              <a:srgbClr val="0070C0"/>
            </a:solidFill>
          </a:ln>
        </p:spPr>
        <p:txBody>
          <a:bodyPr/>
          <a:lstStyle>
            <a:lvl1pPr marL="0" marR="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sz="1200" u="none" baseline="0"/>
            </a:lvl1pPr>
          </a:lstStyle>
          <a:p>
            <a:pPr marL="0" marR="0" lvl="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a:pPr>
            <a:r>
              <a:rPr lang="en-US" dirty="0" smtClean="0"/>
              <a:t>Detail for this section.  Key information only which should be written as between 3 and 5 bullet points.  The first bullet should relate to the chart or table on the left.</a:t>
            </a:r>
          </a:p>
          <a:p>
            <a:pPr marL="0" marR="0" lvl="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a:pPr>
            <a:endParaRPr lang="en-US" dirty="0" smtClean="0"/>
          </a:p>
        </p:txBody>
      </p:sp>
      <p:sp>
        <p:nvSpPr>
          <p:cNvPr id="12" name="Text Placeholder 2"/>
          <p:cNvSpPr>
            <a:spLocks noGrp="1"/>
          </p:cNvSpPr>
          <p:nvPr>
            <p:ph type="body" sz="quarter" idx="18" hasCustomPrompt="1"/>
          </p:nvPr>
        </p:nvSpPr>
        <p:spPr>
          <a:xfrm>
            <a:off x="4840288" y="3787990"/>
            <a:ext cx="4067175" cy="2305050"/>
          </a:xfrm>
          <a:ln>
            <a:solidFill>
              <a:srgbClr val="0070C0"/>
            </a:solidFill>
          </a:ln>
        </p:spPr>
        <p:txBody>
          <a:bodyPr/>
          <a:lstStyle>
            <a:lvl1pPr marL="0" marR="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sz="1200" u="none" baseline="0"/>
            </a:lvl1pPr>
          </a:lstStyle>
          <a:p>
            <a:pPr marL="0" marR="0" lvl="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a:pPr>
            <a:r>
              <a:rPr lang="en-US" dirty="0" smtClean="0"/>
              <a:t>Detail for this section.  Key information only which should be written as between 3 and 5 bullet points.  The first bullet should relate to the chart or table on the left.</a:t>
            </a:r>
          </a:p>
        </p:txBody>
      </p:sp>
    </p:spTree>
    <p:extLst>
      <p:ext uri="{BB962C8B-B14F-4D97-AF65-F5344CB8AC3E}">
        <p14:creationId xmlns:p14="http://schemas.microsoft.com/office/powerpoint/2010/main" val="823452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251520" y="285750"/>
            <a:ext cx="8109209" cy="711200"/>
          </a:xfrm>
        </p:spPr>
        <p:txBody>
          <a:bodyPr/>
          <a:lstStyle>
            <a:lvl1pPr>
              <a:defRPr baseline="0">
                <a:solidFill>
                  <a:schemeClr val="tx1"/>
                </a:solidFill>
              </a:defRPr>
            </a:lvl1pPr>
          </a:lstStyle>
          <a:p>
            <a:endParaRPr lang="en-US" dirty="0"/>
          </a:p>
        </p:txBody>
      </p:sp>
      <p:sp>
        <p:nvSpPr>
          <p:cNvPr id="4" name="Content Placeholder 2"/>
          <p:cNvSpPr>
            <a:spLocks noGrp="1"/>
          </p:cNvSpPr>
          <p:nvPr>
            <p:ph idx="10" hasCustomPrompt="1"/>
          </p:nvPr>
        </p:nvSpPr>
        <p:spPr>
          <a:xfrm>
            <a:off x="265237" y="1268760"/>
            <a:ext cx="4234755" cy="2395800"/>
          </a:xfrm>
        </p:spPr>
        <p:txBody>
          <a:bodyPr/>
          <a:lstStyle>
            <a:lvl1pPr marL="0" indent="0" algn="l">
              <a:buClr>
                <a:schemeClr val="bg2"/>
              </a:buClr>
              <a:buFont typeface="Arial" panose="020B0604020202020204" pitchFamily="34" charset="0"/>
              <a:buNone/>
              <a:defRPr sz="1400" baseline="0">
                <a:solidFill>
                  <a:schemeClr val="tx1"/>
                </a:solidFill>
              </a:defRPr>
            </a:lvl1pPr>
            <a:lvl2pPr>
              <a:buClr>
                <a:schemeClr val="accent1"/>
              </a:buClr>
              <a:tabLst/>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smtClean="0"/>
              <a:t>CHART OR TABLE</a:t>
            </a:r>
            <a:endParaRPr lang="en-US" dirty="0"/>
          </a:p>
        </p:txBody>
      </p:sp>
      <p:pic>
        <p:nvPicPr>
          <p:cNvPr id="16" name="Picture 15"/>
          <p:cNvPicPr>
            <a:picLocks noChangeAspect="1"/>
          </p:cNvPicPr>
          <p:nvPr userDrawn="1"/>
        </p:nvPicPr>
        <p:blipFill>
          <a:blip r:embed="rId2"/>
          <a:stretch>
            <a:fillRect/>
          </a:stretch>
        </p:blipFill>
        <p:spPr>
          <a:xfrm rot="5400000">
            <a:off x="7207720" y="5001382"/>
            <a:ext cx="248400" cy="3152309"/>
          </a:xfrm>
          <a:prstGeom prst="rect">
            <a:avLst/>
          </a:prstGeom>
        </p:spPr>
      </p:pic>
      <p:sp>
        <p:nvSpPr>
          <p:cNvPr id="6" name="Content Placeholder 2"/>
          <p:cNvSpPr>
            <a:spLocks noGrp="1"/>
          </p:cNvSpPr>
          <p:nvPr>
            <p:ph idx="17" hasCustomPrompt="1"/>
          </p:nvPr>
        </p:nvSpPr>
        <p:spPr>
          <a:xfrm>
            <a:off x="4716016" y="1269986"/>
            <a:ext cx="4192059" cy="2395800"/>
          </a:xfrm>
        </p:spPr>
        <p:txBody>
          <a:bodyPr/>
          <a:lstStyle>
            <a:lvl1pPr marL="0" indent="0" algn="l">
              <a:buClr>
                <a:schemeClr val="bg2"/>
              </a:buClr>
              <a:buFont typeface="Arial" panose="020B0604020202020204" pitchFamily="34" charset="0"/>
              <a:buNone/>
              <a:defRPr sz="1400" baseline="0">
                <a:solidFill>
                  <a:schemeClr val="tx1"/>
                </a:solidFill>
              </a:defRPr>
            </a:lvl1pPr>
            <a:lvl2pPr>
              <a:buClr>
                <a:schemeClr val="accent1"/>
              </a:buClr>
              <a:tabLst/>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smtClean="0"/>
              <a:t>CHART OR TABLE</a:t>
            </a:r>
            <a:endParaRPr lang="en-US" dirty="0"/>
          </a:p>
        </p:txBody>
      </p:sp>
      <p:sp>
        <p:nvSpPr>
          <p:cNvPr id="7" name="Text Placeholder 2"/>
          <p:cNvSpPr>
            <a:spLocks noGrp="1"/>
          </p:cNvSpPr>
          <p:nvPr>
            <p:ph type="body" sz="quarter" idx="18" hasCustomPrompt="1"/>
          </p:nvPr>
        </p:nvSpPr>
        <p:spPr>
          <a:xfrm>
            <a:off x="251520" y="3861048"/>
            <a:ext cx="4248472" cy="2305050"/>
          </a:xfrm>
          <a:ln>
            <a:solidFill>
              <a:srgbClr val="0070C0"/>
            </a:solidFill>
          </a:ln>
        </p:spPr>
        <p:txBody>
          <a:bodyPr/>
          <a:lstStyle>
            <a:lvl1pPr marL="0" marR="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sz="1200" u="none" baseline="0"/>
            </a:lvl1pPr>
          </a:lstStyle>
          <a:p>
            <a:pPr marL="0" marR="0" lvl="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a:pPr>
            <a:r>
              <a:rPr lang="en-US" dirty="0" smtClean="0"/>
              <a:t>Detail for this section.  Key information only which should be written as between 3 and 5 bullet points.  The first bullet should relate to the chart or table above.</a:t>
            </a:r>
          </a:p>
        </p:txBody>
      </p:sp>
      <p:sp>
        <p:nvSpPr>
          <p:cNvPr id="8" name="Text Placeholder 2"/>
          <p:cNvSpPr>
            <a:spLocks noGrp="1"/>
          </p:cNvSpPr>
          <p:nvPr>
            <p:ph type="body" sz="quarter" idx="19" hasCustomPrompt="1"/>
          </p:nvPr>
        </p:nvSpPr>
        <p:spPr>
          <a:xfrm>
            <a:off x="4716016" y="3861048"/>
            <a:ext cx="4192059" cy="2305050"/>
          </a:xfrm>
          <a:ln>
            <a:solidFill>
              <a:srgbClr val="0070C0"/>
            </a:solidFill>
          </a:ln>
        </p:spPr>
        <p:txBody>
          <a:bodyPr/>
          <a:lstStyle>
            <a:lvl1pPr marL="0" marR="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sz="1200" u="none" baseline="0"/>
            </a:lvl1pPr>
          </a:lstStyle>
          <a:p>
            <a:pPr marL="0" marR="0" lvl="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a:pPr>
            <a:r>
              <a:rPr lang="en-US" dirty="0" smtClean="0"/>
              <a:t>Detail for this section.  Key information only which should be written as between 3 and 5 bullet points.  The first bullet should relate to the chart or table above.</a:t>
            </a:r>
          </a:p>
        </p:txBody>
      </p:sp>
    </p:spTree>
    <p:extLst>
      <p:ext uri="{BB962C8B-B14F-4D97-AF65-F5344CB8AC3E}">
        <p14:creationId xmlns:p14="http://schemas.microsoft.com/office/powerpoint/2010/main" val="24753339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251520" y="285750"/>
            <a:ext cx="8109209" cy="711200"/>
          </a:xfrm>
        </p:spPr>
        <p:txBody>
          <a:bodyPr/>
          <a:lstStyle>
            <a:lvl1pPr>
              <a:defRPr baseline="0">
                <a:solidFill>
                  <a:schemeClr val="tx1"/>
                </a:solidFill>
              </a:defRPr>
            </a:lvl1pPr>
          </a:lstStyle>
          <a:p>
            <a:endParaRPr lang="en-US" dirty="0"/>
          </a:p>
        </p:txBody>
      </p:sp>
      <p:sp>
        <p:nvSpPr>
          <p:cNvPr id="4" name="Content Placeholder 2"/>
          <p:cNvSpPr>
            <a:spLocks noGrp="1"/>
          </p:cNvSpPr>
          <p:nvPr>
            <p:ph idx="10" hasCustomPrompt="1"/>
          </p:nvPr>
        </p:nvSpPr>
        <p:spPr>
          <a:xfrm>
            <a:off x="265236" y="1196752"/>
            <a:ext cx="5314875" cy="4968552"/>
          </a:xfrm>
        </p:spPr>
        <p:txBody>
          <a:bodyPr/>
          <a:lstStyle>
            <a:lvl1pPr marL="0" indent="0" algn="l">
              <a:buClr>
                <a:schemeClr val="bg2"/>
              </a:buClr>
              <a:buFont typeface="Arial" panose="020B0604020202020204" pitchFamily="34" charset="0"/>
              <a:buNone/>
              <a:defRPr sz="1400" baseline="0">
                <a:solidFill>
                  <a:schemeClr val="tx1"/>
                </a:solidFill>
              </a:defRPr>
            </a:lvl1pPr>
            <a:lvl2pPr>
              <a:buClr>
                <a:schemeClr val="accent1"/>
              </a:buClr>
              <a:tabLst/>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smtClean="0"/>
              <a:t>CHART OR TABLE</a:t>
            </a:r>
            <a:endParaRPr lang="en-US" dirty="0"/>
          </a:p>
        </p:txBody>
      </p:sp>
      <p:pic>
        <p:nvPicPr>
          <p:cNvPr id="16" name="Picture 15"/>
          <p:cNvPicPr>
            <a:picLocks noChangeAspect="1"/>
          </p:cNvPicPr>
          <p:nvPr userDrawn="1"/>
        </p:nvPicPr>
        <p:blipFill>
          <a:blip r:embed="rId2"/>
          <a:stretch>
            <a:fillRect/>
          </a:stretch>
        </p:blipFill>
        <p:spPr>
          <a:xfrm rot="5400000">
            <a:off x="7207720" y="5001382"/>
            <a:ext cx="248400" cy="3152309"/>
          </a:xfrm>
          <a:prstGeom prst="rect">
            <a:avLst/>
          </a:prstGeom>
        </p:spPr>
      </p:pic>
      <p:sp>
        <p:nvSpPr>
          <p:cNvPr id="6" name="Text Placeholder 2"/>
          <p:cNvSpPr>
            <a:spLocks noGrp="1"/>
          </p:cNvSpPr>
          <p:nvPr>
            <p:ph type="body" sz="quarter" idx="19" hasCustomPrompt="1"/>
          </p:nvPr>
        </p:nvSpPr>
        <p:spPr>
          <a:xfrm>
            <a:off x="5755766" y="1196752"/>
            <a:ext cx="3152310" cy="2305050"/>
          </a:xfrm>
          <a:ln>
            <a:solidFill>
              <a:srgbClr val="0070C0"/>
            </a:solidFill>
          </a:ln>
        </p:spPr>
        <p:txBody>
          <a:bodyPr/>
          <a:lstStyle>
            <a:lvl1pPr marL="0" marR="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sz="1200" u="none" baseline="0"/>
            </a:lvl1pPr>
          </a:lstStyle>
          <a:p>
            <a:pPr marL="0" marR="0" lvl="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a:pPr>
            <a:r>
              <a:rPr lang="en-US" dirty="0" smtClean="0"/>
              <a:t>Detail for this section.  Key information only which should be written as between 3 and 5 bullet points.  The first bullet should relate to the chart or table on the left.</a:t>
            </a:r>
          </a:p>
        </p:txBody>
      </p:sp>
      <p:sp>
        <p:nvSpPr>
          <p:cNvPr id="7" name="Text Placeholder 2"/>
          <p:cNvSpPr>
            <a:spLocks noGrp="1"/>
          </p:cNvSpPr>
          <p:nvPr>
            <p:ph type="body" sz="quarter" idx="20" hasCustomPrompt="1"/>
          </p:nvPr>
        </p:nvSpPr>
        <p:spPr>
          <a:xfrm>
            <a:off x="5755765" y="3860254"/>
            <a:ext cx="3152310" cy="2305050"/>
          </a:xfrm>
          <a:ln>
            <a:solidFill>
              <a:srgbClr val="0070C0"/>
            </a:solidFill>
          </a:ln>
        </p:spPr>
        <p:txBody>
          <a:bodyPr/>
          <a:lstStyle>
            <a:lvl1pPr marL="0" marR="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sz="1200" u="none" baseline="0"/>
            </a:lvl1pPr>
          </a:lstStyle>
          <a:p>
            <a:pPr marL="0" marR="0" lvl="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a:pPr>
            <a:r>
              <a:rPr lang="en-US" dirty="0" smtClean="0"/>
              <a:t>Detail for this section.  Key information only which should be written as between 3 and 5 bullet points.  The first bullet should relate to the chart or table on the left.</a:t>
            </a:r>
          </a:p>
        </p:txBody>
      </p:sp>
    </p:spTree>
    <p:extLst>
      <p:ext uri="{BB962C8B-B14F-4D97-AF65-F5344CB8AC3E}">
        <p14:creationId xmlns:p14="http://schemas.microsoft.com/office/powerpoint/2010/main" val="14280438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rot="5400000">
            <a:off x="7207720" y="5001382"/>
            <a:ext cx="248400" cy="3152309"/>
          </a:xfrm>
          <a:prstGeom prst="rect">
            <a:avLst/>
          </a:prstGeom>
        </p:spPr>
      </p:pic>
    </p:spTree>
    <p:extLst>
      <p:ext uri="{BB962C8B-B14F-4D97-AF65-F5344CB8AC3E}">
        <p14:creationId xmlns:p14="http://schemas.microsoft.com/office/powerpoint/2010/main" val="3983790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13" descr="Untitled-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628775"/>
            <a:ext cx="914400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LA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5288" y="188913"/>
            <a:ext cx="82804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
          <p:cNvSpPr>
            <a:spLocks noGrp="1" noChangeArrowheads="1"/>
          </p:cNvSpPr>
          <p:nvPr>
            <p:ph type="ctrTitle"/>
          </p:nvPr>
        </p:nvSpPr>
        <p:spPr>
          <a:xfrm>
            <a:off x="685800" y="2133600"/>
            <a:ext cx="4419600" cy="1143000"/>
          </a:xfrm>
        </p:spPr>
        <p:txBody>
          <a:bodyPr/>
          <a:lstStyle>
            <a:lvl1pPr>
              <a:defRPr/>
            </a:lvl1pPr>
          </a:lstStyle>
          <a:p>
            <a:r>
              <a:rPr lang="en-US"/>
              <a:t>Click to edit Master title style</a:t>
            </a:r>
          </a:p>
        </p:txBody>
      </p:sp>
      <p:sp>
        <p:nvSpPr>
          <p:cNvPr id="11267" name="Rectangle 3"/>
          <p:cNvSpPr>
            <a:spLocks noGrp="1" noChangeArrowheads="1"/>
          </p:cNvSpPr>
          <p:nvPr>
            <p:ph type="subTitle" idx="1"/>
          </p:nvPr>
        </p:nvSpPr>
        <p:spPr>
          <a:xfrm>
            <a:off x="685800" y="3644900"/>
            <a:ext cx="4419600" cy="1752600"/>
          </a:xfrm>
        </p:spPr>
        <p:txBody>
          <a:bodyPr/>
          <a:lstStyle>
            <a:lvl1pPr marL="0" indent="0">
              <a:defRPr/>
            </a:lvl1pPr>
          </a:lstStyle>
          <a:p>
            <a:endParaRPr lang="en-US" dirty="0"/>
          </a:p>
        </p:txBody>
      </p:sp>
    </p:spTree>
    <p:extLst>
      <p:ext uri="{BB962C8B-B14F-4D97-AF65-F5344CB8AC3E}">
        <p14:creationId xmlns:p14="http://schemas.microsoft.com/office/powerpoint/2010/main" val="3281007835"/>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chemeClr val="bg2"/>
              </a:buClr>
              <a:defRPr>
                <a:solidFill>
                  <a:schemeClr val="tx1"/>
                </a:solidFill>
              </a:defRPr>
            </a:lvl1pPr>
            <a:lvl2pPr>
              <a:buClr>
                <a:schemeClr val="accent1"/>
              </a:buClr>
              <a:tabLst/>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a:xfrm>
            <a:off x="251520" y="285750"/>
            <a:ext cx="8109209" cy="711200"/>
          </a:xfrm>
        </p:spPr>
        <p:txBody>
          <a:bodyPr/>
          <a:lstStyle>
            <a:lvl1pPr>
              <a:defRPr>
                <a:solidFill>
                  <a:schemeClr val="tx1"/>
                </a:solidFill>
              </a:defRPr>
            </a:lvl1pPr>
          </a:lstStyle>
          <a:p>
            <a:r>
              <a:rPr lang="en-US" dirty="0" smtClean="0"/>
              <a:t>Click to edit Master title style</a:t>
            </a:r>
            <a:endParaRPr lang="en-US" dirty="0"/>
          </a:p>
        </p:txBody>
      </p:sp>
      <p:sp>
        <p:nvSpPr>
          <p:cNvPr id="2" name="TextBox 1"/>
          <p:cNvSpPr txBox="1"/>
          <p:nvPr userDrawn="1"/>
        </p:nvSpPr>
        <p:spPr>
          <a:xfrm>
            <a:off x="7888167" y="6435725"/>
            <a:ext cx="192698" cy="152400"/>
          </a:xfrm>
          <a:prstGeom prst="rect">
            <a:avLst/>
          </a:prstGeom>
          <a:noFill/>
        </p:spPr>
        <p:txBody>
          <a:bodyPr vert="horz" wrap="none" lIns="0" tIns="0" rIns="0" bIns="0" rtlCol="0">
            <a:noAutofit/>
          </a:bodyPr>
          <a:lstStyle/>
          <a:p>
            <a:fld id="{EF246B6F-A5F3-48A6-87F9-DAD9FBC9516E}" type="slidenum">
              <a:rPr lang="en-GB" sz="1000" smtClean="0">
                <a:solidFill>
                  <a:srgbClr val="000000"/>
                </a:solidFill>
              </a:rPr>
              <a:pPr/>
              <a:t>‹#›</a:t>
            </a:fld>
            <a:endParaRPr lang="en-GB" sz="1000" dirty="0" smtClean="0">
              <a:solidFill>
                <a:srgbClr val="000000"/>
              </a:solidFill>
            </a:endParaRPr>
          </a:p>
        </p:txBody>
      </p:sp>
    </p:spTree>
    <p:extLst>
      <p:ext uri="{BB962C8B-B14F-4D97-AF65-F5344CB8AC3E}">
        <p14:creationId xmlns:p14="http://schemas.microsoft.com/office/powerpoint/2010/main" val="14239441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rot="5400000">
            <a:off x="7207720" y="5001382"/>
            <a:ext cx="248400" cy="3152309"/>
          </a:xfrm>
          <a:prstGeom prst="rect">
            <a:avLst/>
          </a:prstGeom>
        </p:spPr>
      </p:pic>
      <p:sp>
        <p:nvSpPr>
          <p:cNvPr id="4" name="Snip Single Corner Rectangle 3"/>
          <p:cNvSpPr/>
          <p:nvPr userDrawn="1"/>
        </p:nvSpPr>
        <p:spPr bwMode="auto">
          <a:xfrm>
            <a:off x="251520" y="332656"/>
            <a:ext cx="7992888" cy="576064"/>
          </a:xfrm>
          <a:prstGeom prst="snip1Rect">
            <a:avLst>
              <a:gd name="adj" fmla="val 50000"/>
            </a:avLst>
          </a:prstGeom>
          <a:gradFill flip="none" rotWithShape="1">
            <a:gsLst>
              <a:gs pos="0">
                <a:schemeClr val="accent1">
                  <a:shade val="30000"/>
                  <a:satMod val="115000"/>
                </a:schemeClr>
              </a:gs>
              <a:gs pos="100000">
                <a:schemeClr val="accent1">
                  <a:shade val="100000"/>
                  <a:satMod val="115000"/>
                </a:schemeClr>
              </a:gs>
            </a:gsLst>
            <a:lin ang="0" scaled="1"/>
            <a:tileRect/>
          </a:gradFill>
          <a:ln>
            <a:noFill/>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pPr>
            <a:endParaRPr kumimoji="0" lang="en-GB" sz="2400" b="0" i="0" u="none" strike="noStrike" cap="none" normalizeH="0" baseline="0" dirty="0" smtClean="0">
              <a:ln>
                <a:noFill/>
              </a:ln>
              <a:solidFill>
                <a:schemeClr val="bg1"/>
              </a:solidFill>
              <a:effectLst/>
              <a:latin typeface="Arial" charset="0"/>
            </a:endParaRPr>
          </a:p>
        </p:txBody>
      </p:sp>
      <p:sp>
        <p:nvSpPr>
          <p:cNvPr id="3" name="Text Placeholder 2"/>
          <p:cNvSpPr>
            <a:spLocks noGrp="1"/>
          </p:cNvSpPr>
          <p:nvPr>
            <p:ph type="body" sz="quarter" idx="10"/>
          </p:nvPr>
        </p:nvSpPr>
        <p:spPr>
          <a:xfrm>
            <a:off x="2123728" y="369069"/>
            <a:ext cx="4103688" cy="503238"/>
          </a:xfrm>
        </p:spPr>
        <p:txBody>
          <a:bodyPr anchor="ctr"/>
          <a:lstStyle>
            <a:lvl1pPr algn="ctr">
              <a:defRPr sz="2800" baseline="0">
                <a:solidFill>
                  <a:schemeClr val="bg1"/>
                </a:solidFill>
              </a:defRPr>
            </a:lvl1pPr>
          </a:lstStyle>
          <a:p>
            <a:pPr lvl="0"/>
            <a:endParaRPr lang="en-GB" dirty="0"/>
          </a:p>
        </p:txBody>
      </p:sp>
      <p:sp>
        <p:nvSpPr>
          <p:cNvPr id="8" name="Content Placeholder 7"/>
          <p:cNvSpPr>
            <a:spLocks noGrp="1"/>
          </p:cNvSpPr>
          <p:nvPr>
            <p:ph sz="quarter" idx="11" hasCustomPrompt="1"/>
          </p:nvPr>
        </p:nvSpPr>
        <p:spPr>
          <a:xfrm>
            <a:off x="259424" y="1196752"/>
            <a:ext cx="8561048" cy="4824536"/>
          </a:xfrm>
        </p:spPr>
        <p:txBody>
          <a:bodyPr/>
          <a:lstStyle>
            <a:lvl1pPr>
              <a:defRPr baseline="0"/>
            </a:lvl1pPr>
          </a:lstStyle>
          <a:p>
            <a:pPr lvl="0"/>
            <a:r>
              <a:rPr lang="en-GB" dirty="0" smtClean="0"/>
              <a:t>Table listing the key areas of this section, along with RAG status for this month and previous month. Each section should have at least one supporting slide.</a:t>
            </a:r>
            <a:endParaRPr lang="en-GB" dirty="0"/>
          </a:p>
        </p:txBody>
      </p:sp>
    </p:spTree>
    <p:extLst>
      <p:ext uri="{BB962C8B-B14F-4D97-AF65-F5344CB8AC3E}">
        <p14:creationId xmlns:p14="http://schemas.microsoft.com/office/powerpoint/2010/main" val="3631157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251520" y="285750"/>
            <a:ext cx="8109209" cy="711200"/>
          </a:xfrm>
        </p:spPr>
        <p:txBody>
          <a:bodyPr/>
          <a:lstStyle>
            <a:lvl1pPr>
              <a:defRPr baseline="0">
                <a:solidFill>
                  <a:schemeClr val="tx1"/>
                </a:solidFill>
              </a:defRPr>
            </a:lvl1pPr>
          </a:lstStyle>
          <a:p>
            <a:endParaRPr lang="en-US" dirty="0"/>
          </a:p>
        </p:txBody>
      </p:sp>
      <p:sp>
        <p:nvSpPr>
          <p:cNvPr id="4" name="Content Placeholder 2"/>
          <p:cNvSpPr>
            <a:spLocks noGrp="1"/>
          </p:cNvSpPr>
          <p:nvPr>
            <p:ph idx="10" hasCustomPrompt="1"/>
          </p:nvPr>
        </p:nvSpPr>
        <p:spPr>
          <a:xfrm>
            <a:off x="265237" y="1268760"/>
            <a:ext cx="4068000" cy="2304000"/>
          </a:xfrm>
        </p:spPr>
        <p:txBody>
          <a:bodyPr/>
          <a:lstStyle>
            <a:lvl1pPr marL="0" indent="0" algn="l">
              <a:buClr>
                <a:schemeClr val="bg2"/>
              </a:buClr>
              <a:buFont typeface="Arial" panose="020B0604020202020204" pitchFamily="34" charset="0"/>
              <a:buNone/>
              <a:defRPr sz="1400" baseline="0">
                <a:solidFill>
                  <a:schemeClr val="tx1"/>
                </a:solidFill>
              </a:defRPr>
            </a:lvl1pPr>
            <a:lvl2pPr>
              <a:buClr>
                <a:schemeClr val="accent1"/>
              </a:buClr>
              <a:tabLst/>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smtClean="0"/>
              <a:t>CHART OR TABLE</a:t>
            </a:r>
            <a:endParaRPr lang="en-US" dirty="0"/>
          </a:p>
        </p:txBody>
      </p:sp>
      <p:sp>
        <p:nvSpPr>
          <p:cNvPr id="15" name="Content Placeholder 2"/>
          <p:cNvSpPr>
            <a:spLocks noGrp="1"/>
          </p:cNvSpPr>
          <p:nvPr>
            <p:ph idx="16" hasCustomPrompt="1"/>
          </p:nvPr>
        </p:nvSpPr>
        <p:spPr>
          <a:xfrm>
            <a:off x="265237" y="3789040"/>
            <a:ext cx="4068000" cy="2304000"/>
          </a:xfrm>
        </p:spPr>
        <p:txBody>
          <a:bodyPr/>
          <a:lstStyle>
            <a:lvl1pPr marL="0" indent="0" algn="l">
              <a:buClr>
                <a:schemeClr val="bg2"/>
              </a:buClr>
              <a:buFont typeface="Arial" panose="020B0604020202020204" pitchFamily="34" charset="0"/>
              <a:buNone/>
              <a:defRPr sz="1400" baseline="0">
                <a:solidFill>
                  <a:schemeClr val="tx1"/>
                </a:solidFill>
              </a:defRPr>
            </a:lvl1pPr>
            <a:lvl2pPr>
              <a:buClr>
                <a:schemeClr val="accent1"/>
              </a:buClr>
              <a:tabLst/>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smtClean="0"/>
              <a:t>CHART OR TABLE</a:t>
            </a:r>
            <a:endParaRPr lang="en-US" dirty="0"/>
          </a:p>
        </p:txBody>
      </p:sp>
      <p:pic>
        <p:nvPicPr>
          <p:cNvPr id="16" name="Picture 15"/>
          <p:cNvPicPr>
            <a:picLocks noChangeAspect="1"/>
          </p:cNvPicPr>
          <p:nvPr userDrawn="1"/>
        </p:nvPicPr>
        <p:blipFill>
          <a:blip r:embed="rId2"/>
          <a:stretch>
            <a:fillRect/>
          </a:stretch>
        </p:blipFill>
        <p:spPr>
          <a:xfrm rot="5400000">
            <a:off x="7207720" y="5001382"/>
            <a:ext cx="248400" cy="3152309"/>
          </a:xfrm>
          <a:prstGeom prst="rect">
            <a:avLst/>
          </a:prstGeom>
        </p:spPr>
      </p:pic>
      <p:sp>
        <p:nvSpPr>
          <p:cNvPr id="3" name="Text Placeholder 2"/>
          <p:cNvSpPr>
            <a:spLocks noGrp="1"/>
          </p:cNvSpPr>
          <p:nvPr>
            <p:ph type="body" sz="quarter" idx="17" hasCustomPrompt="1"/>
          </p:nvPr>
        </p:nvSpPr>
        <p:spPr>
          <a:xfrm>
            <a:off x="4840288" y="1268413"/>
            <a:ext cx="4067175" cy="2305050"/>
          </a:xfrm>
          <a:ln>
            <a:solidFill>
              <a:srgbClr val="0070C0"/>
            </a:solidFill>
          </a:ln>
        </p:spPr>
        <p:txBody>
          <a:bodyPr/>
          <a:lstStyle>
            <a:lvl1pPr marL="0" marR="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sz="1200" u="none" baseline="0"/>
            </a:lvl1pPr>
          </a:lstStyle>
          <a:p>
            <a:pPr marL="0" marR="0" lvl="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a:pPr>
            <a:r>
              <a:rPr lang="en-US" dirty="0" smtClean="0"/>
              <a:t>Detail for this section.  Key information only which should be written as between 3 and 5 bullet points.  The first bullet should relate to the chart or table on the left.</a:t>
            </a:r>
          </a:p>
          <a:p>
            <a:pPr marL="0" marR="0" lvl="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a:pPr>
            <a:endParaRPr lang="en-US" dirty="0" smtClean="0"/>
          </a:p>
        </p:txBody>
      </p:sp>
      <p:sp>
        <p:nvSpPr>
          <p:cNvPr id="12" name="Text Placeholder 2"/>
          <p:cNvSpPr>
            <a:spLocks noGrp="1"/>
          </p:cNvSpPr>
          <p:nvPr>
            <p:ph type="body" sz="quarter" idx="18" hasCustomPrompt="1"/>
          </p:nvPr>
        </p:nvSpPr>
        <p:spPr>
          <a:xfrm>
            <a:off x="4840288" y="3787990"/>
            <a:ext cx="4067175" cy="2305050"/>
          </a:xfrm>
          <a:ln>
            <a:solidFill>
              <a:srgbClr val="0070C0"/>
            </a:solidFill>
          </a:ln>
        </p:spPr>
        <p:txBody>
          <a:bodyPr/>
          <a:lstStyle>
            <a:lvl1pPr marL="0" marR="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sz="1200" u="none" baseline="0"/>
            </a:lvl1pPr>
          </a:lstStyle>
          <a:p>
            <a:pPr marL="0" marR="0" lvl="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a:pPr>
            <a:r>
              <a:rPr lang="en-US" dirty="0" smtClean="0"/>
              <a:t>Detail for this section.  Key information only which should be written as between 3 and 5 bullet points.  The first bullet should relate to the chart or table on the left.</a:t>
            </a:r>
          </a:p>
        </p:txBody>
      </p:sp>
    </p:spTree>
    <p:extLst>
      <p:ext uri="{BB962C8B-B14F-4D97-AF65-F5344CB8AC3E}">
        <p14:creationId xmlns:p14="http://schemas.microsoft.com/office/powerpoint/2010/main" val="3661974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251520" y="285750"/>
            <a:ext cx="8109209" cy="711200"/>
          </a:xfrm>
        </p:spPr>
        <p:txBody>
          <a:bodyPr/>
          <a:lstStyle>
            <a:lvl1pPr>
              <a:defRPr baseline="0">
                <a:solidFill>
                  <a:schemeClr val="tx1"/>
                </a:solidFill>
              </a:defRPr>
            </a:lvl1pPr>
          </a:lstStyle>
          <a:p>
            <a:endParaRPr lang="en-US" dirty="0"/>
          </a:p>
        </p:txBody>
      </p:sp>
      <p:sp>
        <p:nvSpPr>
          <p:cNvPr id="4" name="Content Placeholder 2"/>
          <p:cNvSpPr>
            <a:spLocks noGrp="1"/>
          </p:cNvSpPr>
          <p:nvPr>
            <p:ph idx="10" hasCustomPrompt="1"/>
          </p:nvPr>
        </p:nvSpPr>
        <p:spPr>
          <a:xfrm>
            <a:off x="265237" y="1268760"/>
            <a:ext cx="4234755" cy="2395800"/>
          </a:xfrm>
        </p:spPr>
        <p:txBody>
          <a:bodyPr/>
          <a:lstStyle>
            <a:lvl1pPr marL="0" indent="0" algn="l">
              <a:buClr>
                <a:schemeClr val="bg2"/>
              </a:buClr>
              <a:buFont typeface="Arial" panose="020B0604020202020204" pitchFamily="34" charset="0"/>
              <a:buNone/>
              <a:defRPr sz="1400" baseline="0">
                <a:solidFill>
                  <a:schemeClr val="tx1"/>
                </a:solidFill>
              </a:defRPr>
            </a:lvl1pPr>
            <a:lvl2pPr>
              <a:buClr>
                <a:schemeClr val="accent1"/>
              </a:buClr>
              <a:tabLst/>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smtClean="0"/>
              <a:t>CHART OR TABLE</a:t>
            </a:r>
            <a:endParaRPr lang="en-US" dirty="0"/>
          </a:p>
        </p:txBody>
      </p:sp>
      <p:pic>
        <p:nvPicPr>
          <p:cNvPr id="16" name="Picture 15"/>
          <p:cNvPicPr>
            <a:picLocks noChangeAspect="1"/>
          </p:cNvPicPr>
          <p:nvPr userDrawn="1"/>
        </p:nvPicPr>
        <p:blipFill>
          <a:blip r:embed="rId2"/>
          <a:stretch>
            <a:fillRect/>
          </a:stretch>
        </p:blipFill>
        <p:spPr>
          <a:xfrm rot="5400000">
            <a:off x="7207720" y="5001382"/>
            <a:ext cx="248400" cy="3152309"/>
          </a:xfrm>
          <a:prstGeom prst="rect">
            <a:avLst/>
          </a:prstGeom>
        </p:spPr>
      </p:pic>
      <p:sp>
        <p:nvSpPr>
          <p:cNvPr id="6" name="Content Placeholder 2"/>
          <p:cNvSpPr>
            <a:spLocks noGrp="1"/>
          </p:cNvSpPr>
          <p:nvPr>
            <p:ph idx="17" hasCustomPrompt="1"/>
          </p:nvPr>
        </p:nvSpPr>
        <p:spPr>
          <a:xfrm>
            <a:off x="4716016" y="1269986"/>
            <a:ext cx="4192059" cy="2395800"/>
          </a:xfrm>
        </p:spPr>
        <p:txBody>
          <a:bodyPr/>
          <a:lstStyle>
            <a:lvl1pPr marL="0" indent="0" algn="l">
              <a:buClr>
                <a:schemeClr val="bg2"/>
              </a:buClr>
              <a:buFont typeface="Arial" panose="020B0604020202020204" pitchFamily="34" charset="0"/>
              <a:buNone/>
              <a:defRPr sz="1400" baseline="0">
                <a:solidFill>
                  <a:schemeClr val="tx1"/>
                </a:solidFill>
              </a:defRPr>
            </a:lvl1pPr>
            <a:lvl2pPr>
              <a:buClr>
                <a:schemeClr val="accent1"/>
              </a:buClr>
              <a:tabLst/>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smtClean="0"/>
              <a:t>CHART OR TABLE</a:t>
            </a:r>
            <a:endParaRPr lang="en-US" dirty="0"/>
          </a:p>
        </p:txBody>
      </p:sp>
      <p:sp>
        <p:nvSpPr>
          <p:cNvPr id="7" name="Text Placeholder 2"/>
          <p:cNvSpPr>
            <a:spLocks noGrp="1"/>
          </p:cNvSpPr>
          <p:nvPr>
            <p:ph type="body" sz="quarter" idx="18" hasCustomPrompt="1"/>
          </p:nvPr>
        </p:nvSpPr>
        <p:spPr>
          <a:xfrm>
            <a:off x="251520" y="3861048"/>
            <a:ext cx="4248472" cy="2305050"/>
          </a:xfrm>
          <a:ln>
            <a:solidFill>
              <a:srgbClr val="0070C0"/>
            </a:solidFill>
          </a:ln>
        </p:spPr>
        <p:txBody>
          <a:bodyPr/>
          <a:lstStyle>
            <a:lvl1pPr marL="0" marR="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sz="1200" u="none" baseline="0"/>
            </a:lvl1pPr>
          </a:lstStyle>
          <a:p>
            <a:pPr marL="0" marR="0" lvl="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a:pPr>
            <a:r>
              <a:rPr lang="en-US" dirty="0" smtClean="0"/>
              <a:t>Detail for this section.  Key information only which should be written as between 3 and 5 bullet points.  The first bullet should relate to the chart or table above.</a:t>
            </a:r>
          </a:p>
        </p:txBody>
      </p:sp>
      <p:sp>
        <p:nvSpPr>
          <p:cNvPr id="8" name="Text Placeholder 2"/>
          <p:cNvSpPr>
            <a:spLocks noGrp="1"/>
          </p:cNvSpPr>
          <p:nvPr>
            <p:ph type="body" sz="quarter" idx="19" hasCustomPrompt="1"/>
          </p:nvPr>
        </p:nvSpPr>
        <p:spPr>
          <a:xfrm>
            <a:off x="4716016" y="3861048"/>
            <a:ext cx="4192059" cy="2305050"/>
          </a:xfrm>
          <a:ln>
            <a:solidFill>
              <a:srgbClr val="0070C0"/>
            </a:solidFill>
          </a:ln>
        </p:spPr>
        <p:txBody>
          <a:bodyPr/>
          <a:lstStyle>
            <a:lvl1pPr marL="0" marR="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sz="1200" u="none" baseline="0"/>
            </a:lvl1pPr>
          </a:lstStyle>
          <a:p>
            <a:pPr marL="0" marR="0" lvl="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a:pPr>
            <a:r>
              <a:rPr lang="en-US" dirty="0" smtClean="0"/>
              <a:t>Detail for this section.  Key information only which should be written as between 3 and 5 bullet points.  The first bullet should relate to the chart or table above.</a:t>
            </a:r>
          </a:p>
        </p:txBody>
      </p:sp>
    </p:spTree>
    <p:extLst>
      <p:ext uri="{BB962C8B-B14F-4D97-AF65-F5344CB8AC3E}">
        <p14:creationId xmlns:p14="http://schemas.microsoft.com/office/powerpoint/2010/main" val="28265749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251520" y="285750"/>
            <a:ext cx="8109209" cy="711200"/>
          </a:xfrm>
        </p:spPr>
        <p:txBody>
          <a:bodyPr/>
          <a:lstStyle>
            <a:lvl1pPr>
              <a:defRPr baseline="0">
                <a:solidFill>
                  <a:schemeClr val="tx1"/>
                </a:solidFill>
              </a:defRPr>
            </a:lvl1pPr>
          </a:lstStyle>
          <a:p>
            <a:endParaRPr lang="en-US" dirty="0"/>
          </a:p>
        </p:txBody>
      </p:sp>
      <p:sp>
        <p:nvSpPr>
          <p:cNvPr id="4" name="Content Placeholder 2"/>
          <p:cNvSpPr>
            <a:spLocks noGrp="1"/>
          </p:cNvSpPr>
          <p:nvPr>
            <p:ph idx="10" hasCustomPrompt="1"/>
          </p:nvPr>
        </p:nvSpPr>
        <p:spPr>
          <a:xfrm>
            <a:off x="265236" y="1196752"/>
            <a:ext cx="5314875" cy="4968552"/>
          </a:xfrm>
        </p:spPr>
        <p:txBody>
          <a:bodyPr/>
          <a:lstStyle>
            <a:lvl1pPr marL="0" indent="0" algn="l">
              <a:buClr>
                <a:schemeClr val="bg2"/>
              </a:buClr>
              <a:buFont typeface="Arial" panose="020B0604020202020204" pitchFamily="34" charset="0"/>
              <a:buNone/>
              <a:defRPr sz="1400" baseline="0">
                <a:solidFill>
                  <a:schemeClr val="tx1"/>
                </a:solidFill>
              </a:defRPr>
            </a:lvl1pPr>
            <a:lvl2pPr>
              <a:buClr>
                <a:schemeClr val="accent1"/>
              </a:buClr>
              <a:tabLst/>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smtClean="0"/>
              <a:t>CHART OR TABLE</a:t>
            </a:r>
            <a:endParaRPr lang="en-US" dirty="0"/>
          </a:p>
        </p:txBody>
      </p:sp>
      <p:pic>
        <p:nvPicPr>
          <p:cNvPr id="16" name="Picture 15"/>
          <p:cNvPicPr>
            <a:picLocks noChangeAspect="1"/>
          </p:cNvPicPr>
          <p:nvPr userDrawn="1"/>
        </p:nvPicPr>
        <p:blipFill>
          <a:blip r:embed="rId2"/>
          <a:stretch>
            <a:fillRect/>
          </a:stretch>
        </p:blipFill>
        <p:spPr>
          <a:xfrm rot="5400000">
            <a:off x="7207720" y="5001382"/>
            <a:ext cx="248400" cy="3152309"/>
          </a:xfrm>
          <a:prstGeom prst="rect">
            <a:avLst/>
          </a:prstGeom>
        </p:spPr>
      </p:pic>
      <p:sp>
        <p:nvSpPr>
          <p:cNvPr id="6" name="Text Placeholder 2"/>
          <p:cNvSpPr>
            <a:spLocks noGrp="1"/>
          </p:cNvSpPr>
          <p:nvPr>
            <p:ph type="body" sz="quarter" idx="19" hasCustomPrompt="1"/>
          </p:nvPr>
        </p:nvSpPr>
        <p:spPr>
          <a:xfrm>
            <a:off x="5755766" y="1196752"/>
            <a:ext cx="3152310" cy="2305050"/>
          </a:xfrm>
          <a:ln>
            <a:solidFill>
              <a:srgbClr val="0070C0"/>
            </a:solidFill>
          </a:ln>
        </p:spPr>
        <p:txBody>
          <a:bodyPr/>
          <a:lstStyle>
            <a:lvl1pPr marL="0" marR="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sz="1200" u="none" baseline="0"/>
            </a:lvl1pPr>
          </a:lstStyle>
          <a:p>
            <a:pPr marL="0" marR="0" lvl="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a:pPr>
            <a:r>
              <a:rPr lang="en-US" dirty="0" smtClean="0"/>
              <a:t>Detail for this section.  Key information only which should be written as between 3 and 5 bullet points.  The first bullet should relate to the chart or table on the left.</a:t>
            </a:r>
          </a:p>
        </p:txBody>
      </p:sp>
      <p:sp>
        <p:nvSpPr>
          <p:cNvPr id="7" name="Text Placeholder 2"/>
          <p:cNvSpPr>
            <a:spLocks noGrp="1"/>
          </p:cNvSpPr>
          <p:nvPr>
            <p:ph type="body" sz="quarter" idx="20" hasCustomPrompt="1"/>
          </p:nvPr>
        </p:nvSpPr>
        <p:spPr>
          <a:xfrm>
            <a:off x="5755765" y="3860254"/>
            <a:ext cx="3152310" cy="2305050"/>
          </a:xfrm>
          <a:ln>
            <a:solidFill>
              <a:srgbClr val="0070C0"/>
            </a:solidFill>
          </a:ln>
        </p:spPr>
        <p:txBody>
          <a:bodyPr/>
          <a:lstStyle>
            <a:lvl1pPr marL="0" marR="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sz="1200" u="none" baseline="0"/>
            </a:lvl1pPr>
          </a:lstStyle>
          <a:p>
            <a:pPr marL="0" marR="0" lvl="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a:pPr>
            <a:r>
              <a:rPr lang="en-US" dirty="0" smtClean="0"/>
              <a:t>Detail for this section.  Key information only which should be written as between 3 and 5 bullet points.  The first bullet should relate to the chart or table on the left.</a:t>
            </a:r>
          </a:p>
        </p:txBody>
      </p:sp>
    </p:spTree>
    <p:extLst>
      <p:ext uri="{BB962C8B-B14F-4D97-AF65-F5344CB8AC3E}">
        <p14:creationId xmlns:p14="http://schemas.microsoft.com/office/powerpoint/2010/main" val="1743860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rot="5400000">
            <a:off x="7207720" y="5001382"/>
            <a:ext cx="248400" cy="3152309"/>
          </a:xfrm>
          <a:prstGeom prst="rect">
            <a:avLst/>
          </a:prstGeom>
        </p:spPr>
      </p:pic>
    </p:spTree>
    <p:extLst>
      <p:ext uri="{BB962C8B-B14F-4D97-AF65-F5344CB8AC3E}">
        <p14:creationId xmlns:p14="http://schemas.microsoft.com/office/powerpoint/2010/main" val="899256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13" descr="Untitled-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628775"/>
            <a:ext cx="914400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LA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5288" y="188913"/>
            <a:ext cx="82804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
          <p:cNvSpPr>
            <a:spLocks noGrp="1" noChangeArrowheads="1"/>
          </p:cNvSpPr>
          <p:nvPr>
            <p:ph type="ctrTitle"/>
          </p:nvPr>
        </p:nvSpPr>
        <p:spPr>
          <a:xfrm>
            <a:off x="685800" y="2133600"/>
            <a:ext cx="4419600" cy="1143000"/>
          </a:xfrm>
        </p:spPr>
        <p:txBody>
          <a:bodyPr/>
          <a:lstStyle>
            <a:lvl1pPr>
              <a:defRPr/>
            </a:lvl1pPr>
          </a:lstStyle>
          <a:p>
            <a:r>
              <a:rPr lang="en-US"/>
              <a:t>Click to edit Master title style</a:t>
            </a:r>
          </a:p>
        </p:txBody>
      </p:sp>
      <p:sp>
        <p:nvSpPr>
          <p:cNvPr id="11267" name="Rectangle 3"/>
          <p:cNvSpPr>
            <a:spLocks noGrp="1" noChangeArrowheads="1"/>
          </p:cNvSpPr>
          <p:nvPr>
            <p:ph type="subTitle" idx="1"/>
          </p:nvPr>
        </p:nvSpPr>
        <p:spPr>
          <a:xfrm>
            <a:off x="685800" y="3644900"/>
            <a:ext cx="4419600" cy="1752600"/>
          </a:xfrm>
        </p:spPr>
        <p:txBody>
          <a:bodyPr/>
          <a:lstStyle>
            <a:lvl1pPr marL="0" indent="0">
              <a:defRPr/>
            </a:lvl1pPr>
          </a:lstStyle>
          <a:p>
            <a:endParaRPr lang="en-US" dirty="0"/>
          </a:p>
        </p:txBody>
      </p:sp>
    </p:spTree>
    <p:extLst>
      <p:ext uri="{BB962C8B-B14F-4D97-AF65-F5344CB8AC3E}">
        <p14:creationId xmlns:p14="http://schemas.microsoft.com/office/powerpoint/2010/main" val="410310540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5237" y="1113726"/>
            <a:ext cx="8642838" cy="1177782"/>
          </a:xfrm>
        </p:spPr>
        <p:txBody>
          <a:bodyPr/>
          <a:lstStyle>
            <a:lvl1pPr marL="0" indent="0" algn="ctr">
              <a:buClr>
                <a:schemeClr val="bg2"/>
              </a:buClr>
              <a:buFont typeface="Arial" panose="020B0604020202020204" pitchFamily="34" charset="0"/>
              <a:buNone/>
              <a:defRPr sz="1200" baseline="0">
                <a:solidFill>
                  <a:schemeClr val="tx1"/>
                </a:solidFill>
              </a:defRPr>
            </a:lvl1pPr>
            <a:lvl2pPr>
              <a:buClr>
                <a:schemeClr val="accent1"/>
              </a:buClr>
              <a:tabLst/>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r>
              <a:rPr lang="en-GB" dirty="0" smtClean="0"/>
              <a:t>This introduction should contain a brief one line summary with three supporting bullet points</a:t>
            </a:r>
          </a:p>
        </p:txBody>
      </p:sp>
      <p:sp>
        <p:nvSpPr>
          <p:cNvPr id="5" name="Title 4"/>
          <p:cNvSpPr>
            <a:spLocks noGrp="1"/>
          </p:cNvSpPr>
          <p:nvPr>
            <p:ph type="title" hasCustomPrompt="1"/>
          </p:nvPr>
        </p:nvSpPr>
        <p:spPr>
          <a:xfrm>
            <a:off x="251520" y="285750"/>
            <a:ext cx="8109209" cy="711200"/>
          </a:xfrm>
        </p:spPr>
        <p:txBody>
          <a:bodyPr/>
          <a:lstStyle>
            <a:lvl1pPr>
              <a:defRPr baseline="0">
                <a:solidFill>
                  <a:schemeClr val="tx1"/>
                </a:solidFill>
              </a:defRPr>
            </a:lvl1pPr>
          </a:lstStyle>
          <a:p>
            <a:r>
              <a:rPr lang="en-GB" dirty="0" smtClean="0"/>
              <a:t>Integrated Performance Report – Trust Board Summary</a:t>
            </a:r>
            <a:endParaRPr lang="en-US" dirty="0"/>
          </a:p>
        </p:txBody>
      </p:sp>
      <p:sp>
        <p:nvSpPr>
          <p:cNvPr id="4" name="Content Placeholder 2"/>
          <p:cNvSpPr>
            <a:spLocks noGrp="1"/>
          </p:cNvSpPr>
          <p:nvPr>
            <p:ph idx="10" hasCustomPrompt="1"/>
          </p:nvPr>
        </p:nvSpPr>
        <p:spPr>
          <a:xfrm>
            <a:off x="265237" y="2780928"/>
            <a:ext cx="4068000" cy="1512000"/>
          </a:xfrm>
        </p:spPr>
        <p:txBody>
          <a:bodyPr/>
          <a:lstStyle>
            <a:lvl1pPr marL="0" indent="0" algn="l">
              <a:buClr>
                <a:schemeClr val="bg2"/>
              </a:buClr>
              <a:buFont typeface="Arial" panose="020B0604020202020204" pitchFamily="34" charset="0"/>
              <a:buNone/>
              <a:defRPr sz="1200" baseline="0">
                <a:solidFill>
                  <a:schemeClr val="tx1"/>
                </a:solidFill>
              </a:defRPr>
            </a:lvl1pPr>
            <a:lvl2pPr>
              <a:buClr>
                <a:schemeClr val="accent1"/>
              </a:buClr>
              <a:tabLst/>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smtClean="0"/>
              <a:t>Three bullet points </a:t>
            </a:r>
            <a:r>
              <a:rPr lang="en-US" dirty="0" err="1" smtClean="0"/>
              <a:t>summarising</a:t>
            </a:r>
            <a:r>
              <a:rPr lang="en-US" dirty="0" smtClean="0"/>
              <a:t> the key information from this section</a:t>
            </a:r>
            <a:endParaRPr lang="en-US" dirty="0"/>
          </a:p>
        </p:txBody>
      </p:sp>
      <p:sp>
        <p:nvSpPr>
          <p:cNvPr id="9" name="Snip Single Corner Rectangle 8"/>
          <p:cNvSpPr/>
          <p:nvPr userDrawn="1"/>
        </p:nvSpPr>
        <p:spPr bwMode="auto">
          <a:xfrm>
            <a:off x="265237" y="2393647"/>
            <a:ext cx="2650579" cy="290285"/>
          </a:xfrm>
          <a:prstGeom prst="snip1Rect">
            <a:avLst>
              <a:gd name="adj" fmla="val 50000"/>
            </a:avLst>
          </a:prstGeom>
          <a:gradFill flip="none" rotWithShape="1">
            <a:gsLst>
              <a:gs pos="0">
                <a:schemeClr val="accent1">
                  <a:shade val="30000"/>
                  <a:satMod val="115000"/>
                </a:schemeClr>
              </a:gs>
              <a:gs pos="100000">
                <a:schemeClr val="accent1">
                  <a:shade val="100000"/>
                  <a:satMod val="115000"/>
                </a:schemeClr>
              </a:gs>
            </a:gsLst>
            <a:lin ang="0" scaled="1"/>
            <a:tileRect/>
          </a:gradFill>
          <a:ln>
            <a:noFill/>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none" lIns="90000" tIns="46800" rIns="90000" bIns="46800" numCol="1" rtlCol="0" anchor="ctr" anchorCtr="0" compatLnSpc="1">
            <a:prstTxWarp prst="textNoShape">
              <a:avLst/>
            </a:prstTxWarp>
          </a:bodyPr>
          <a:lstStyle/>
          <a:p>
            <a:pPr algn="ctr" eaLnBrk="0" hangingPunct="0">
              <a:spcBef>
                <a:spcPct val="50000"/>
              </a:spcBef>
              <a:buClr>
                <a:srgbClr val="293947"/>
              </a:buClr>
              <a:buFont typeface="Symbol" pitchFamily="18" charset="2"/>
              <a:buNone/>
            </a:pPr>
            <a:r>
              <a:rPr lang="en-GB" sz="1400" dirty="0" smtClean="0">
                <a:solidFill>
                  <a:srgbClr val="FFFFFF"/>
                </a:solidFill>
              </a:rPr>
              <a:t>OUR PATIENTS</a:t>
            </a:r>
          </a:p>
        </p:txBody>
      </p:sp>
      <p:sp>
        <p:nvSpPr>
          <p:cNvPr id="13" name="Content Placeholder 2"/>
          <p:cNvSpPr>
            <a:spLocks noGrp="1"/>
          </p:cNvSpPr>
          <p:nvPr>
            <p:ph idx="14" hasCustomPrompt="1"/>
          </p:nvPr>
        </p:nvSpPr>
        <p:spPr>
          <a:xfrm>
            <a:off x="4840075" y="2780928"/>
            <a:ext cx="4068000" cy="1512000"/>
          </a:xfrm>
        </p:spPr>
        <p:txBody>
          <a:bodyPr/>
          <a:lstStyle>
            <a:lvl1pPr marL="0" indent="0" algn="l">
              <a:buClr>
                <a:schemeClr val="bg2"/>
              </a:buClr>
              <a:buFont typeface="Arial" panose="020B0604020202020204" pitchFamily="34" charset="0"/>
              <a:buNone/>
              <a:defRPr sz="1200" baseline="0">
                <a:solidFill>
                  <a:schemeClr val="tx1"/>
                </a:solidFill>
              </a:defRPr>
            </a:lvl1pPr>
            <a:lvl2pPr>
              <a:buClr>
                <a:schemeClr val="accent1"/>
              </a:buClr>
              <a:tabLst/>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smtClean="0"/>
              <a:t>Three bullet points </a:t>
            </a:r>
            <a:r>
              <a:rPr lang="en-US" dirty="0" err="1" smtClean="0"/>
              <a:t>summarising</a:t>
            </a:r>
            <a:r>
              <a:rPr lang="en-US" dirty="0" smtClean="0"/>
              <a:t> the key information from this section</a:t>
            </a:r>
            <a:endParaRPr lang="en-US" dirty="0"/>
          </a:p>
        </p:txBody>
      </p:sp>
      <p:sp>
        <p:nvSpPr>
          <p:cNvPr id="14" name="Content Placeholder 2"/>
          <p:cNvSpPr>
            <a:spLocks noGrp="1"/>
          </p:cNvSpPr>
          <p:nvPr>
            <p:ph idx="15" hasCustomPrompt="1"/>
          </p:nvPr>
        </p:nvSpPr>
        <p:spPr>
          <a:xfrm>
            <a:off x="4840075" y="4726841"/>
            <a:ext cx="4068000" cy="1512000"/>
          </a:xfrm>
        </p:spPr>
        <p:txBody>
          <a:bodyPr/>
          <a:lstStyle>
            <a:lvl1pPr marL="0" indent="0" algn="l">
              <a:buClr>
                <a:schemeClr val="bg2"/>
              </a:buClr>
              <a:buFont typeface="Arial" panose="020B0604020202020204" pitchFamily="34" charset="0"/>
              <a:buNone/>
              <a:defRPr sz="1200" baseline="0">
                <a:solidFill>
                  <a:schemeClr val="tx1"/>
                </a:solidFill>
              </a:defRPr>
            </a:lvl1pPr>
            <a:lvl2pPr>
              <a:buClr>
                <a:schemeClr val="accent1"/>
              </a:buClr>
              <a:tabLst/>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smtClean="0"/>
              <a:t>Three bullet points </a:t>
            </a:r>
            <a:r>
              <a:rPr lang="en-US" dirty="0" err="1" smtClean="0"/>
              <a:t>summarising</a:t>
            </a:r>
            <a:r>
              <a:rPr lang="en-US" dirty="0" smtClean="0"/>
              <a:t> the key information from this section</a:t>
            </a:r>
            <a:endParaRPr lang="en-US" dirty="0"/>
          </a:p>
        </p:txBody>
      </p:sp>
      <p:sp>
        <p:nvSpPr>
          <p:cNvPr id="15" name="Content Placeholder 2"/>
          <p:cNvSpPr>
            <a:spLocks noGrp="1"/>
          </p:cNvSpPr>
          <p:nvPr>
            <p:ph idx="16" hasCustomPrompt="1"/>
          </p:nvPr>
        </p:nvSpPr>
        <p:spPr>
          <a:xfrm>
            <a:off x="265237" y="4726841"/>
            <a:ext cx="4068000" cy="1512000"/>
          </a:xfrm>
        </p:spPr>
        <p:txBody>
          <a:bodyPr/>
          <a:lstStyle>
            <a:lvl1pPr marL="0" indent="0" algn="l">
              <a:buClr>
                <a:schemeClr val="bg2"/>
              </a:buClr>
              <a:buFont typeface="Arial" panose="020B0604020202020204" pitchFamily="34" charset="0"/>
              <a:buNone/>
              <a:defRPr sz="1200" baseline="0">
                <a:solidFill>
                  <a:schemeClr val="tx1"/>
                </a:solidFill>
              </a:defRPr>
            </a:lvl1pPr>
            <a:lvl2pPr>
              <a:buClr>
                <a:schemeClr val="accent1"/>
              </a:buClr>
              <a:tabLst/>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smtClean="0"/>
              <a:t>Three bullet points </a:t>
            </a:r>
            <a:r>
              <a:rPr lang="en-US" dirty="0" err="1" smtClean="0"/>
              <a:t>summarising</a:t>
            </a:r>
            <a:r>
              <a:rPr lang="en-US" dirty="0" smtClean="0"/>
              <a:t> the key information from this section</a:t>
            </a:r>
            <a:endParaRPr lang="en-US" dirty="0"/>
          </a:p>
        </p:txBody>
      </p:sp>
      <p:pic>
        <p:nvPicPr>
          <p:cNvPr id="16" name="Picture 15"/>
          <p:cNvPicPr>
            <a:picLocks noChangeAspect="1"/>
          </p:cNvPicPr>
          <p:nvPr userDrawn="1"/>
        </p:nvPicPr>
        <p:blipFill>
          <a:blip r:embed="rId2"/>
          <a:stretch>
            <a:fillRect/>
          </a:stretch>
        </p:blipFill>
        <p:spPr>
          <a:xfrm rot="5400000">
            <a:off x="7207720" y="5001382"/>
            <a:ext cx="248400" cy="3152309"/>
          </a:xfrm>
          <a:prstGeom prst="rect">
            <a:avLst/>
          </a:prstGeom>
        </p:spPr>
      </p:pic>
      <p:sp>
        <p:nvSpPr>
          <p:cNvPr id="17" name="Snip Single Corner Rectangle 16"/>
          <p:cNvSpPr/>
          <p:nvPr userDrawn="1"/>
        </p:nvSpPr>
        <p:spPr bwMode="auto">
          <a:xfrm>
            <a:off x="4840075" y="2403176"/>
            <a:ext cx="2650579" cy="290285"/>
          </a:xfrm>
          <a:prstGeom prst="snip1Rect">
            <a:avLst>
              <a:gd name="adj" fmla="val 50000"/>
            </a:avLst>
          </a:prstGeom>
          <a:gradFill flip="none" rotWithShape="1">
            <a:gsLst>
              <a:gs pos="0">
                <a:schemeClr val="accent1">
                  <a:shade val="30000"/>
                  <a:satMod val="115000"/>
                </a:schemeClr>
              </a:gs>
              <a:gs pos="100000">
                <a:schemeClr val="accent1">
                  <a:shade val="100000"/>
                  <a:satMod val="115000"/>
                </a:schemeClr>
              </a:gs>
            </a:gsLst>
            <a:lin ang="0" scaled="1"/>
            <a:tileRect/>
          </a:gradFill>
          <a:ln>
            <a:noFill/>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none" lIns="90000" tIns="46800" rIns="90000" bIns="46800" numCol="1" rtlCol="0" anchor="ctr" anchorCtr="0" compatLnSpc="1">
            <a:prstTxWarp prst="textNoShape">
              <a:avLst/>
            </a:prstTxWarp>
          </a:bodyPr>
          <a:lstStyle/>
          <a:p>
            <a:pPr algn="ctr" eaLnBrk="0" hangingPunct="0">
              <a:spcBef>
                <a:spcPct val="50000"/>
              </a:spcBef>
              <a:buClr>
                <a:srgbClr val="293947"/>
              </a:buClr>
              <a:buFont typeface="Symbol" pitchFamily="18" charset="2"/>
              <a:buNone/>
            </a:pPr>
            <a:r>
              <a:rPr lang="en-GB" sz="1400" dirty="0" smtClean="0">
                <a:solidFill>
                  <a:srgbClr val="FFFFFF"/>
                </a:solidFill>
              </a:rPr>
              <a:t>OUR PERFORMANCE</a:t>
            </a:r>
          </a:p>
        </p:txBody>
      </p:sp>
      <p:sp>
        <p:nvSpPr>
          <p:cNvPr id="18" name="Snip Single Corner Rectangle 17"/>
          <p:cNvSpPr/>
          <p:nvPr userDrawn="1"/>
        </p:nvSpPr>
        <p:spPr bwMode="auto">
          <a:xfrm>
            <a:off x="265237" y="4383424"/>
            <a:ext cx="2650579" cy="290285"/>
          </a:xfrm>
          <a:prstGeom prst="snip1Rect">
            <a:avLst>
              <a:gd name="adj" fmla="val 50000"/>
            </a:avLst>
          </a:prstGeom>
          <a:gradFill flip="none" rotWithShape="1">
            <a:gsLst>
              <a:gs pos="0">
                <a:schemeClr val="accent1">
                  <a:shade val="30000"/>
                  <a:satMod val="115000"/>
                </a:schemeClr>
              </a:gs>
              <a:gs pos="100000">
                <a:schemeClr val="accent1">
                  <a:shade val="100000"/>
                  <a:satMod val="115000"/>
                </a:schemeClr>
              </a:gs>
            </a:gsLst>
            <a:lin ang="0" scaled="1"/>
            <a:tileRect/>
          </a:gradFill>
          <a:ln>
            <a:noFill/>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none" lIns="90000" tIns="46800" rIns="90000" bIns="46800" numCol="1" rtlCol="0" anchor="ctr" anchorCtr="0" compatLnSpc="1">
            <a:prstTxWarp prst="textNoShape">
              <a:avLst/>
            </a:prstTxWarp>
          </a:bodyPr>
          <a:lstStyle/>
          <a:p>
            <a:pPr algn="ctr" eaLnBrk="0" hangingPunct="0">
              <a:spcBef>
                <a:spcPct val="50000"/>
              </a:spcBef>
              <a:buClr>
                <a:srgbClr val="293947"/>
              </a:buClr>
              <a:buFont typeface="Symbol" pitchFamily="18" charset="2"/>
              <a:buNone/>
            </a:pPr>
            <a:r>
              <a:rPr lang="en-GB" sz="1400" dirty="0" smtClean="0">
                <a:solidFill>
                  <a:srgbClr val="FFFFFF"/>
                </a:solidFill>
              </a:rPr>
              <a:t>OUR MONEY</a:t>
            </a:r>
          </a:p>
        </p:txBody>
      </p:sp>
      <p:sp>
        <p:nvSpPr>
          <p:cNvPr id="19" name="Snip Single Corner Rectangle 18"/>
          <p:cNvSpPr/>
          <p:nvPr userDrawn="1"/>
        </p:nvSpPr>
        <p:spPr bwMode="auto">
          <a:xfrm>
            <a:off x="4840075" y="4383424"/>
            <a:ext cx="2650579" cy="290285"/>
          </a:xfrm>
          <a:prstGeom prst="snip1Rect">
            <a:avLst>
              <a:gd name="adj" fmla="val 50000"/>
            </a:avLst>
          </a:prstGeom>
          <a:gradFill flip="none" rotWithShape="1">
            <a:gsLst>
              <a:gs pos="0">
                <a:schemeClr val="accent1">
                  <a:shade val="30000"/>
                  <a:satMod val="115000"/>
                </a:schemeClr>
              </a:gs>
              <a:gs pos="100000">
                <a:schemeClr val="accent1">
                  <a:shade val="100000"/>
                  <a:satMod val="115000"/>
                </a:schemeClr>
              </a:gs>
            </a:gsLst>
            <a:lin ang="0" scaled="1"/>
            <a:tileRect/>
          </a:gradFill>
          <a:ln>
            <a:noFill/>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none" lIns="90000" tIns="46800" rIns="90000" bIns="46800" numCol="1" rtlCol="0" anchor="ctr" anchorCtr="0" compatLnSpc="1">
            <a:prstTxWarp prst="textNoShape">
              <a:avLst/>
            </a:prstTxWarp>
          </a:bodyPr>
          <a:lstStyle/>
          <a:p>
            <a:pPr algn="ctr" eaLnBrk="0" hangingPunct="0">
              <a:spcBef>
                <a:spcPct val="50000"/>
              </a:spcBef>
              <a:buClr>
                <a:srgbClr val="293947"/>
              </a:buClr>
              <a:buFont typeface="Symbol" pitchFamily="18" charset="2"/>
              <a:buNone/>
            </a:pPr>
            <a:r>
              <a:rPr lang="en-GB" sz="1400" dirty="0" smtClean="0">
                <a:solidFill>
                  <a:srgbClr val="FFFFFF"/>
                </a:solidFill>
              </a:rPr>
              <a:t>OUR PEOPLE</a:t>
            </a:r>
          </a:p>
        </p:txBody>
      </p:sp>
    </p:spTree>
    <p:extLst>
      <p:ext uri="{BB962C8B-B14F-4D97-AF65-F5344CB8AC3E}">
        <p14:creationId xmlns:p14="http://schemas.microsoft.com/office/powerpoint/2010/main" val="6190366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rot="5400000">
            <a:off x="7207720" y="5001382"/>
            <a:ext cx="248400" cy="3152309"/>
          </a:xfrm>
          <a:prstGeom prst="rect">
            <a:avLst/>
          </a:prstGeom>
        </p:spPr>
      </p:pic>
      <p:sp>
        <p:nvSpPr>
          <p:cNvPr id="4" name="Snip Single Corner Rectangle 3"/>
          <p:cNvSpPr/>
          <p:nvPr userDrawn="1"/>
        </p:nvSpPr>
        <p:spPr bwMode="auto">
          <a:xfrm>
            <a:off x="251520" y="332656"/>
            <a:ext cx="7992888" cy="576064"/>
          </a:xfrm>
          <a:prstGeom prst="snip1Rect">
            <a:avLst>
              <a:gd name="adj" fmla="val 50000"/>
            </a:avLst>
          </a:prstGeom>
          <a:gradFill flip="none" rotWithShape="1">
            <a:gsLst>
              <a:gs pos="0">
                <a:schemeClr val="accent1">
                  <a:shade val="30000"/>
                  <a:satMod val="115000"/>
                </a:schemeClr>
              </a:gs>
              <a:gs pos="100000">
                <a:schemeClr val="accent1">
                  <a:shade val="100000"/>
                  <a:satMod val="115000"/>
                </a:schemeClr>
              </a:gs>
            </a:gsLst>
            <a:lin ang="0" scaled="1"/>
            <a:tileRect/>
          </a:gradFill>
          <a:ln>
            <a:noFill/>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none" lIns="90000" tIns="46800" rIns="90000" bIns="46800" numCol="1" rtlCol="0" anchor="ctr" anchorCtr="0" compatLnSpc="1">
            <a:prstTxWarp prst="textNoShape">
              <a:avLst/>
            </a:prstTxWarp>
          </a:bodyPr>
          <a:lstStyle/>
          <a:p>
            <a:pPr algn="ctr" eaLnBrk="0" hangingPunct="0">
              <a:spcBef>
                <a:spcPct val="50000"/>
              </a:spcBef>
              <a:buClr>
                <a:srgbClr val="293947"/>
              </a:buClr>
              <a:buFont typeface="Symbol" pitchFamily="18" charset="2"/>
              <a:buNone/>
            </a:pPr>
            <a:endParaRPr lang="en-GB" dirty="0" smtClean="0">
              <a:solidFill>
                <a:srgbClr val="FFFFFF"/>
              </a:solidFill>
            </a:endParaRPr>
          </a:p>
        </p:txBody>
      </p:sp>
      <p:sp>
        <p:nvSpPr>
          <p:cNvPr id="3" name="Text Placeholder 2"/>
          <p:cNvSpPr>
            <a:spLocks noGrp="1"/>
          </p:cNvSpPr>
          <p:nvPr>
            <p:ph type="body" sz="quarter" idx="10"/>
          </p:nvPr>
        </p:nvSpPr>
        <p:spPr>
          <a:xfrm>
            <a:off x="2123728" y="369069"/>
            <a:ext cx="4103688" cy="503238"/>
          </a:xfrm>
        </p:spPr>
        <p:txBody>
          <a:bodyPr anchor="ctr"/>
          <a:lstStyle>
            <a:lvl1pPr algn="ctr">
              <a:defRPr sz="2800" baseline="0">
                <a:solidFill>
                  <a:schemeClr val="bg1"/>
                </a:solidFill>
              </a:defRPr>
            </a:lvl1pPr>
          </a:lstStyle>
          <a:p>
            <a:pPr lvl="0"/>
            <a:endParaRPr lang="en-GB" dirty="0"/>
          </a:p>
        </p:txBody>
      </p:sp>
      <p:sp>
        <p:nvSpPr>
          <p:cNvPr id="8" name="Content Placeholder 7"/>
          <p:cNvSpPr>
            <a:spLocks noGrp="1"/>
          </p:cNvSpPr>
          <p:nvPr>
            <p:ph sz="quarter" idx="11" hasCustomPrompt="1"/>
          </p:nvPr>
        </p:nvSpPr>
        <p:spPr>
          <a:xfrm>
            <a:off x="259424" y="1196752"/>
            <a:ext cx="8561048" cy="4824536"/>
          </a:xfrm>
        </p:spPr>
        <p:txBody>
          <a:bodyPr/>
          <a:lstStyle>
            <a:lvl1pPr>
              <a:defRPr baseline="0"/>
            </a:lvl1pPr>
          </a:lstStyle>
          <a:p>
            <a:pPr lvl="0"/>
            <a:r>
              <a:rPr lang="en-GB" dirty="0" smtClean="0"/>
              <a:t>Table listing the key areas of this section, along with RAG status for this month and previous month. Each section should have at least one supporting slide.</a:t>
            </a:r>
            <a:endParaRPr lang="en-GB" dirty="0"/>
          </a:p>
        </p:txBody>
      </p:sp>
    </p:spTree>
    <p:extLst>
      <p:ext uri="{BB962C8B-B14F-4D97-AF65-F5344CB8AC3E}">
        <p14:creationId xmlns:p14="http://schemas.microsoft.com/office/powerpoint/2010/main" val="1073024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theme" Target="../theme/theme2.xml"/><Relationship Id="rId10" Type="http://schemas.openxmlformats.org/officeDocument/2006/relationships/image" Target="../media/image1.png"/><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65236" y="285750"/>
            <a:ext cx="7962555" cy="711200"/>
          </a:xfrm>
          <a:prstGeom prst="rect">
            <a:avLst/>
          </a:prstGeom>
          <a:noFill/>
          <a:ln>
            <a:noFill/>
          </a:ln>
          <a:effectLst/>
          <a:extLst>
            <a:ext uri="{909E8E84-426E-40dd-AFC4-6F175D3DCCD1}">
              <a14:hiddenFill xmlns:a14="http://schemas.microsoft.com/office/drawing/2010/main">
                <a:solidFill>
                  <a:srgbClr val="737377"/>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265237" y="1254124"/>
            <a:ext cx="8642838" cy="4935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2" name="Footer"/>
          <p:cNvSpPr txBox="1">
            <a:spLocks noChangeArrowheads="1"/>
          </p:cNvSpPr>
          <p:nvPr/>
        </p:nvSpPr>
        <p:spPr bwMode="auto">
          <a:xfrm>
            <a:off x="4482455" y="6473106"/>
            <a:ext cx="210374" cy="232529"/>
          </a:xfrm>
          <a:prstGeom prst="rect">
            <a:avLst/>
          </a:prstGeom>
          <a:noFill/>
          <a:ln w="12700">
            <a:noFill/>
            <a:miter lim="800000"/>
            <a:headEnd/>
            <a:tailEnd/>
          </a:ln>
          <a:effectLst/>
          <a:extLst>
            <a:ext uri="{909E8E84-426E-40dd-AFC4-6F175D3DCCD1}">
              <a14:hiddenFill xmlns:a14="http://schemas.microsoft.com/office/drawing/2010/main">
                <a:solidFill>
                  <a:srgbClr val="DE1D0E"/>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anchor="ctr"/>
          <a:lstStyle/>
          <a:p>
            <a:pPr algn="ctr" eaLnBrk="0" hangingPunct="0">
              <a:buClr>
                <a:srgbClr val="3876BE"/>
              </a:buClr>
              <a:buFont typeface="Symbol" pitchFamily="18" charset="2"/>
              <a:buNone/>
            </a:pPr>
            <a:fld id="{D04CD2DE-D1CB-45D6-848D-2A0D08E7F844}" type="slidenum">
              <a:rPr lang="en-US" sz="1292" smtClean="0">
                <a:solidFill>
                  <a:srgbClr val="5E707D"/>
                </a:solidFill>
                <a:latin typeface="Arial"/>
                <a:ea typeface="+mn-ea"/>
                <a:cs typeface="+mn-cs"/>
              </a:rPr>
              <a:pPr algn="ctr" eaLnBrk="0" hangingPunct="0">
                <a:buClr>
                  <a:srgbClr val="3876BE"/>
                </a:buClr>
                <a:buFont typeface="Symbol" pitchFamily="18" charset="2"/>
                <a:buNone/>
              </a:pPr>
              <a:t>‹#›</a:t>
            </a:fld>
            <a:endParaRPr lang="en-US" sz="1292" dirty="0">
              <a:solidFill>
                <a:srgbClr val="5E707D"/>
              </a:solidFill>
              <a:latin typeface="Arial"/>
              <a:ea typeface="+mn-ea"/>
              <a:cs typeface="+mn-cs"/>
            </a:endParaRPr>
          </a:p>
        </p:txBody>
      </p:sp>
      <p:cxnSp>
        <p:nvCxnSpPr>
          <p:cNvPr id="3" name="Straight Connector 2"/>
          <p:cNvCxnSpPr/>
          <p:nvPr/>
        </p:nvCxnSpPr>
        <p:spPr bwMode="auto">
          <a:xfrm>
            <a:off x="257430" y="996950"/>
            <a:ext cx="8660423" cy="0"/>
          </a:xfrm>
          <a:prstGeom prst="line">
            <a:avLst/>
          </a:prstGeom>
          <a:noFill/>
          <a:ln w="12700"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9"/>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l="6849" r="82553" b="11748"/>
          <a:stretch/>
        </p:blipFill>
        <p:spPr bwMode="auto">
          <a:xfrm>
            <a:off x="8404698" y="285661"/>
            <a:ext cx="559790" cy="68271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bwMode="auto">
          <a:xfrm>
            <a:off x="257430" y="6366472"/>
            <a:ext cx="8660423" cy="0"/>
          </a:xfrm>
          <a:prstGeom prst="line">
            <a:avLst/>
          </a:prstGeom>
          <a:noFill/>
          <a:ln w="12700"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36787744"/>
      </p:ext>
    </p:extLst>
  </p:cSld>
  <p:clrMap bg1="lt1" tx1="dk1" bg2="lt2" tx2="dk2" accent1="accent1" accent2="accent2" accent3="accent3" accent4="accent4" accent5="accent5" accent6="accent6" hlink="hlink" folHlink="folHlink"/>
  <p:sldLayoutIdLst>
    <p:sldLayoutId id="2147487839" r:id="rId1"/>
    <p:sldLayoutId id="2147487841" r:id="rId2"/>
    <p:sldLayoutId id="2147487847" r:id="rId3"/>
    <p:sldLayoutId id="2147487845" r:id="rId4"/>
    <p:sldLayoutId id="2147487846" r:id="rId5"/>
    <p:sldLayoutId id="2147487844" r:id="rId6"/>
    <p:sldLayoutId id="2147487838" r:id="rId7"/>
  </p:sldLayoutIdLst>
  <p:timing>
    <p:tnLst>
      <p:par>
        <p:cTn xmlns:p14="http://schemas.microsoft.com/office/powerpoint/2010/main" id="1" dur="indefinite" restart="never" nodeType="tmRoot"/>
      </p:par>
    </p:tnLst>
  </p:timing>
  <p:hf sldNum="0" hdr="0" ftr="0" dt="0"/>
  <p:txStyles>
    <p:titleStyle>
      <a:lvl1pPr algn="l" rtl="0" eaLnBrk="1" fontAlgn="base" hangingPunct="1">
        <a:lnSpc>
          <a:spcPct val="90000"/>
        </a:lnSpc>
        <a:spcBef>
          <a:spcPct val="0"/>
        </a:spcBef>
        <a:spcAft>
          <a:spcPct val="0"/>
        </a:spcAft>
        <a:defRPr sz="1846" b="0" cap="none" baseline="0">
          <a:solidFill>
            <a:schemeClr val="accent1"/>
          </a:solidFill>
          <a:latin typeface="+mj-lt"/>
          <a:ea typeface="+mj-ea"/>
          <a:cs typeface="+mj-cs"/>
        </a:defRPr>
      </a:lvl1pPr>
      <a:lvl2pPr algn="l" rtl="0" eaLnBrk="1" fontAlgn="base" hangingPunct="1">
        <a:spcBef>
          <a:spcPct val="0"/>
        </a:spcBef>
        <a:spcAft>
          <a:spcPct val="0"/>
        </a:spcAft>
        <a:defRPr sz="1846">
          <a:solidFill>
            <a:schemeClr val="tx1"/>
          </a:solidFill>
          <a:latin typeface="Arial" charset="0"/>
        </a:defRPr>
      </a:lvl2pPr>
      <a:lvl3pPr algn="l" rtl="0" eaLnBrk="1" fontAlgn="base" hangingPunct="1">
        <a:spcBef>
          <a:spcPct val="0"/>
        </a:spcBef>
        <a:spcAft>
          <a:spcPct val="0"/>
        </a:spcAft>
        <a:defRPr sz="1846">
          <a:solidFill>
            <a:schemeClr val="tx1"/>
          </a:solidFill>
          <a:latin typeface="Arial" charset="0"/>
        </a:defRPr>
      </a:lvl3pPr>
      <a:lvl4pPr algn="l" rtl="0" eaLnBrk="1" fontAlgn="base" hangingPunct="1">
        <a:spcBef>
          <a:spcPct val="0"/>
        </a:spcBef>
        <a:spcAft>
          <a:spcPct val="0"/>
        </a:spcAft>
        <a:defRPr sz="1846">
          <a:solidFill>
            <a:schemeClr val="tx1"/>
          </a:solidFill>
          <a:latin typeface="Arial" charset="0"/>
        </a:defRPr>
      </a:lvl4pPr>
      <a:lvl5pPr algn="l" rtl="0" eaLnBrk="1" fontAlgn="base" hangingPunct="1">
        <a:spcBef>
          <a:spcPct val="0"/>
        </a:spcBef>
        <a:spcAft>
          <a:spcPct val="0"/>
        </a:spcAft>
        <a:defRPr sz="1846">
          <a:solidFill>
            <a:schemeClr val="tx1"/>
          </a:solidFill>
          <a:latin typeface="Arial" charset="0"/>
        </a:defRPr>
      </a:lvl5pPr>
      <a:lvl6pPr marL="422041" algn="l" rtl="0" eaLnBrk="1" fontAlgn="base" hangingPunct="1">
        <a:spcBef>
          <a:spcPct val="0"/>
        </a:spcBef>
        <a:spcAft>
          <a:spcPct val="0"/>
        </a:spcAft>
        <a:defRPr sz="1846">
          <a:solidFill>
            <a:schemeClr val="tx1"/>
          </a:solidFill>
          <a:latin typeface="Arial" charset="0"/>
        </a:defRPr>
      </a:lvl6pPr>
      <a:lvl7pPr marL="844083" algn="l" rtl="0" eaLnBrk="1" fontAlgn="base" hangingPunct="1">
        <a:spcBef>
          <a:spcPct val="0"/>
        </a:spcBef>
        <a:spcAft>
          <a:spcPct val="0"/>
        </a:spcAft>
        <a:defRPr sz="1846">
          <a:solidFill>
            <a:schemeClr val="tx1"/>
          </a:solidFill>
          <a:latin typeface="Arial" charset="0"/>
        </a:defRPr>
      </a:lvl7pPr>
      <a:lvl8pPr marL="1266124" algn="l" rtl="0" eaLnBrk="1" fontAlgn="base" hangingPunct="1">
        <a:spcBef>
          <a:spcPct val="0"/>
        </a:spcBef>
        <a:spcAft>
          <a:spcPct val="0"/>
        </a:spcAft>
        <a:defRPr sz="1846">
          <a:solidFill>
            <a:schemeClr val="tx1"/>
          </a:solidFill>
          <a:latin typeface="Arial" charset="0"/>
        </a:defRPr>
      </a:lvl8pPr>
      <a:lvl9pPr marL="1688165" algn="l" rtl="0" eaLnBrk="1" fontAlgn="base" hangingPunct="1">
        <a:spcBef>
          <a:spcPct val="0"/>
        </a:spcBef>
        <a:spcAft>
          <a:spcPct val="0"/>
        </a:spcAft>
        <a:defRPr sz="1846">
          <a:solidFill>
            <a:schemeClr val="tx1"/>
          </a:solidFill>
          <a:latin typeface="Arial" charset="0"/>
        </a:defRPr>
      </a:lvl9pPr>
    </p:titleStyle>
    <p:bodyStyle>
      <a:lvl1pPr algn="l" rtl="0" eaLnBrk="1" fontAlgn="base" hangingPunct="1">
        <a:spcBef>
          <a:spcPct val="0"/>
        </a:spcBef>
        <a:spcAft>
          <a:spcPct val="50000"/>
        </a:spcAft>
        <a:buClr>
          <a:schemeClr val="tx2"/>
        </a:buClr>
        <a:buFont typeface="Symbol" pitchFamily="18" charset="2"/>
        <a:tabLst>
          <a:tab pos="1160614" algn="l"/>
          <a:tab pos="2321227" algn="l"/>
          <a:tab pos="3481841" algn="l"/>
          <a:tab pos="4308338" algn="l"/>
          <a:tab pos="5134836" algn="l"/>
          <a:tab pos="6295450" algn="l"/>
          <a:tab pos="7456063" algn="l"/>
        </a:tabLst>
        <a:defRPr>
          <a:solidFill>
            <a:schemeClr val="tx1"/>
          </a:solidFill>
          <a:latin typeface="+mn-lt"/>
          <a:ea typeface="+mn-ea"/>
          <a:cs typeface="+mn-cs"/>
        </a:defRPr>
      </a:lvl1pPr>
      <a:lvl2pPr marL="249122" indent="-247657" algn="l" rtl="0" eaLnBrk="1" fontAlgn="base" hangingPunct="1">
        <a:spcBef>
          <a:spcPct val="0"/>
        </a:spcBef>
        <a:spcAft>
          <a:spcPct val="50000"/>
        </a:spcAft>
        <a:buClr>
          <a:schemeClr val="accent1"/>
        </a:buClr>
        <a:buFont typeface="Symbol" pitchFamily="18" charset="2"/>
        <a:buChar char="·"/>
        <a:defRPr>
          <a:solidFill>
            <a:schemeClr val="tx1"/>
          </a:solidFill>
          <a:latin typeface="+mn-lt"/>
        </a:defRPr>
      </a:lvl2pPr>
      <a:lvl3pPr marL="498243" indent="-247657" algn="l" rtl="0" eaLnBrk="1" fontAlgn="base" hangingPunct="1">
        <a:spcBef>
          <a:spcPct val="0"/>
        </a:spcBef>
        <a:spcAft>
          <a:spcPct val="50000"/>
        </a:spcAft>
        <a:buClr>
          <a:schemeClr val="accent1"/>
        </a:buClr>
        <a:buFont typeface="Arial" charset="0"/>
        <a:buChar char="–"/>
        <a:defRPr>
          <a:solidFill>
            <a:schemeClr val="tx1"/>
          </a:solidFill>
          <a:latin typeface="+mn-lt"/>
        </a:defRPr>
      </a:lvl3pPr>
      <a:lvl4pPr marL="745900" indent="-246191" algn="l" rtl="0" eaLnBrk="1" fontAlgn="base" hangingPunct="1">
        <a:spcBef>
          <a:spcPct val="0"/>
        </a:spcBef>
        <a:spcAft>
          <a:spcPct val="50000"/>
        </a:spcAft>
        <a:buClr>
          <a:schemeClr val="accent1"/>
        </a:buClr>
        <a:buFont typeface="Arial" charset="0"/>
        <a:buChar char="•"/>
        <a:defRPr>
          <a:solidFill>
            <a:schemeClr val="tx1"/>
          </a:solidFill>
          <a:latin typeface="+mn-lt"/>
        </a:defRPr>
      </a:lvl4pPr>
      <a:lvl5pPr marL="995021" indent="-247657" algn="l" rtl="0" eaLnBrk="1" fontAlgn="base" hangingPunct="1">
        <a:spcBef>
          <a:spcPct val="0"/>
        </a:spcBef>
        <a:spcAft>
          <a:spcPct val="50000"/>
        </a:spcAft>
        <a:buClr>
          <a:schemeClr val="accent1"/>
        </a:buClr>
        <a:buFont typeface="Arial" charset="0"/>
        <a:buChar char="–"/>
        <a:defRPr>
          <a:solidFill>
            <a:schemeClr val="tx1"/>
          </a:solidFill>
          <a:latin typeface="+mn-lt"/>
        </a:defRPr>
      </a:lvl5pPr>
      <a:lvl6pPr marL="1417063" indent="-247657" algn="l" rtl="0" eaLnBrk="1" fontAlgn="base" hangingPunct="1">
        <a:spcBef>
          <a:spcPct val="0"/>
        </a:spcBef>
        <a:spcAft>
          <a:spcPct val="50000"/>
        </a:spcAft>
        <a:buClr>
          <a:srgbClr val="737377"/>
        </a:buClr>
        <a:buFont typeface="Arial" charset="0"/>
        <a:buChar char="–"/>
        <a:defRPr>
          <a:solidFill>
            <a:srgbClr val="737377"/>
          </a:solidFill>
          <a:latin typeface="+mn-lt"/>
        </a:defRPr>
      </a:lvl6pPr>
      <a:lvl7pPr marL="1839104" indent="-247657" algn="l" rtl="0" eaLnBrk="1" fontAlgn="base" hangingPunct="1">
        <a:spcBef>
          <a:spcPct val="0"/>
        </a:spcBef>
        <a:spcAft>
          <a:spcPct val="50000"/>
        </a:spcAft>
        <a:buClr>
          <a:srgbClr val="737377"/>
        </a:buClr>
        <a:buFont typeface="Arial" charset="0"/>
        <a:buChar char="–"/>
        <a:defRPr>
          <a:solidFill>
            <a:srgbClr val="737377"/>
          </a:solidFill>
          <a:latin typeface="+mn-lt"/>
        </a:defRPr>
      </a:lvl7pPr>
      <a:lvl8pPr marL="2261145" indent="-247657" algn="l" rtl="0" eaLnBrk="1" fontAlgn="base" hangingPunct="1">
        <a:spcBef>
          <a:spcPct val="0"/>
        </a:spcBef>
        <a:spcAft>
          <a:spcPct val="50000"/>
        </a:spcAft>
        <a:buClr>
          <a:srgbClr val="737377"/>
        </a:buClr>
        <a:buFont typeface="Arial" charset="0"/>
        <a:buChar char="–"/>
        <a:defRPr>
          <a:solidFill>
            <a:srgbClr val="737377"/>
          </a:solidFill>
          <a:latin typeface="+mn-lt"/>
        </a:defRPr>
      </a:lvl8pPr>
      <a:lvl9pPr marL="2683187" indent="-247657" algn="l" rtl="0" eaLnBrk="1" fontAlgn="base" hangingPunct="1">
        <a:spcBef>
          <a:spcPct val="0"/>
        </a:spcBef>
        <a:spcAft>
          <a:spcPct val="50000"/>
        </a:spcAft>
        <a:buClr>
          <a:srgbClr val="737377"/>
        </a:buClr>
        <a:buFont typeface="Arial" charset="0"/>
        <a:buChar char="–"/>
        <a:defRPr>
          <a:solidFill>
            <a:srgbClr val="737377"/>
          </a:solidFill>
          <a:latin typeface="+mn-lt"/>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65236" y="285750"/>
            <a:ext cx="7962555" cy="711200"/>
          </a:xfrm>
          <a:prstGeom prst="rect">
            <a:avLst/>
          </a:prstGeom>
          <a:noFill/>
          <a:ln>
            <a:noFill/>
          </a:ln>
          <a:effectLst/>
          <a:extLst>
            <a:ext uri="{909E8E84-426E-40dd-AFC4-6F175D3DCCD1}">
              <a14:hiddenFill xmlns:a14="http://schemas.microsoft.com/office/drawing/2010/main">
                <a:solidFill>
                  <a:srgbClr val="737377"/>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265237" y="1254124"/>
            <a:ext cx="8642838" cy="4935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2" name="Footer"/>
          <p:cNvSpPr txBox="1">
            <a:spLocks noChangeArrowheads="1"/>
          </p:cNvSpPr>
          <p:nvPr/>
        </p:nvSpPr>
        <p:spPr bwMode="auto">
          <a:xfrm>
            <a:off x="4482455" y="6473106"/>
            <a:ext cx="210374" cy="232529"/>
          </a:xfrm>
          <a:prstGeom prst="rect">
            <a:avLst/>
          </a:prstGeom>
          <a:noFill/>
          <a:ln w="12700">
            <a:noFill/>
            <a:miter lim="800000"/>
            <a:headEnd/>
            <a:tailEnd/>
          </a:ln>
          <a:effectLst/>
          <a:extLst>
            <a:ext uri="{909E8E84-426E-40dd-AFC4-6F175D3DCCD1}">
              <a14:hiddenFill xmlns:a14="http://schemas.microsoft.com/office/drawing/2010/main">
                <a:solidFill>
                  <a:srgbClr val="DE1D0E"/>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anchor="ctr"/>
          <a:lstStyle/>
          <a:p>
            <a:pPr algn="ctr" eaLnBrk="0" hangingPunct="0">
              <a:buClr>
                <a:srgbClr val="3876BE"/>
              </a:buClr>
              <a:buFont typeface="Symbol" pitchFamily="18" charset="2"/>
              <a:buNone/>
            </a:pPr>
            <a:fld id="{D04CD2DE-D1CB-45D6-848D-2A0D08E7F844}" type="slidenum">
              <a:rPr lang="en-US" sz="1292" smtClean="0">
                <a:solidFill>
                  <a:srgbClr val="5E707D"/>
                </a:solidFill>
                <a:latin typeface="Arial"/>
              </a:rPr>
              <a:pPr algn="ctr" eaLnBrk="0" hangingPunct="0">
                <a:buClr>
                  <a:srgbClr val="3876BE"/>
                </a:buClr>
                <a:buFont typeface="Symbol" pitchFamily="18" charset="2"/>
                <a:buNone/>
              </a:pPr>
              <a:t>‹#›</a:t>
            </a:fld>
            <a:endParaRPr lang="en-US" sz="1292" dirty="0">
              <a:solidFill>
                <a:srgbClr val="5E707D"/>
              </a:solidFill>
              <a:latin typeface="Arial"/>
            </a:endParaRPr>
          </a:p>
        </p:txBody>
      </p:sp>
      <p:cxnSp>
        <p:nvCxnSpPr>
          <p:cNvPr id="3" name="Straight Connector 2"/>
          <p:cNvCxnSpPr/>
          <p:nvPr/>
        </p:nvCxnSpPr>
        <p:spPr bwMode="auto">
          <a:xfrm>
            <a:off x="257430" y="996950"/>
            <a:ext cx="8660423" cy="0"/>
          </a:xfrm>
          <a:prstGeom prst="line">
            <a:avLst/>
          </a:prstGeom>
          <a:noFill/>
          <a:ln w="12700"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9"/>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l="6849" r="82553" b="11748"/>
          <a:stretch/>
        </p:blipFill>
        <p:spPr bwMode="auto">
          <a:xfrm>
            <a:off x="8404698" y="285661"/>
            <a:ext cx="559790" cy="68271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bwMode="auto">
          <a:xfrm>
            <a:off x="257430" y="6366472"/>
            <a:ext cx="8660423" cy="0"/>
          </a:xfrm>
          <a:prstGeom prst="line">
            <a:avLst/>
          </a:prstGeom>
          <a:noFill/>
          <a:ln w="12700"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62420883"/>
      </p:ext>
    </p:extLst>
  </p:cSld>
  <p:clrMap bg1="lt1" tx1="dk1" bg2="lt2" tx2="dk2" accent1="accent1" accent2="accent2" accent3="accent3" accent4="accent4" accent5="accent5" accent6="accent6" hlink="hlink" folHlink="folHlink"/>
  <p:sldLayoutIdLst>
    <p:sldLayoutId id="2147487849" r:id="rId1"/>
    <p:sldLayoutId id="2147487850" r:id="rId2"/>
    <p:sldLayoutId id="2147487851" r:id="rId3"/>
    <p:sldLayoutId id="2147487852" r:id="rId4"/>
    <p:sldLayoutId id="2147487853" r:id="rId5"/>
    <p:sldLayoutId id="2147487854" r:id="rId6"/>
    <p:sldLayoutId id="2147487855" r:id="rId7"/>
    <p:sldLayoutId id="2147487857" r:id="rId8"/>
  </p:sldLayoutIdLst>
  <p:timing>
    <p:tnLst>
      <p:par>
        <p:cTn xmlns:p14="http://schemas.microsoft.com/office/powerpoint/2010/main" id="1" dur="indefinite" restart="never" nodeType="tmRoot"/>
      </p:par>
    </p:tnLst>
  </p:timing>
  <p:hf sldNum="0" hdr="0" ftr="0" dt="0"/>
  <p:txStyles>
    <p:titleStyle>
      <a:lvl1pPr algn="l" rtl="0" eaLnBrk="1" fontAlgn="base" hangingPunct="1">
        <a:lnSpc>
          <a:spcPct val="90000"/>
        </a:lnSpc>
        <a:spcBef>
          <a:spcPct val="0"/>
        </a:spcBef>
        <a:spcAft>
          <a:spcPct val="0"/>
        </a:spcAft>
        <a:defRPr sz="1846" b="0" cap="none" baseline="0">
          <a:solidFill>
            <a:schemeClr val="accent1"/>
          </a:solidFill>
          <a:latin typeface="+mj-lt"/>
          <a:ea typeface="+mj-ea"/>
          <a:cs typeface="+mj-cs"/>
        </a:defRPr>
      </a:lvl1pPr>
      <a:lvl2pPr algn="l" rtl="0" eaLnBrk="1" fontAlgn="base" hangingPunct="1">
        <a:spcBef>
          <a:spcPct val="0"/>
        </a:spcBef>
        <a:spcAft>
          <a:spcPct val="0"/>
        </a:spcAft>
        <a:defRPr sz="1846">
          <a:solidFill>
            <a:schemeClr val="tx1"/>
          </a:solidFill>
          <a:latin typeface="Arial" charset="0"/>
        </a:defRPr>
      </a:lvl2pPr>
      <a:lvl3pPr algn="l" rtl="0" eaLnBrk="1" fontAlgn="base" hangingPunct="1">
        <a:spcBef>
          <a:spcPct val="0"/>
        </a:spcBef>
        <a:spcAft>
          <a:spcPct val="0"/>
        </a:spcAft>
        <a:defRPr sz="1846">
          <a:solidFill>
            <a:schemeClr val="tx1"/>
          </a:solidFill>
          <a:latin typeface="Arial" charset="0"/>
        </a:defRPr>
      </a:lvl3pPr>
      <a:lvl4pPr algn="l" rtl="0" eaLnBrk="1" fontAlgn="base" hangingPunct="1">
        <a:spcBef>
          <a:spcPct val="0"/>
        </a:spcBef>
        <a:spcAft>
          <a:spcPct val="0"/>
        </a:spcAft>
        <a:defRPr sz="1846">
          <a:solidFill>
            <a:schemeClr val="tx1"/>
          </a:solidFill>
          <a:latin typeface="Arial" charset="0"/>
        </a:defRPr>
      </a:lvl4pPr>
      <a:lvl5pPr algn="l" rtl="0" eaLnBrk="1" fontAlgn="base" hangingPunct="1">
        <a:spcBef>
          <a:spcPct val="0"/>
        </a:spcBef>
        <a:spcAft>
          <a:spcPct val="0"/>
        </a:spcAft>
        <a:defRPr sz="1846">
          <a:solidFill>
            <a:schemeClr val="tx1"/>
          </a:solidFill>
          <a:latin typeface="Arial" charset="0"/>
        </a:defRPr>
      </a:lvl5pPr>
      <a:lvl6pPr marL="422041" algn="l" rtl="0" eaLnBrk="1" fontAlgn="base" hangingPunct="1">
        <a:spcBef>
          <a:spcPct val="0"/>
        </a:spcBef>
        <a:spcAft>
          <a:spcPct val="0"/>
        </a:spcAft>
        <a:defRPr sz="1846">
          <a:solidFill>
            <a:schemeClr val="tx1"/>
          </a:solidFill>
          <a:latin typeface="Arial" charset="0"/>
        </a:defRPr>
      </a:lvl6pPr>
      <a:lvl7pPr marL="844083" algn="l" rtl="0" eaLnBrk="1" fontAlgn="base" hangingPunct="1">
        <a:spcBef>
          <a:spcPct val="0"/>
        </a:spcBef>
        <a:spcAft>
          <a:spcPct val="0"/>
        </a:spcAft>
        <a:defRPr sz="1846">
          <a:solidFill>
            <a:schemeClr val="tx1"/>
          </a:solidFill>
          <a:latin typeface="Arial" charset="0"/>
        </a:defRPr>
      </a:lvl7pPr>
      <a:lvl8pPr marL="1266124" algn="l" rtl="0" eaLnBrk="1" fontAlgn="base" hangingPunct="1">
        <a:spcBef>
          <a:spcPct val="0"/>
        </a:spcBef>
        <a:spcAft>
          <a:spcPct val="0"/>
        </a:spcAft>
        <a:defRPr sz="1846">
          <a:solidFill>
            <a:schemeClr val="tx1"/>
          </a:solidFill>
          <a:latin typeface="Arial" charset="0"/>
        </a:defRPr>
      </a:lvl8pPr>
      <a:lvl9pPr marL="1688165" algn="l" rtl="0" eaLnBrk="1" fontAlgn="base" hangingPunct="1">
        <a:spcBef>
          <a:spcPct val="0"/>
        </a:spcBef>
        <a:spcAft>
          <a:spcPct val="0"/>
        </a:spcAft>
        <a:defRPr sz="1846">
          <a:solidFill>
            <a:schemeClr val="tx1"/>
          </a:solidFill>
          <a:latin typeface="Arial" charset="0"/>
        </a:defRPr>
      </a:lvl9pPr>
    </p:titleStyle>
    <p:bodyStyle>
      <a:lvl1pPr algn="l" rtl="0" eaLnBrk="1" fontAlgn="base" hangingPunct="1">
        <a:spcBef>
          <a:spcPct val="0"/>
        </a:spcBef>
        <a:spcAft>
          <a:spcPct val="50000"/>
        </a:spcAft>
        <a:buClr>
          <a:schemeClr val="tx2"/>
        </a:buClr>
        <a:buFont typeface="Symbol" pitchFamily="18" charset="2"/>
        <a:tabLst>
          <a:tab pos="1160614" algn="l"/>
          <a:tab pos="2321227" algn="l"/>
          <a:tab pos="3481841" algn="l"/>
          <a:tab pos="4308338" algn="l"/>
          <a:tab pos="5134836" algn="l"/>
          <a:tab pos="6295450" algn="l"/>
          <a:tab pos="7456063" algn="l"/>
        </a:tabLst>
        <a:defRPr>
          <a:solidFill>
            <a:schemeClr val="tx1"/>
          </a:solidFill>
          <a:latin typeface="+mn-lt"/>
          <a:ea typeface="+mn-ea"/>
          <a:cs typeface="+mn-cs"/>
        </a:defRPr>
      </a:lvl1pPr>
      <a:lvl2pPr marL="249122" indent="-247657" algn="l" rtl="0" eaLnBrk="1" fontAlgn="base" hangingPunct="1">
        <a:spcBef>
          <a:spcPct val="0"/>
        </a:spcBef>
        <a:spcAft>
          <a:spcPct val="50000"/>
        </a:spcAft>
        <a:buClr>
          <a:schemeClr val="accent1"/>
        </a:buClr>
        <a:buFont typeface="Symbol" pitchFamily="18" charset="2"/>
        <a:buChar char="·"/>
        <a:defRPr>
          <a:solidFill>
            <a:schemeClr val="tx1"/>
          </a:solidFill>
          <a:latin typeface="+mn-lt"/>
        </a:defRPr>
      </a:lvl2pPr>
      <a:lvl3pPr marL="498243" indent="-247657" algn="l" rtl="0" eaLnBrk="1" fontAlgn="base" hangingPunct="1">
        <a:spcBef>
          <a:spcPct val="0"/>
        </a:spcBef>
        <a:spcAft>
          <a:spcPct val="50000"/>
        </a:spcAft>
        <a:buClr>
          <a:schemeClr val="accent1"/>
        </a:buClr>
        <a:buFont typeface="Arial" charset="0"/>
        <a:buChar char="–"/>
        <a:defRPr>
          <a:solidFill>
            <a:schemeClr val="tx1"/>
          </a:solidFill>
          <a:latin typeface="+mn-lt"/>
        </a:defRPr>
      </a:lvl3pPr>
      <a:lvl4pPr marL="745900" indent="-246191" algn="l" rtl="0" eaLnBrk="1" fontAlgn="base" hangingPunct="1">
        <a:spcBef>
          <a:spcPct val="0"/>
        </a:spcBef>
        <a:spcAft>
          <a:spcPct val="50000"/>
        </a:spcAft>
        <a:buClr>
          <a:schemeClr val="accent1"/>
        </a:buClr>
        <a:buFont typeface="Arial" charset="0"/>
        <a:buChar char="•"/>
        <a:defRPr>
          <a:solidFill>
            <a:schemeClr val="tx1"/>
          </a:solidFill>
          <a:latin typeface="+mn-lt"/>
        </a:defRPr>
      </a:lvl4pPr>
      <a:lvl5pPr marL="995021" indent="-247657" algn="l" rtl="0" eaLnBrk="1" fontAlgn="base" hangingPunct="1">
        <a:spcBef>
          <a:spcPct val="0"/>
        </a:spcBef>
        <a:spcAft>
          <a:spcPct val="50000"/>
        </a:spcAft>
        <a:buClr>
          <a:schemeClr val="accent1"/>
        </a:buClr>
        <a:buFont typeface="Arial" charset="0"/>
        <a:buChar char="–"/>
        <a:defRPr>
          <a:solidFill>
            <a:schemeClr val="tx1"/>
          </a:solidFill>
          <a:latin typeface="+mn-lt"/>
        </a:defRPr>
      </a:lvl5pPr>
      <a:lvl6pPr marL="1417063" indent="-247657" algn="l" rtl="0" eaLnBrk="1" fontAlgn="base" hangingPunct="1">
        <a:spcBef>
          <a:spcPct val="0"/>
        </a:spcBef>
        <a:spcAft>
          <a:spcPct val="50000"/>
        </a:spcAft>
        <a:buClr>
          <a:srgbClr val="737377"/>
        </a:buClr>
        <a:buFont typeface="Arial" charset="0"/>
        <a:buChar char="–"/>
        <a:defRPr>
          <a:solidFill>
            <a:srgbClr val="737377"/>
          </a:solidFill>
          <a:latin typeface="+mn-lt"/>
        </a:defRPr>
      </a:lvl6pPr>
      <a:lvl7pPr marL="1839104" indent="-247657" algn="l" rtl="0" eaLnBrk="1" fontAlgn="base" hangingPunct="1">
        <a:spcBef>
          <a:spcPct val="0"/>
        </a:spcBef>
        <a:spcAft>
          <a:spcPct val="50000"/>
        </a:spcAft>
        <a:buClr>
          <a:srgbClr val="737377"/>
        </a:buClr>
        <a:buFont typeface="Arial" charset="0"/>
        <a:buChar char="–"/>
        <a:defRPr>
          <a:solidFill>
            <a:srgbClr val="737377"/>
          </a:solidFill>
          <a:latin typeface="+mn-lt"/>
        </a:defRPr>
      </a:lvl7pPr>
      <a:lvl8pPr marL="2261145" indent="-247657" algn="l" rtl="0" eaLnBrk="1" fontAlgn="base" hangingPunct="1">
        <a:spcBef>
          <a:spcPct val="0"/>
        </a:spcBef>
        <a:spcAft>
          <a:spcPct val="50000"/>
        </a:spcAft>
        <a:buClr>
          <a:srgbClr val="737377"/>
        </a:buClr>
        <a:buFont typeface="Arial" charset="0"/>
        <a:buChar char="–"/>
        <a:defRPr>
          <a:solidFill>
            <a:srgbClr val="737377"/>
          </a:solidFill>
          <a:latin typeface="+mn-lt"/>
        </a:defRPr>
      </a:lvl8pPr>
      <a:lvl9pPr marL="2683187" indent="-247657" algn="l" rtl="0" eaLnBrk="1" fontAlgn="base" hangingPunct="1">
        <a:spcBef>
          <a:spcPct val="0"/>
        </a:spcBef>
        <a:spcAft>
          <a:spcPct val="50000"/>
        </a:spcAft>
        <a:buClr>
          <a:srgbClr val="737377"/>
        </a:buClr>
        <a:buFont typeface="Arial" charset="0"/>
        <a:buChar char="–"/>
        <a:defRPr>
          <a:solidFill>
            <a:srgbClr val="737377"/>
          </a:solidFill>
          <a:latin typeface="+mn-lt"/>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png"/><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emf"/><Relationship Id="rId1" Type="http://schemas.openxmlformats.org/officeDocument/2006/relationships/slideLayout" Target="../slideLayouts/slideLayout3.xml"/><Relationship Id="rId2"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emf"/><Relationship Id="rId5" Type="http://schemas.openxmlformats.org/officeDocument/2006/relationships/image" Target="../media/image29.emf"/><Relationship Id="rId1" Type="http://schemas.openxmlformats.org/officeDocument/2006/relationships/slideLayout" Target="../slideLayouts/slideLayout3.xml"/><Relationship Id="rId2"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0.png"/><Relationship Id="rId3" Type="http://schemas.openxmlformats.org/officeDocument/2006/relationships/image" Target="../media/image3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2.png"/><Relationship Id="rId3" Type="http://schemas.openxmlformats.org/officeDocument/2006/relationships/image" Target="../media/image33.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4.png"/><Relationship Id="rId3" Type="http://schemas.openxmlformats.org/officeDocument/2006/relationships/image" Target="../media/image3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6.png"/><Relationship Id="rId3" Type="http://schemas.openxmlformats.org/officeDocument/2006/relationships/image" Target="../media/image3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8.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9.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0.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emf"/><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solidFill>
                  <a:schemeClr val="accent1"/>
                </a:solidFill>
              </a:rPr>
              <a:t>Weekly Tri-Partite Performance Report</a:t>
            </a:r>
            <a:endParaRPr lang="en-GB" b="1" dirty="0">
              <a:solidFill>
                <a:schemeClr val="accent1"/>
              </a:solidFill>
            </a:endParaRPr>
          </a:p>
        </p:txBody>
      </p:sp>
      <p:sp>
        <p:nvSpPr>
          <p:cNvPr id="3" name="Subtitle 2"/>
          <p:cNvSpPr>
            <a:spLocks noGrp="1"/>
          </p:cNvSpPr>
          <p:nvPr>
            <p:ph type="subTitle" idx="1"/>
          </p:nvPr>
        </p:nvSpPr>
        <p:spPr/>
        <p:txBody>
          <a:bodyPr/>
          <a:lstStyle/>
          <a:p>
            <a:r>
              <a:rPr lang="en-GB" dirty="0" smtClean="0"/>
              <a:t>21</a:t>
            </a:r>
            <a:r>
              <a:rPr lang="en-GB" baseline="30000" dirty="0" smtClean="0"/>
              <a:t>st</a:t>
            </a:r>
            <a:r>
              <a:rPr lang="en-GB" dirty="0" smtClean="0"/>
              <a:t> December– 27</a:t>
            </a:r>
            <a:r>
              <a:rPr lang="en-GB" baseline="30000" dirty="0" smtClean="0"/>
              <a:t>th</a:t>
            </a:r>
            <a:r>
              <a:rPr lang="en-GB" dirty="0" smtClean="0"/>
              <a:t> December 2015</a:t>
            </a:r>
            <a:endParaRPr lang="en-GB" dirty="0"/>
          </a:p>
        </p:txBody>
      </p:sp>
    </p:spTree>
    <p:extLst>
      <p:ext uri="{BB962C8B-B14F-4D97-AF65-F5344CB8AC3E}">
        <p14:creationId xmlns:p14="http://schemas.microsoft.com/office/powerpoint/2010/main" val="33975055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a:xfrm>
            <a:off x="297835" y="3534784"/>
            <a:ext cx="4248471" cy="2745908"/>
          </a:xfrm>
          <a:noFill/>
          <a:ln>
            <a:solidFill>
              <a:srgbClr val="0070C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t" anchorCtr="0" compatLnSpc="1">
            <a:prstTxWarp prst="textNoShape">
              <a:avLst/>
            </a:prstTxWarp>
          </a:bodyPr>
          <a:lstStyle/>
          <a:p>
            <a:r>
              <a:rPr lang="en-GB" dirty="0" smtClean="0"/>
              <a:t>Overall Capacity (PFVH) fell significantly last week to 50,557hrs (lowest weekly level in 7 weeks), now just below planned trajectory. Substantive hours fell last week, down 2,691hrs and is now just on trajectory. This is in line with forecasted position for Christmas week.</a:t>
            </a:r>
          </a:p>
          <a:p>
            <a:r>
              <a:rPr lang="en-GB" dirty="0" smtClean="0"/>
              <a:t>Overtime hours, while below the revised trajectory, fell last  week realising an decrease of 969hrs on the  previous week. </a:t>
            </a:r>
          </a:p>
          <a:p>
            <a:r>
              <a:rPr lang="en-GB" dirty="0" smtClean="0"/>
              <a:t>PAS/VAS dropped last week, down 27hrs, at 3,031hrs VH per week.</a:t>
            </a:r>
          </a:p>
          <a:p>
            <a:endParaRPr lang="en-GB" dirty="0"/>
          </a:p>
        </p:txBody>
      </p:sp>
      <p:sp>
        <p:nvSpPr>
          <p:cNvPr id="10" name="Title 3"/>
          <p:cNvSpPr txBox="1">
            <a:spLocks/>
          </p:cNvSpPr>
          <p:nvPr/>
        </p:nvSpPr>
        <p:spPr>
          <a:xfrm>
            <a:off x="251520" y="285750"/>
            <a:ext cx="8109209" cy="711200"/>
          </a:xfrm>
          <a:prstGeom prst="rect">
            <a:avLst/>
          </a:prstGeom>
        </p:spPr>
        <p:txBody>
          <a:bodyPr/>
          <a:lstStyle>
            <a:lvl1pPr algn="l" rtl="0" eaLnBrk="1" fontAlgn="base" hangingPunct="1">
              <a:lnSpc>
                <a:spcPct val="90000"/>
              </a:lnSpc>
              <a:spcBef>
                <a:spcPct val="0"/>
              </a:spcBef>
              <a:spcAft>
                <a:spcPct val="0"/>
              </a:spcAft>
              <a:defRPr sz="1846" b="0" cap="none" baseline="0">
                <a:solidFill>
                  <a:schemeClr val="accent1"/>
                </a:solidFill>
                <a:latin typeface="+mj-lt"/>
                <a:ea typeface="+mj-ea"/>
                <a:cs typeface="+mj-cs"/>
              </a:defRPr>
            </a:lvl1pPr>
            <a:lvl2pPr algn="l" rtl="0" eaLnBrk="1" fontAlgn="base" hangingPunct="1">
              <a:spcBef>
                <a:spcPct val="0"/>
              </a:spcBef>
              <a:spcAft>
                <a:spcPct val="0"/>
              </a:spcAft>
              <a:defRPr sz="1846">
                <a:solidFill>
                  <a:schemeClr val="tx1"/>
                </a:solidFill>
                <a:latin typeface="Arial" charset="0"/>
              </a:defRPr>
            </a:lvl2pPr>
            <a:lvl3pPr algn="l" rtl="0" eaLnBrk="1" fontAlgn="base" hangingPunct="1">
              <a:spcBef>
                <a:spcPct val="0"/>
              </a:spcBef>
              <a:spcAft>
                <a:spcPct val="0"/>
              </a:spcAft>
              <a:defRPr sz="1846">
                <a:solidFill>
                  <a:schemeClr val="tx1"/>
                </a:solidFill>
                <a:latin typeface="Arial" charset="0"/>
              </a:defRPr>
            </a:lvl3pPr>
            <a:lvl4pPr algn="l" rtl="0" eaLnBrk="1" fontAlgn="base" hangingPunct="1">
              <a:spcBef>
                <a:spcPct val="0"/>
              </a:spcBef>
              <a:spcAft>
                <a:spcPct val="0"/>
              </a:spcAft>
              <a:defRPr sz="1846">
                <a:solidFill>
                  <a:schemeClr val="tx1"/>
                </a:solidFill>
                <a:latin typeface="Arial" charset="0"/>
              </a:defRPr>
            </a:lvl4pPr>
            <a:lvl5pPr algn="l" rtl="0" eaLnBrk="1" fontAlgn="base" hangingPunct="1">
              <a:spcBef>
                <a:spcPct val="0"/>
              </a:spcBef>
              <a:spcAft>
                <a:spcPct val="0"/>
              </a:spcAft>
              <a:defRPr sz="1846">
                <a:solidFill>
                  <a:schemeClr val="tx1"/>
                </a:solidFill>
                <a:latin typeface="Arial" charset="0"/>
              </a:defRPr>
            </a:lvl5pPr>
            <a:lvl6pPr marL="422041" algn="l" rtl="0" eaLnBrk="1" fontAlgn="base" hangingPunct="1">
              <a:spcBef>
                <a:spcPct val="0"/>
              </a:spcBef>
              <a:spcAft>
                <a:spcPct val="0"/>
              </a:spcAft>
              <a:defRPr sz="1846">
                <a:solidFill>
                  <a:schemeClr val="tx1"/>
                </a:solidFill>
                <a:latin typeface="Arial" charset="0"/>
              </a:defRPr>
            </a:lvl6pPr>
            <a:lvl7pPr marL="844083" algn="l" rtl="0" eaLnBrk="1" fontAlgn="base" hangingPunct="1">
              <a:spcBef>
                <a:spcPct val="0"/>
              </a:spcBef>
              <a:spcAft>
                <a:spcPct val="0"/>
              </a:spcAft>
              <a:defRPr sz="1846">
                <a:solidFill>
                  <a:schemeClr val="tx1"/>
                </a:solidFill>
                <a:latin typeface="Arial" charset="0"/>
              </a:defRPr>
            </a:lvl7pPr>
            <a:lvl8pPr marL="1266124" algn="l" rtl="0" eaLnBrk="1" fontAlgn="base" hangingPunct="1">
              <a:spcBef>
                <a:spcPct val="0"/>
              </a:spcBef>
              <a:spcAft>
                <a:spcPct val="0"/>
              </a:spcAft>
              <a:defRPr sz="1846">
                <a:solidFill>
                  <a:schemeClr val="tx1"/>
                </a:solidFill>
                <a:latin typeface="Arial" charset="0"/>
              </a:defRPr>
            </a:lvl8pPr>
            <a:lvl9pPr marL="1688165" algn="l" rtl="0" eaLnBrk="1" fontAlgn="base" hangingPunct="1">
              <a:spcBef>
                <a:spcPct val="0"/>
              </a:spcBef>
              <a:spcAft>
                <a:spcPct val="0"/>
              </a:spcAft>
              <a:defRPr sz="1846">
                <a:solidFill>
                  <a:schemeClr val="tx1"/>
                </a:solidFill>
                <a:latin typeface="Arial" charset="0"/>
              </a:defRPr>
            </a:lvl9pPr>
          </a:lstStyle>
          <a:p>
            <a:endParaRPr lang="en-GB" kern="0" dirty="0" smtClean="0"/>
          </a:p>
          <a:p>
            <a:r>
              <a:rPr lang="en-GB" kern="0" dirty="0" smtClean="0"/>
              <a:t>Capacity</a:t>
            </a:r>
            <a:endParaRPr lang="en-GB" kern="0" dirty="0"/>
          </a:p>
        </p:txBody>
      </p:sp>
      <p:pic>
        <p:nvPicPr>
          <p:cNvPr id="2" name="Picture 1"/>
          <p:cNvPicPr>
            <a:picLocks noChangeAspect="1"/>
          </p:cNvPicPr>
          <p:nvPr/>
        </p:nvPicPr>
        <p:blipFill>
          <a:blip r:embed="rId2"/>
          <a:stretch>
            <a:fillRect/>
          </a:stretch>
        </p:blipFill>
        <p:spPr>
          <a:xfrm>
            <a:off x="232446" y="1196752"/>
            <a:ext cx="4313860" cy="2166990"/>
          </a:xfrm>
          <a:prstGeom prst="rect">
            <a:avLst/>
          </a:prstGeom>
        </p:spPr>
      </p:pic>
      <p:pic>
        <p:nvPicPr>
          <p:cNvPr id="3" name="Picture 2"/>
          <p:cNvPicPr>
            <a:picLocks noChangeAspect="1"/>
          </p:cNvPicPr>
          <p:nvPr/>
        </p:nvPicPr>
        <p:blipFill>
          <a:blip r:embed="rId3"/>
          <a:stretch>
            <a:fillRect/>
          </a:stretch>
        </p:blipFill>
        <p:spPr>
          <a:xfrm>
            <a:off x="4932040" y="1169699"/>
            <a:ext cx="3888432" cy="5110993"/>
          </a:xfrm>
          <a:prstGeom prst="rect">
            <a:avLst/>
          </a:prstGeom>
        </p:spPr>
      </p:pic>
    </p:spTree>
    <p:extLst>
      <p:ext uri="{BB962C8B-B14F-4D97-AF65-F5344CB8AC3E}">
        <p14:creationId xmlns:p14="http://schemas.microsoft.com/office/powerpoint/2010/main" val="676438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251520" y="285750"/>
            <a:ext cx="8109209" cy="711200"/>
          </a:xfrm>
          <a:prstGeom prst="rect">
            <a:avLst/>
          </a:prstGeom>
        </p:spPr>
        <p:txBody>
          <a:bodyPr/>
          <a:lstStyle>
            <a:lvl1pPr algn="l" rtl="0" eaLnBrk="1" fontAlgn="base" hangingPunct="1">
              <a:lnSpc>
                <a:spcPct val="90000"/>
              </a:lnSpc>
              <a:spcBef>
                <a:spcPct val="0"/>
              </a:spcBef>
              <a:spcAft>
                <a:spcPct val="0"/>
              </a:spcAft>
              <a:defRPr sz="1846" b="0" cap="none" baseline="0">
                <a:solidFill>
                  <a:schemeClr val="accent1"/>
                </a:solidFill>
                <a:latin typeface="+mj-lt"/>
                <a:ea typeface="+mj-ea"/>
                <a:cs typeface="+mj-cs"/>
              </a:defRPr>
            </a:lvl1pPr>
            <a:lvl2pPr algn="l" rtl="0" eaLnBrk="1" fontAlgn="base" hangingPunct="1">
              <a:spcBef>
                <a:spcPct val="0"/>
              </a:spcBef>
              <a:spcAft>
                <a:spcPct val="0"/>
              </a:spcAft>
              <a:defRPr sz="1846">
                <a:solidFill>
                  <a:schemeClr val="tx1"/>
                </a:solidFill>
                <a:latin typeface="Arial" charset="0"/>
              </a:defRPr>
            </a:lvl2pPr>
            <a:lvl3pPr algn="l" rtl="0" eaLnBrk="1" fontAlgn="base" hangingPunct="1">
              <a:spcBef>
                <a:spcPct val="0"/>
              </a:spcBef>
              <a:spcAft>
                <a:spcPct val="0"/>
              </a:spcAft>
              <a:defRPr sz="1846">
                <a:solidFill>
                  <a:schemeClr val="tx1"/>
                </a:solidFill>
                <a:latin typeface="Arial" charset="0"/>
              </a:defRPr>
            </a:lvl3pPr>
            <a:lvl4pPr algn="l" rtl="0" eaLnBrk="1" fontAlgn="base" hangingPunct="1">
              <a:spcBef>
                <a:spcPct val="0"/>
              </a:spcBef>
              <a:spcAft>
                <a:spcPct val="0"/>
              </a:spcAft>
              <a:defRPr sz="1846">
                <a:solidFill>
                  <a:schemeClr val="tx1"/>
                </a:solidFill>
                <a:latin typeface="Arial" charset="0"/>
              </a:defRPr>
            </a:lvl4pPr>
            <a:lvl5pPr algn="l" rtl="0" eaLnBrk="1" fontAlgn="base" hangingPunct="1">
              <a:spcBef>
                <a:spcPct val="0"/>
              </a:spcBef>
              <a:spcAft>
                <a:spcPct val="0"/>
              </a:spcAft>
              <a:defRPr sz="1846">
                <a:solidFill>
                  <a:schemeClr val="tx1"/>
                </a:solidFill>
                <a:latin typeface="Arial" charset="0"/>
              </a:defRPr>
            </a:lvl5pPr>
            <a:lvl6pPr marL="422041" algn="l" rtl="0" eaLnBrk="1" fontAlgn="base" hangingPunct="1">
              <a:spcBef>
                <a:spcPct val="0"/>
              </a:spcBef>
              <a:spcAft>
                <a:spcPct val="0"/>
              </a:spcAft>
              <a:defRPr sz="1846">
                <a:solidFill>
                  <a:schemeClr val="tx1"/>
                </a:solidFill>
                <a:latin typeface="Arial" charset="0"/>
              </a:defRPr>
            </a:lvl6pPr>
            <a:lvl7pPr marL="844083" algn="l" rtl="0" eaLnBrk="1" fontAlgn="base" hangingPunct="1">
              <a:spcBef>
                <a:spcPct val="0"/>
              </a:spcBef>
              <a:spcAft>
                <a:spcPct val="0"/>
              </a:spcAft>
              <a:defRPr sz="1846">
                <a:solidFill>
                  <a:schemeClr val="tx1"/>
                </a:solidFill>
                <a:latin typeface="Arial" charset="0"/>
              </a:defRPr>
            </a:lvl7pPr>
            <a:lvl8pPr marL="1266124" algn="l" rtl="0" eaLnBrk="1" fontAlgn="base" hangingPunct="1">
              <a:spcBef>
                <a:spcPct val="0"/>
              </a:spcBef>
              <a:spcAft>
                <a:spcPct val="0"/>
              </a:spcAft>
              <a:defRPr sz="1846">
                <a:solidFill>
                  <a:schemeClr val="tx1"/>
                </a:solidFill>
                <a:latin typeface="Arial" charset="0"/>
              </a:defRPr>
            </a:lvl8pPr>
            <a:lvl9pPr marL="1688165" algn="l" rtl="0" eaLnBrk="1" fontAlgn="base" hangingPunct="1">
              <a:spcBef>
                <a:spcPct val="0"/>
              </a:spcBef>
              <a:spcAft>
                <a:spcPct val="0"/>
              </a:spcAft>
              <a:defRPr sz="1846">
                <a:solidFill>
                  <a:schemeClr val="tx1"/>
                </a:solidFill>
                <a:latin typeface="Arial" charset="0"/>
              </a:defRPr>
            </a:lvl9pPr>
          </a:lstStyle>
          <a:p>
            <a:endParaRPr lang="en-GB" kern="0" dirty="0" smtClean="0"/>
          </a:p>
          <a:p>
            <a:r>
              <a:rPr lang="en-GB" kern="0" dirty="0" smtClean="0"/>
              <a:t>Capacity Projects</a:t>
            </a:r>
            <a:endParaRPr lang="en-GB" kern="0" dirty="0"/>
          </a:p>
        </p:txBody>
      </p:sp>
      <p:pic>
        <p:nvPicPr>
          <p:cNvPr id="2" name="Picture 1"/>
          <p:cNvPicPr>
            <a:picLocks noChangeAspect="1"/>
          </p:cNvPicPr>
          <p:nvPr/>
        </p:nvPicPr>
        <p:blipFill>
          <a:blip r:embed="rId2"/>
          <a:stretch>
            <a:fillRect/>
          </a:stretch>
        </p:blipFill>
        <p:spPr>
          <a:xfrm>
            <a:off x="251520" y="1167537"/>
            <a:ext cx="4334632" cy="4962574"/>
          </a:xfrm>
          <a:prstGeom prst="rect">
            <a:avLst/>
          </a:prstGeom>
        </p:spPr>
      </p:pic>
      <p:pic>
        <p:nvPicPr>
          <p:cNvPr id="4" name="Picture 3"/>
          <p:cNvPicPr>
            <a:picLocks noChangeAspect="1"/>
          </p:cNvPicPr>
          <p:nvPr/>
        </p:nvPicPr>
        <p:blipFill>
          <a:blip r:embed="rId3"/>
          <a:stretch>
            <a:fillRect/>
          </a:stretch>
        </p:blipFill>
        <p:spPr>
          <a:xfrm>
            <a:off x="4736441" y="3746368"/>
            <a:ext cx="4328535" cy="2383743"/>
          </a:xfrm>
          <a:prstGeom prst="rect">
            <a:avLst/>
          </a:prstGeom>
        </p:spPr>
      </p:pic>
      <p:sp>
        <p:nvSpPr>
          <p:cNvPr id="3" name="TextBox 2"/>
          <p:cNvSpPr txBox="1"/>
          <p:nvPr/>
        </p:nvSpPr>
        <p:spPr>
          <a:xfrm>
            <a:off x="4736441" y="1167537"/>
            <a:ext cx="4300055" cy="2549495"/>
          </a:xfrm>
          <a:prstGeom prst="rect">
            <a:avLst/>
          </a:prstGeom>
          <a:noFill/>
        </p:spPr>
        <p:txBody>
          <a:bodyPr wrap="square" lIns="0" tIns="0" rIns="0" bIns="0" rtlCol="0">
            <a:noAutofit/>
          </a:bodyPr>
          <a:lstStyle/>
          <a:p>
            <a:r>
              <a:rPr lang="en-US" sz="1200" dirty="0"/>
              <a:t>The sickness rate continues to exhibit the marginal increase experienced in the previous week, however is still performing </a:t>
            </a:r>
            <a:r>
              <a:rPr lang="en-US" sz="1200" dirty="0" err="1"/>
              <a:t>favourably</a:t>
            </a:r>
            <a:r>
              <a:rPr lang="en-US" sz="1200" dirty="0"/>
              <a:t> against the target. This is not unusual given seasonal pressures.</a:t>
            </a:r>
          </a:p>
          <a:p>
            <a:endParaRPr lang="en-US" sz="1200" dirty="0"/>
          </a:p>
          <a:p>
            <a:r>
              <a:rPr lang="en-US" sz="1200" dirty="0"/>
              <a:t>A marked improvement for Both Out of Service projects has continued.  </a:t>
            </a:r>
          </a:p>
          <a:p>
            <a:r>
              <a:rPr lang="en-US" sz="1200" dirty="0"/>
              <a:t>Anecdotally, the OOS (people) </a:t>
            </a:r>
            <a:r>
              <a:rPr lang="en-US" sz="1200" dirty="0" err="1"/>
              <a:t>workstream</a:t>
            </a:r>
            <a:r>
              <a:rPr lang="en-US" sz="1200" dirty="0"/>
              <a:t> may be benefiting from having all Clinical Team Leaders on clinical shifts during the holiday period which reduces the proportion of staff who become Singles, and the OOS (vehicles) may be seeing a reduction with the allocated fleet to crews </a:t>
            </a:r>
            <a:r>
              <a:rPr lang="en-US" sz="1200" dirty="0" err="1"/>
              <a:t>programme</a:t>
            </a:r>
            <a:r>
              <a:rPr lang="en-US" sz="1200" dirty="0"/>
              <a:t> completed pan-London and therefore management of the fleet may be </a:t>
            </a:r>
            <a:r>
              <a:rPr lang="en-US" sz="1200" dirty="0" err="1"/>
              <a:t>stabilising</a:t>
            </a:r>
            <a:r>
              <a:rPr lang="en-US" sz="1200" dirty="0"/>
              <a:t>.</a:t>
            </a:r>
          </a:p>
        </p:txBody>
      </p:sp>
    </p:spTree>
    <p:extLst>
      <p:ext uri="{BB962C8B-B14F-4D97-AF65-F5344CB8AC3E}">
        <p14:creationId xmlns:p14="http://schemas.microsoft.com/office/powerpoint/2010/main" val="6696009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a:xfrm>
            <a:off x="454921" y="3861048"/>
            <a:ext cx="4067175" cy="2305050"/>
          </a:xfrm>
          <a:noFill/>
          <a:ln>
            <a:solidFill>
              <a:srgbClr val="0070C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t" anchorCtr="0" compatLnSpc="1">
            <a:prstTxWarp prst="textNoShape">
              <a:avLst/>
            </a:prstTxWarp>
          </a:bodyPr>
          <a:lstStyle/>
          <a:p>
            <a:r>
              <a:rPr lang="en-GB" dirty="0"/>
              <a:t>O</a:t>
            </a:r>
            <a:r>
              <a:rPr lang="en-GB" dirty="0" smtClean="0"/>
              <a:t>verall Job Cycle (FULL) fell last week to 109.2 minutes </a:t>
            </a:r>
            <a:r>
              <a:rPr lang="en-GB" dirty="0"/>
              <a:t>last week, </a:t>
            </a:r>
            <a:r>
              <a:rPr lang="en-GB" dirty="0" smtClean="0"/>
              <a:t>and is still tracking below the revised trajectory.</a:t>
            </a:r>
          </a:p>
          <a:p>
            <a:r>
              <a:rPr lang="en-GB" dirty="0" smtClean="0"/>
              <a:t>Overall Job Cycle improved last week, to 85 minutes, continuing below trajectory. </a:t>
            </a:r>
          </a:p>
          <a:p>
            <a:r>
              <a:rPr lang="en-GB" dirty="0" smtClean="0"/>
              <a:t>MAR saw a decrease last week  to just over 1.29 vehicles per incident. This combined with the overall JCT improvement, caused the Full JCT measurement to fall.</a:t>
            </a:r>
            <a:endParaRPr lang="en-GB" dirty="0">
              <a:solidFill>
                <a:srgbClr val="FF0000"/>
              </a:solidFill>
            </a:endParaRPr>
          </a:p>
        </p:txBody>
      </p:sp>
      <p:sp>
        <p:nvSpPr>
          <p:cNvPr id="8" name="Title 3"/>
          <p:cNvSpPr txBox="1">
            <a:spLocks/>
          </p:cNvSpPr>
          <p:nvPr/>
        </p:nvSpPr>
        <p:spPr>
          <a:xfrm>
            <a:off x="251520" y="285750"/>
            <a:ext cx="8109209" cy="711200"/>
          </a:xfrm>
          <a:prstGeom prst="rect">
            <a:avLst/>
          </a:prstGeom>
        </p:spPr>
        <p:txBody>
          <a:bodyPr/>
          <a:lstStyle>
            <a:lvl1pPr algn="l" rtl="0" eaLnBrk="1" fontAlgn="base" hangingPunct="1">
              <a:lnSpc>
                <a:spcPct val="90000"/>
              </a:lnSpc>
              <a:spcBef>
                <a:spcPct val="0"/>
              </a:spcBef>
              <a:spcAft>
                <a:spcPct val="0"/>
              </a:spcAft>
              <a:defRPr sz="1846" b="0" cap="none" baseline="0">
                <a:solidFill>
                  <a:schemeClr val="accent1"/>
                </a:solidFill>
                <a:latin typeface="+mj-lt"/>
                <a:ea typeface="+mj-ea"/>
                <a:cs typeface="+mj-cs"/>
              </a:defRPr>
            </a:lvl1pPr>
            <a:lvl2pPr algn="l" rtl="0" eaLnBrk="1" fontAlgn="base" hangingPunct="1">
              <a:spcBef>
                <a:spcPct val="0"/>
              </a:spcBef>
              <a:spcAft>
                <a:spcPct val="0"/>
              </a:spcAft>
              <a:defRPr sz="1846">
                <a:solidFill>
                  <a:schemeClr val="tx1"/>
                </a:solidFill>
                <a:latin typeface="Arial" charset="0"/>
              </a:defRPr>
            </a:lvl2pPr>
            <a:lvl3pPr algn="l" rtl="0" eaLnBrk="1" fontAlgn="base" hangingPunct="1">
              <a:spcBef>
                <a:spcPct val="0"/>
              </a:spcBef>
              <a:spcAft>
                <a:spcPct val="0"/>
              </a:spcAft>
              <a:defRPr sz="1846">
                <a:solidFill>
                  <a:schemeClr val="tx1"/>
                </a:solidFill>
                <a:latin typeface="Arial" charset="0"/>
              </a:defRPr>
            </a:lvl3pPr>
            <a:lvl4pPr algn="l" rtl="0" eaLnBrk="1" fontAlgn="base" hangingPunct="1">
              <a:spcBef>
                <a:spcPct val="0"/>
              </a:spcBef>
              <a:spcAft>
                <a:spcPct val="0"/>
              </a:spcAft>
              <a:defRPr sz="1846">
                <a:solidFill>
                  <a:schemeClr val="tx1"/>
                </a:solidFill>
                <a:latin typeface="Arial" charset="0"/>
              </a:defRPr>
            </a:lvl4pPr>
            <a:lvl5pPr algn="l" rtl="0" eaLnBrk="1" fontAlgn="base" hangingPunct="1">
              <a:spcBef>
                <a:spcPct val="0"/>
              </a:spcBef>
              <a:spcAft>
                <a:spcPct val="0"/>
              </a:spcAft>
              <a:defRPr sz="1846">
                <a:solidFill>
                  <a:schemeClr val="tx1"/>
                </a:solidFill>
                <a:latin typeface="Arial" charset="0"/>
              </a:defRPr>
            </a:lvl5pPr>
            <a:lvl6pPr marL="422041" algn="l" rtl="0" eaLnBrk="1" fontAlgn="base" hangingPunct="1">
              <a:spcBef>
                <a:spcPct val="0"/>
              </a:spcBef>
              <a:spcAft>
                <a:spcPct val="0"/>
              </a:spcAft>
              <a:defRPr sz="1846">
                <a:solidFill>
                  <a:schemeClr val="tx1"/>
                </a:solidFill>
                <a:latin typeface="Arial" charset="0"/>
              </a:defRPr>
            </a:lvl6pPr>
            <a:lvl7pPr marL="844083" algn="l" rtl="0" eaLnBrk="1" fontAlgn="base" hangingPunct="1">
              <a:spcBef>
                <a:spcPct val="0"/>
              </a:spcBef>
              <a:spcAft>
                <a:spcPct val="0"/>
              </a:spcAft>
              <a:defRPr sz="1846">
                <a:solidFill>
                  <a:schemeClr val="tx1"/>
                </a:solidFill>
                <a:latin typeface="Arial" charset="0"/>
              </a:defRPr>
            </a:lvl7pPr>
            <a:lvl8pPr marL="1266124" algn="l" rtl="0" eaLnBrk="1" fontAlgn="base" hangingPunct="1">
              <a:spcBef>
                <a:spcPct val="0"/>
              </a:spcBef>
              <a:spcAft>
                <a:spcPct val="0"/>
              </a:spcAft>
              <a:defRPr sz="1846">
                <a:solidFill>
                  <a:schemeClr val="tx1"/>
                </a:solidFill>
                <a:latin typeface="Arial" charset="0"/>
              </a:defRPr>
            </a:lvl8pPr>
            <a:lvl9pPr marL="1688165" algn="l" rtl="0" eaLnBrk="1" fontAlgn="base" hangingPunct="1">
              <a:spcBef>
                <a:spcPct val="0"/>
              </a:spcBef>
              <a:spcAft>
                <a:spcPct val="0"/>
              </a:spcAft>
              <a:defRPr sz="1846">
                <a:solidFill>
                  <a:schemeClr val="tx1"/>
                </a:solidFill>
                <a:latin typeface="Arial" charset="0"/>
              </a:defRPr>
            </a:lvl9pPr>
          </a:lstStyle>
          <a:p>
            <a:endParaRPr lang="en-GB" kern="0" dirty="0" smtClean="0"/>
          </a:p>
          <a:p>
            <a:r>
              <a:rPr lang="en-GB" kern="0" dirty="0" smtClean="0"/>
              <a:t>Efficiency</a:t>
            </a:r>
            <a:endParaRPr lang="en-GB" kern="0" dirty="0"/>
          </a:p>
        </p:txBody>
      </p:sp>
      <p:pic>
        <p:nvPicPr>
          <p:cNvPr id="2" name="Picture 1"/>
          <p:cNvPicPr>
            <a:picLocks noChangeAspect="1"/>
          </p:cNvPicPr>
          <p:nvPr/>
        </p:nvPicPr>
        <p:blipFill>
          <a:blip r:embed="rId2"/>
          <a:stretch>
            <a:fillRect/>
          </a:stretch>
        </p:blipFill>
        <p:spPr>
          <a:xfrm>
            <a:off x="291105" y="1273706"/>
            <a:ext cx="4230991" cy="2310584"/>
          </a:xfrm>
          <a:prstGeom prst="rect">
            <a:avLst/>
          </a:prstGeom>
        </p:spPr>
      </p:pic>
      <p:pic>
        <p:nvPicPr>
          <p:cNvPr id="3" name="Picture 2"/>
          <p:cNvPicPr>
            <a:picLocks noChangeAspect="1"/>
          </p:cNvPicPr>
          <p:nvPr/>
        </p:nvPicPr>
        <p:blipFill>
          <a:blip r:embed="rId3"/>
          <a:stretch>
            <a:fillRect/>
          </a:stretch>
        </p:blipFill>
        <p:spPr>
          <a:xfrm>
            <a:off x="4788024" y="1291276"/>
            <a:ext cx="3889585" cy="4585995"/>
          </a:xfrm>
          <a:prstGeom prst="rect">
            <a:avLst/>
          </a:prstGeom>
        </p:spPr>
      </p:pic>
    </p:spTree>
    <p:extLst>
      <p:ext uri="{BB962C8B-B14F-4D97-AF65-F5344CB8AC3E}">
        <p14:creationId xmlns:p14="http://schemas.microsoft.com/office/powerpoint/2010/main" val="41891820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251520" y="285750"/>
            <a:ext cx="8109209" cy="711200"/>
          </a:xfrm>
          <a:prstGeom prst="rect">
            <a:avLst/>
          </a:prstGeom>
        </p:spPr>
        <p:txBody>
          <a:bodyPr/>
          <a:lstStyle>
            <a:lvl1pPr algn="l" rtl="0" eaLnBrk="1" fontAlgn="base" hangingPunct="1">
              <a:lnSpc>
                <a:spcPct val="90000"/>
              </a:lnSpc>
              <a:spcBef>
                <a:spcPct val="0"/>
              </a:spcBef>
              <a:spcAft>
                <a:spcPct val="0"/>
              </a:spcAft>
              <a:defRPr sz="1846" b="0" cap="none" baseline="0">
                <a:solidFill>
                  <a:schemeClr val="accent1"/>
                </a:solidFill>
                <a:latin typeface="+mj-lt"/>
                <a:ea typeface="+mj-ea"/>
                <a:cs typeface="+mj-cs"/>
              </a:defRPr>
            </a:lvl1pPr>
            <a:lvl2pPr algn="l" rtl="0" eaLnBrk="1" fontAlgn="base" hangingPunct="1">
              <a:spcBef>
                <a:spcPct val="0"/>
              </a:spcBef>
              <a:spcAft>
                <a:spcPct val="0"/>
              </a:spcAft>
              <a:defRPr sz="1846">
                <a:solidFill>
                  <a:schemeClr val="tx1"/>
                </a:solidFill>
                <a:latin typeface="Arial" charset="0"/>
              </a:defRPr>
            </a:lvl2pPr>
            <a:lvl3pPr algn="l" rtl="0" eaLnBrk="1" fontAlgn="base" hangingPunct="1">
              <a:spcBef>
                <a:spcPct val="0"/>
              </a:spcBef>
              <a:spcAft>
                <a:spcPct val="0"/>
              </a:spcAft>
              <a:defRPr sz="1846">
                <a:solidFill>
                  <a:schemeClr val="tx1"/>
                </a:solidFill>
                <a:latin typeface="Arial" charset="0"/>
              </a:defRPr>
            </a:lvl3pPr>
            <a:lvl4pPr algn="l" rtl="0" eaLnBrk="1" fontAlgn="base" hangingPunct="1">
              <a:spcBef>
                <a:spcPct val="0"/>
              </a:spcBef>
              <a:spcAft>
                <a:spcPct val="0"/>
              </a:spcAft>
              <a:defRPr sz="1846">
                <a:solidFill>
                  <a:schemeClr val="tx1"/>
                </a:solidFill>
                <a:latin typeface="Arial" charset="0"/>
              </a:defRPr>
            </a:lvl4pPr>
            <a:lvl5pPr algn="l" rtl="0" eaLnBrk="1" fontAlgn="base" hangingPunct="1">
              <a:spcBef>
                <a:spcPct val="0"/>
              </a:spcBef>
              <a:spcAft>
                <a:spcPct val="0"/>
              </a:spcAft>
              <a:defRPr sz="1846">
                <a:solidFill>
                  <a:schemeClr val="tx1"/>
                </a:solidFill>
                <a:latin typeface="Arial" charset="0"/>
              </a:defRPr>
            </a:lvl5pPr>
            <a:lvl6pPr marL="422041" algn="l" rtl="0" eaLnBrk="1" fontAlgn="base" hangingPunct="1">
              <a:spcBef>
                <a:spcPct val="0"/>
              </a:spcBef>
              <a:spcAft>
                <a:spcPct val="0"/>
              </a:spcAft>
              <a:defRPr sz="1846">
                <a:solidFill>
                  <a:schemeClr val="tx1"/>
                </a:solidFill>
                <a:latin typeface="Arial" charset="0"/>
              </a:defRPr>
            </a:lvl6pPr>
            <a:lvl7pPr marL="844083" algn="l" rtl="0" eaLnBrk="1" fontAlgn="base" hangingPunct="1">
              <a:spcBef>
                <a:spcPct val="0"/>
              </a:spcBef>
              <a:spcAft>
                <a:spcPct val="0"/>
              </a:spcAft>
              <a:defRPr sz="1846">
                <a:solidFill>
                  <a:schemeClr val="tx1"/>
                </a:solidFill>
                <a:latin typeface="Arial" charset="0"/>
              </a:defRPr>
            </a:lvl7pPr>
            <a:lvl8pPr marL="1266124" algn="l" rtl="0" eaLnBrk="1" fontAlgn="base" hangingPunct="1">
              <a:spcBef>
                <a:spcPct val="0"/>
              </a:spcBef>
              <a:spcAft>
                <a:spcPct val="0"/>
              </a:spcAft>
              <a:defRPr sz="1846">
                <a:solidFill>
                  <a:schemeClr val="tx1"/>
                </a:solidFill>
                <a:latin typeface="Arial" charset="0"/>
              </a:defRPr>
            </a:lvl8pPr>
            <a:lvl9pPr marL="1688165" algn="l" rtl="0" eaLnBrk="1" fontAlgn="base" hangingPunct="1">
              <a:spcBef>
                <a:spcPct val="0"/>
              </a:spcBef>
              <a:spcAft>
                <a:spcPct val="0"/>
              </a:spcAft>
              <a:defRPr sz="1846">
                <a:solidFill>
                  <a:schemeClr val="tx1"/>
                </a:solidFill>
                <a:latin typeface="Arial" charset="0"/>
              </a:defRPr>
            </a:lvl9pPr>
          </a:lstStyle>
          <a:p>
            <a:endParaRPr lang="en-GB" kern="0" dirty="0" smtClean="0"/>
          </a:p>
          <a:p>
            <a:r>
              <a:rPr lang="en-GB" kern="0" dirty="0" smtClean="0"/>
              <a:t>CCG A8 Performance</a:t>
            </a:r>
            <a:endParaRPr lang="en-GB" kern="0" dirty="0"/>
          </a:p>
        </p:txBody>
      </p:sp>
      <p:graphicFrame>
        <p:nvGraphicFramePr>
          <p:cNvPr id="4" name="Table 3"/>
          <p:cNvGraphicFramePr>
            <a:graphicFrameLocks noGrp="1"/>
          </p:cNvGraphicFramePr>
          <p:nvPr>
            <p:extLst>
              <p:ext uri="{D42A27DB-BD31-4B8C-83A1-F6EECF244321}">
                <p14:modId xmlns:p14="http://schemas.microsoft.com/office/powerpoint/2010/main" val="3635561338"/>
              </p:ext>
            </p:extLst>
          </p:nvPr>
        </p:nvGraphicFramePr>
        <p:xfrm>
          <a:off x="251516" y="1052722"/>
          <a:ext cx="8640969" cy="5256611"/>
        </p:xfrm>
        <a:graphic>
          <a:graphicData uri="http://schemas.openxmlformats.org/drawingml/2006/table">
            <a:tbl>
              <a:tblPr/>
              <a:tblGrid>
                <a:gridCol w="43105"/>
                <a:gridCol w="581932"/>
                <a:gridCol w="948333"/>
                <a:gridCol w="323295"/>
                <a:gridCol w="323295"/>
                <a:gridCol w="323295"/>
                <a:gridCol w="323295"/>
                <a:gridCol w="323295"/>
                <a:gridCol w="323295"/>
                <a:gridCol w="323295"/>
                <a:gridCol w="323295"/>
                <a:gridCol w="323295"/>
                <a:gridCol w="323295"/>
                <a:gridCol w="86212"/>
                <a:gridCol w="404119"/>
                <a:gridCol w="344849"/>
                <a:gridCol w="344849"/>
                <a:gridCol w="86212"/>
                <a:gridCol w="274802"/>
                <a:gridCol w="296355"/>
                <a:gridCol w="274802"/>
                <a:gridCol w="274802"/>
                <a:gridCol w="274802"/>
                <a:gridCol w="274802"/>
                <a:gridCol w="280189"/>
                <a:gridCol w="308927"/>
                <a:gridCol w="308927"/>
              </a:tblGrid>
              <a:tr h="161229">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4">
                  <a:txBody>
                    <a:bodyPr/>
                    <a:lstStyle/>
                    <a:p>
                      <a:pPr algn="l" fontAlgn="ctr"/>
                      <a:r>
                        <a:rPr lang="en-GB" sz="500" b="1" i="0" u="none" strike="noStrike">
                          <a:solidFill>
                            <a:srgbClr val="000000"/>
                          </a:solidFill>
                          <a:effectLst/>
                          <a:latin typeface="Calibri" panose="020F0502020204030204" pitchFamily="34" charset="0"/>
                        </a:rPr>
                        <a:t>* Please note current month, quarter and YTD includes data up to </a:t>
                      </a:r>
                    </a:p>
                  </a:txBody>
                  <a:tcPr marL="0" marR="0" marT="0" marB="0" anchor="ctr">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l" fontAlgn="ctr"/>
                      <a:r>
                        <a:rPr lang="en-GB" sz="500" b="1" i="0" u="none" strike="noStrike">
                          <a:solidFill>
                            <a:srgbClr val="000000"/>
                          </a:solidFill>
                          <a:effectLst/>
                          <a:latin typeface="Calibri" panose="020F0502020204030204" pitchFamily="34" charset="0"/>
                        </a:rPr>
                        <a:t>27/12/2015</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l" fontAlgn="b"/>
                      <a:r>
                        <a:rPr lang="en-GB" sz="5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86952">
                <a:tc>
                  <a:txBody>
                    <a:bodyPr/>
                    <a:lstStyle/>
                    <a:p>
                      <a:pPr algn="l" fontAlgn="b"/>
                      <a:endParaRPr lang="en-GB" sz="5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500" b="1"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500" b="1"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3">
                  <a:txBody>
                    <a:bodyPr/>
                    <a:lstStyle/>
                    <a:p>
                      <a:pPr algn="ctr" fontAlgn="b"/>
                      <a:r>
                        <a:rPr lang="en-GB" sz="500" b="1" i="0" u="none" strike="noStrike">
                          <a:solidFill>
                            <a:srgbClr val="000000"/>
                          </a:solidFill>
                          <a:effectLst/>
                          <a:latin typeface="Calibri" panose="020F0502020204030204" pitchFamily="34" charset="0"/>
                        </a:rPr>
                        <a:t>Q1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GB"/>
                    </a:p>
                  </a:txBody>
                  <a:tcPr/>
                </a:tc>
                <a:tc hMerge="1">
                  <a:txBody>
                    <a:bodyPr/>
                    <a:lstStyle/>
                    <a:p>
                      <a:endParaRPr lang="en-GB"/>
                    </a:p>
                  </a:txBody>
                  <a:tcPr/>
                </a:tc>
                <a:tc gridSpan="3">
                  <a:txBody>
                    <a:bodyPr/>
                    <a:lstStyle/>
                    <a:p>
                      <a:pPr algn="ctr" fontAlgn="b"/>
                      <a:r>
                        <a:rPr lang="en-GB" sz="500" b="1" i="0" u="none" strike="noStrike">
                          <a:solidFill>
                            <a:srgbClr val="000000"/>
                          </a:solidFill>
                          <a:effectLst/>
                          <a:latin typeface="Calibri" panose="020F0502020204030204" pitchFamily="34" charset="0"/>
                        </a:rPr>
                        <a:t>Q2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GB"/>
                    </a:p>
                  </a:txBody>
                  <a:tcPr/>
                </a:tc>
                <a:tc hMerge="1">
                  <a:txBody>
                    <a:bodyPr/>
                    <a:lstStyle/>
                    <a:p>
                      <a:endParaRPr lang="en-GB"/>
                    </a:p>
                  </a:txBody>
                  <a:tcPr/>
                </a:tc>
                <a:tc gridSpan="3">
                  <a:txBody>
                    <a:bodyPr/>
                    <a:lstStyle/>
                    <a:p>
                      <a:pPr algn="ctr" fontAlgn="b"/>
                      <a:r>
                        <a:rPr lang="en-GB" sz="500" b="1" i="0" u="none" strike="noStrike">
                          <a:solidFill>
                            <a:srgbClr val="000000"/>
                          </a:solidFill>
                          <a:effectLst/>
                          <a:latin typeface="Calibri" panose="020F0502020204030204" pitchFamily="34" charset="0"/>
                        </a:rPr>
                        <a:t>Q3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GB"/>
                    </a:p>
                  </a:txBody>
                  <a:tcPr/>
                </a:tc>
                <a:tc hMerge="1">
                  <a:txBody>
                    <a:bodyPr/>
                    <a:lstStyle/>
                    <a:p>
                      <a:endParaRPr lang="en-GB"/>
                    </a:p>
                  </a:txBody>
                  <a:tcPr/>
                </a:tc>
                <a:tc>
                  <a:txBody>
                    <a:bodyPr/>
                    <a:lstStyle/>
                    <a:p>
                      <a:pPr algn="ctr" fontAlgn="b"/>
                      <a:endParaRPr lang="en-GB" sz="5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5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1"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500" b="1"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500" b="1"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500" b="1"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9">
                  <a:txBody>
                    <a:bodyPr/>
                    <a:lstStyle/>
                    <a:p>
                      <a:pPr algn="ctr" fontAlgn="b"/>
                      <a:r>
                        <a:rPr lang="en-GB" sz="400" b="1" i="0" u="none" strike="noStrike">
                          <a:solidFill>
                            <a:srgbClr val="000000"/>
                          </a:solidFill>
                          <a:effectLst/>
                          <a:latin typeface="Calibri" panose="020F0502020204030204" pitchFamily="34" charset="0"/>
                        </a:rPr>
                        <a:t>Cumulative CCG A8 Performance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52165">
                <a:tc>
                  <a:txBody>
                    <a:bodyPr/>
                    <a:lstStyle/>
                    <a:p>
                      <a:pPr algn="l" fontAlgn="b"/>
                      <a:endParaRPr lang="en-GB" sz="500" b="1"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400" b="1" i="0" u="none" strike="noStrike">
                          <a:solidFill>
                            <a:srgbClr val="000000"/>
                          </a:solidFill>
                          <a:effectLst/>
                          <a:latin typeface="Calibri" panose="020F0502020204030204" pitchFamily="34" charset="0"/>
                        </a:rPr>
                        <a:t>CCG cluster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GB" sz="400" b="1" i="0" u="none" strike="noStrike">
                          <a:solidFill>
                            <a:srgbClr val="000000"/>
                          </a:solidFill>
                          <a:effectLst/>
                          <a:latin typeface="Calibri" panose="020F0502020204030204" pitchFamily="34" charset="0"/>
                        </a:rPr>
                        <a:t>CCG name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500" b="1" i="0" u="none" strike="noStrike">
                          <a:solidFill>
                            <a:srgbClr val="000000"/>
                          </a:solidFill>
                          <a:effectLst/>
                          <a:latin typeface="Calibri" panose="020F0502020204030204" pitchFamily="34" charset="0"/>
                        </a:rPr>
                        <a:t>Apr-15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500" b="1" i="0" u="none" strike="noStrike">
                          <a:solidFill>
                            <a:srgbClr val="000000"/>
                          </a:solidFill>
                          <a:effectLst/>
                          <a:latin typeface="Calibri" panose="020F0502020204030204" pitchFamily="34" charset="0"/>
                        </a:rPr>
                        <a:t>May-15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500" b="1" i="0" u="none" strike="noStrike">
                          <a:solidFill>
                            <a:srgbClr val="000000"/>
                          </a:solidFill>
                          <a:effectLst/>
                          <a:latin typeface="Calibri" panose="020F0502020204030204" pitchFamily="34" charset="0"/>
                        </a:rPr>
                        <a:t>Jun-15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500" b="1" i="0" u="none" strike="noStrike">
                          <a:solidFill>
                            <a:srgbClr val="000000"/>
                          </a:solidFill>
                          <a:effectLst/>
                          <a:latin typeface="Calibri" panose="020F0502020204030204" pitchFamily="34" charset="0"/>
                        </a:rPr>
                        <a:t>Jul-15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500" b="1" i="0" u="none" strike="noStrike">
                          <a:solidFill>
                            <a:srgbClr val="000000"/>
                          </a:solidFill>
                          <a:effectLst/>
                          <a:latin typeface="Calibri" panose="020F0502020204030204" pitchFamily="34" charset="0"/>
                        </a:rPr>
                        <a:t>Aug-15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500" b="1" i="0" u="none" strike="noStrike">
                          <a:solidFill>
                            <a:srgbClr val="000000"/>
                          </a:solidFill>
                          <a:effectLst/>
                          <a:latin typeface="Calibri" panose="020F0502020204030204" pitchFamily="34" charset="0"/>
                        </a:rPr>
                        <a:t>Sep-15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500" b="1" i="0" u="none" strike="noStrike">
                          <a:solidFill>
                            <a:srgbClr val="000000"/>
                          </a:solidFill>
                          <a:effectLst/>
                          <a:latin typeface="Calibri" panose="020F0502020204030204" pitchFamily="34" charset="0"/>
                        </a:rPr>
                        <a:t>Oct-15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500" b="1" i="0" u="none" strike="noStrike">
                          <a:solidFill>
                            <a:srgbClr val="000000"/>
                          </a:solidFill>
                          <a:effectLst/>
                          <a:latin typeface="Calibri" panose="020F0502020204030204" pitchFamily="34" charset="0"/>
                        </a:rPr>
                        <a:t>Nov-15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500" b="1" i="0" u="none" strike="noStrike">
                          <a:solidFill>
                            <a:srgbClr val="000000"/>
                          </a:solidFill>
                          <a:effectLst/>
                          <a:latin typeface="Calibri" panose="020F0502020204030204" pitchFamily="34" charset="0"/>
                        </a:rPr>
                        <a:t>Dec-15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500" b="1" i="0" u="none" strike="noStrike">
                          <a:solidFill>
                            <a:srgbClr val="000000"/>
                          </a:solidFill>
                          <a:effectLst/>
                          <a:latin typeface="Calibri" panose="020F0502020204030204" pitchFamily="34" charset="0"/>
                        </a:rPr>
                        <a:t>YTD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endParaRPr lang="en-GB" sz="4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1" i="0" u="none" strike="noStrike">
                          <a:solidFill>
                            <a:srgbClr val="000000"/>
                          </a:solidFill>
                          <a:effectLst/>
                          <a:latin typeface="Calibri" panose="020F0502020204030204" pitchFamily="34" charset="0"/>
                        </a:rPr>
                        <a:t>2015/16 QTR 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400" b="1" i="0" u="none" strike="noStrike">
                          <a:solidFill>
                            <a:srgbClr val="000000"/>
                          </a:solidFill>
                          <a:effectLst/>
                          <a:latin typeface="Calibri" panose="020F0502020204030204" pitchFamily="34" charset="0"/>
                        </a:rPr>
                        <a:t>2015/16 QTR 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400" b="1" i="0" u="none" strike="noStrike">
                          <a:solidFill>
                            <a:srgbClr val="000000"/>
                          </a:solidFill>
                          <a:effectLst/>
                          <a:latin typeface="Calibri" panose="020F0502020204030204" pitchFamily="34" charset="0"/>
                        </a:rPr>
                        <a:t>2015/16 QTR 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endParaRPr lang="en-GB" sz="4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500" b="1" i="0" u="none" strike="noStrike">
                          <a:solidFill>
                            <a:srgbClr val="000000"/>
                          </a:solidFill>
                          <a:effectLst/>
                          <a:latin typeface="Calibri" panose="020F0502020204030204" pitchFamily="34" charset="0"/>
                        </a:rPr>
                        <a:t>Apr-15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500" b="1" i="0" u="none" strike="noStrike">
                          <a:solidFill>
                            <a:srgbClr val="000000"/>
                          </a:solidFill>
                          <a:effectLst/>
                          <a:latin typeface="Calibri" panose="020F0502020204030204" pitchFamily="34" charset="0"/>
                        </a:rPr>
                        <a:t>May-15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500" b="1" i="0" u="none" strike="noStrike">
                          <a:solidFill>
                            <a:srgbClr val="000000"/>
                          </a:solidFill>
                          <a:effectLst/>
                          <a:latin typeface="Calibri" panose="020F0502020204030204" pitchFamily="34" charset="0"/>
                        </a:rPr>
                        <a:t>Jun-15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500" b="1" i="0" u="none" strike="noStrike">
                          <a:solidFill>
                            <a:srgbClr val="000000"/>
                          </a:solidFill>
                          <a:effectLst/>
                          <a:latin typeface="Calibri" panose="020F0502020204030204" pitchFamily="34" charset="0"/>
                        </a:rPr>
                        <a:t>Jul-15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500" b="1" i="0" u="none" strike="noStrike">
                          <a:solidFill>
                            <a:srgbClr val="000000"/>
                          </a:solidFill>
                          <a:effectLst/>
                          <a:latin typeface="Calibri" panose="020F0502020204030204" pitchFamily="34" charset="0"/>
                        </a:rPr>
                        <a:t>Aug-15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500" b="1" i="0" u="none" strike="noStrike">
                          <a:solidFill>
                            <a:srgbClr val="000000"/>
                          </a:solidFill>
                          <a:effectLst/>
                          <a:latin typeface="Calibri" panose="020F0502020204030204" pitchFamily="34" charset="0"/>
                        </a:rPr>
                        <a:t>Sep-15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500" b="1" i="0" u="none" strike="noStrike">
                          <a:solidFill>
                            <a:srgbClr val="000000"/>
                          </a:solidFill>
                          <a:effectLst/>
                          <a:latin typeface="Calibri" panose="020F0502020204030204" pitchFamily="34" charset="0"/>
                        </a:rPr>
                        <a:t>Oct-15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500" b="1" i="0" u="none" strike="noStrike">
                          <a:solidFill>
                            <a:srgbClr val="000000"/>
                          </a:solidFill>
                          <a:effectLst/>
                          <a:latin typeface="Calibri" panose="020F0502020204030204" pitchFamily="34" charset="0"/>
                        </a:rPr>
                        <a:t>Nov-15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500" b="1" i="0" u="none" strike="noStrike">
                          <a:solidFill>
                            <a:srgbClr val="000000"/>
                          </a:solidFill>
                          <a:effectLst/>
                          <a:latin typeface="Calibri" panose="020F0502020204030204" pitchFamily="34" charset="0"/>
                        </a:rPr>
                        <a:t>Dec-15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rowSpan="4">
                  <a:txBody>
                    <a:bodyPr/>
                    <a:lstStyle/>
                    <a:p>
                      <a:pPr algn="ctr" fontAlgn="ctr"/>
                      <a:r>
                        <a:rPr lang="en-GB" sz="400" b="1" i="0" u="none" strike="noStrike">
                          <a:solidFill>
                            <a:srgbClr val="000000"/>
                          </a:solidFill>
                          <a:effectLst/>
                          <a:latin typeface="Calibri" panose="020F0502020204030204" pitchFamily="34" charset="0"/>
                        </a:rPr>
                        <a:t>East Central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NHS City and Hackney CCG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FF0000"/>
                          </a:solidFill>
                          <a:effectLst/>
                          <a:latin typeface="Calibri" panose="020F0502020204030204" pitchFamily="34" charset="0"/>
                        </a:rPr>
                        <a:t>67.63%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69.97%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66.82%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68.37%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63.19%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65.97%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65.56%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64.91%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66.79%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FF0000"/>
                          </a:solidFill>
                          <a:effectLst/>
                          <a:latin typeface="Calibri" panose="020F0502020204030204" pitchFamily="34" charset="0"/>
                        </a:rPr>
                        <a:t>68.88%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66.13%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65.50%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FF0000"/>
                          </a:solidFill>
                          <a:effectLst/>
                          <a:latin typeface="Calibri" panose="020F0502020204030204" pitchFamily="34" charset="0"/>
                        </a:rPr>
                        <a:t>67.63%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68.31%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68.88%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68.32%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68.33%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66.79%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a:txBody>
                    <a:bodyPr/>
                    <a:lstStyle/>
                    <a:p>
                      <a:pPr algn="l" fontAlgn="b"/>
                      <a:r>
                        <a:rPr lang="en-GB" sz="400" b="0" i="0" u="none" strike="noStrike">
                          <a:solidFill>
                            <a:srgbClr val="000000"/>
                          </a:solidFill>
                          <a:effectLst/>
                          <a:latin typeface="Calibri" panose="020F0502020204030204" pitchFamily="34" charset="0"/>
                        </a:rPr>
                        <a:t>NHS Newham CCG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FF0000"/>
                          </a:solidFill>
                          <a:effectLst/>
                          <a:latin typeface="Calibri" panose="020F0502020204030204" pitchFamily="34" charset="0"/>
                        </a:rPr>
                        <a:t>68.88%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000000"/>
                          </a:solidFill>
                          <a:effectLst/>
                          <a:latin typeface="Calibri" panose="020F0502020204030204" pitchFamily="34" charset="0"/>
                        </a:rPr>
                        <a:t>71.91%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71.02%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FF0000"/>
                          </a:solidFill>
                          <a:effectLst/>
                          <a:latin typeface="Calibri" panose="020F0502020204030204" pitchFamily="34" charset="0"/>
                        </a:rPr>
                        <a:t>68.14%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65.36%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61.92%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68.18%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000000"/>
                          </a:solidFill>
                          <a:effectLst/>
                          <a:latin typeface="Calibri" panose="020F0502020204030204" pitchFamily="34" charset="0"/>
                        </a:rPr>
                        <a:t>70.62%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FF0000"/>
                          </a:solidFill>
                          <a:effectLst/>
                          <a:latin typeface="Calibri" panose="020F0502020204030204" pitchFamily="34" charset="0"/>
                        </a:rPr>
                        <a:t>65.15%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FF0000"/>
                          </a:solidFill>
                          <a:effectLst/>
                          <a:latin typeface="Calibri" panose="020F0502020204030204" pitchFamily="34" charset="0"/>
                        </a:rPr>
                        <a:t>68.88%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000000"/>
                          </a:solidFill>
                          <a:effectLst/>
                          <a:latin typeface="Calibri" panose="020F0502020204030204" pitchFamily="34" charset="0"/>
                        </a:rPr>
                        <a:t>70.42%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70.62%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FF0000"/>
                          </a:solidFill>
                          <a:effectLst/>
                          <a:latin typeface="Calibri" panose="020F0502020204030204" pitchFamily="34" charset="0"/>
                        </a:rPr>
                        <a:t>69.99%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69.05%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a:txBody>
                    <a:bodyPr/>
                    <a:lstStyle/>
                    <a:p>
                      <a:pPr algn="l" fontAlgn="b"/>
                      <a:r>
                        <a:rPr lang="en-GB" sz="400" b="0" i="0" u="none" strike="noStrike">
                          <a:solidFill>
                            <a:srgbClr val="000000"/>
                          </a:solidFill>
                          <a:effectLst/>
                          <a:latin typeface="Calibri" panose="020F0502020204030204" pitchFamily="34" charset="0"/>
                        </a:rPr>
                        <a:t>NHS Tower Hamlets CCG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70.74%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73.44%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71.26%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FF0000"/>
                          </a:solidFill>
                          <a:effectLst/>
                          <a:latin typeface="Calibri" panose="020F0502020204030204" pitchFamily="34" charset="0"/>
                        </a:rPr>
                        <a:t>67.24%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000000"/>
                          </a:solidFill>
                          <a:effectLst/>
                          <a:latin typeface="Calibri" panose="020F0502020204030204" pitchFamily="34" charset="0"/>
                        </a:rPr>
                        <a:t>70.85%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FF0000"/>
                          </a:solidFill>
                          <a:effectLst/>
                          <a:latin typeface="Calibri" panose="020F0502020204030204" pitchFamily="34" charset="0"/>
                        </a:rPr>
                        <a:t>64.49%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000000"/>
                          </a:solidFill>
                          <a:effectLst/>
                          <a:latin typeface="Calibri" panose="020F0502020204030204" pitchFamily="34" charset="0"/>
                        </a:rPr>
                        <a:t>71.48%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71.46%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FF0000"/>
                          </a:solidFill>
                          <a:effectLst/>
                          <a:latin typeface="Calibri" panose="020F0502020204030204" pitchFamily="34" charset="0"/>
                        </a:rPr>
                        <a:t>69.25%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000000"/>
                          </a:solidFill>
                          <a:effectLst/>
                          <a:latin typeface="Calibri" panose="020F0502020204030204" pitchFamily="34" charset="0"/>
                        </a:rPr>
                        <a:t>70.02%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000000"/>
                          </a:solidFill>
                          <a:effectLst/>
                          <a:latin typeface="Calibri" panose="020F0502020204030204" pitchFamily="34" charset="0"/>
                        </a:rPr>
                        <a:t>71.81%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FF0000"/>
                          </a:solidFill>
                          <a:effectLst/>
                          <a:latin typeface="Calibri" panose="020F0502020204030204" pitchFamily="34" charset="0"/>
                        </a:rPr>
                        <a:t>67.51%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000000"/>
                          </a:solidFill>
                          <a:effectLst/>
                          <a:latin typeface="Calibri" panose="020F0502020204030204" pitchFamily="34" charset="0"/>
                        </a:rPr>
                        <a:t>70.79%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000000"/>
                          </a:solidFill>
                          <a:effectLst/>
                          <a:latin typeface="Calibri" panose="020F0502020204030204" pitchFamily="34" charset="0"/>
                        </a:rPr>
                        <a:t>70.74%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72.08%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71.81%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70.62%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70.66%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FF0000"/>
                          </a:solidFill>
                          <a:effectLst/>
                          <a:latin typeface="Calibri" panose="020F0502020204030204" pitchFamily="34" charset="0"/>
                        </a:rPr>
                        <a:t>69.63%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69.91%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000000"/>
                          </a:solidFill>
                          <a:effectLst/>
                          <a:latin typeface="Calibri" panose="020F0502020204030204" pitchFamily="34" charset="0"/>
                        </a:rPr>
                        <a:t>70.11%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70.02%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a:txBody>
                    <a:bodyPr/>
                    <a:lstStyle/>
                    <a:p>
                      <a:pPr algn="l" fontAlgn="b"/>
                      <a:r>
                        <a:rPr lang="en-GB" sz="400" b="0" i="0" u="none" strike="noStrike">
                          <a:solidFill>
                            <a:srgbClr val="000000"/>
                          </a:solidFill>
                          <a:effectLst/>
                          <a:latin typeface="Calibri" panose="020F0502020204030204" pitchFamily="34" charset="0"/>
                        </a:rPr>
                        <a:t>NHS Waltham Forest CCG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FF0000"/>
                          </a:solidFill>
                          <a:effectLst/>
                          <a:latin typeface="Calibri" panose="020F0502020204030204" pitchFamily="34" charset="0"/>
                        </a:rPr>
                        <a:t>58.49%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60.72%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61.83%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59.52%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59.64%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60.12%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61.15%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57.95%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59.78%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59.89%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FF0000"/>
                          </a:solidFill>
                          <a:effectLst/>
                          <a:latin typeface="Calibri" panose="020F0502020204030204" pitchFamily="34" charset="0"/>
                        </a:rPr>
                        <a:t>60.35%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59.75%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59.58%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FF0000"/>
                          </a:solidFill>
                          <a:effectLst/>
                          <a:latin typeface="Calibri" panose="020F0502020204030204" pitchFamily="34" charset="0"/>
                        </a:rPr>
                        <a:t>58.49%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59.61%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60.35%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60.14%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59.90%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59.89%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400" b="1" i="0" u="none" strike="noStrike">
                          <a:solidFill>
                            <a:srgbClr val="000000"/>
                          </a:solidFill>
                          <a:effectLst/>
                          <a:latin typeface="Calibri" panose="020F0502020204030204" pitchFamily="34" charset="0"/>
                        </a:rPr>
                        <a:t>East Central</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1" i="0" u="none" strike="noStrike">
                          <a:solidFill>
                            <a:srgbClr val="000000"/>
                          </a:solidFill>
                          <a:effectLst/>
                          <a:latin typeface="Calibri" panose="020F0502020204030204" pitchFamily="34" charset="0"/>
                        </a:rPr>
                        <a:t>Total</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1" i="0" u="none" strike="noStrike">
                          <a:solidFill>
                            <a:srgbClr val="FF0000"/>
                          </a:solidFill>
                          <a:effectLst/>
                          <a:latin typeface="Calibri" panose="020F0502020204030204" pitchFamily="34" charset="0"/>
                        </a:rPr>
                        <a:t>66.73%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69.10%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68.79%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65.72%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66.10%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62.50%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66.95%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65.90%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65.47%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66.36%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1" i="0" u="none" strike="noStrike">
                          <a:solidFill>
                            <a:srgbClr val="FF0000"/>
                          </a:solidFill>
                          <a:effectLst/>
                          <a:latin typeface="Calibri" panose="020F0502020204030204" pitchFamily="34" charset="0"/>
                        </a:rPr>
                        <a:t>68.21%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64.80%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66.12%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1" i="0" u="none" strike="noStrike">
                          <a:solidFill>
                            <a:srgbClr val="FF0000"/>
                          </a:solidFill>
                          <a:effectLst/>
                          <a:latin typeface="Calibri" panose="020F0502020204030204" pitchFamily="34" charset="0"/>
                        </a:rPr>
                        <a:t>66.73%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67.92%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68.21%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67.56%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67.27%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66.48%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66.55%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66.47%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66.36%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4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4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rowSpan="5">
                  <a:txBody>
                    <a:bodyPr/>
                    <a:lstStyle/>
                    <a:p>
                      <a:pPr algn="ctr" fontAlgn="ctr"/>
                      <a:r>
                        <a:rPr lang="en-GB" sz="400" b="1" i="0" u="none" strike="noStrike">
                          <a:solidFill>
                            <a:srgbClr val="000000"/>
                          </a:solidFill>
                          <a:effectLst/>
                          <a:latin typeface="Calibri" panose="020F0502020204030204" pitchFamily="34" charset="0"/>
                        </a:rPr>
                        <a:t>North Central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NHS Barnet CCG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FF0000"/>
                          </a:solidFill>
                          <a:effectLst/>
                          <a:latin typeface="Calibri" panose="020F0502020204030204" pitchFamily="34" charset="0"/>
                        </a:rPr>
                        <a:t>58.23%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59.20%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54.21%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58.12%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52.23%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57.95%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57.42%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56.39%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56.10%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FF0000"/>
                          </a:solidFill>
                          <a:effectLst/>
                          <a:latin typeface="Calibri" panose="020F0502020204030204" pitchFamily="34" charset="0"/>
                        </a:rPr>
                        <a:t>57.22%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53.83%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57.27%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FF0000"/>
                          </a:solidFill>
                          <a:effectLst/>
                          <a:latin typeface="Calibri" panose="020F0502020204030204" pitchFamily="34" charset="0"/>
                        </a:rPr>
                        <a:t>58.23%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58.73%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57.22%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57.46%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56.36%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55.46%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55.85%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56.07%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56.10%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a:txBody>
                    <a:bodyPr/>
                    <a:lstStyle/>
                    <a:p>
                      <a:pPr algn="l" fontAlgn="b"/>
                      <a:r>
                        <a:rPr lang="en-GB" sz="400" b="0" i="0" u="none" strike="noStrike">
                          <a:solidFill>
                            <a:srgbClr val="000000"/>
                          </a:solidFill>
                          <a:effectLst/>
                          <a:latin typeface="Calibri" panose="020F0502020204030204" pitchFamily="34" charset="0"/>
                        </a:rPr>
                        <a:t>NHS Camden CCG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74.41%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74.36%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73.67%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74.40%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FF0000"/>
                          </a:solidFill>
                          <a:effectLst/>
                          <a:latin typeface="Calibri" panose="020F0502020204030204" pitchFamily="34" charset="0"/>
                        </a:rPr>
                        <a:t>75.33%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GB" sz="400" b="0" i="0" u="none" strike="noStrike">
                          <a:solidFill>
                            <a:srgbClr val="000000"/>
                          </a:solidFill>
                          <a:effectLst/>
                          <a:latin typeface="Calibri" panose="020F0502020204030204" pitchFamily="34" charset="0"/>
                        </a:rPr>
                        <a:t>72.62%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72.19%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71.94%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71.98%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73.40%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000000"/>
                          </a:solidFill>
                          <a:effectLst/>
                          <a:latin typeface="Calibri" panose="020F0502020204030204" pitchFamily="34" charset="0"/>
                        </a:rPr>
                        <a:t>74.14%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74.15%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72.04%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000000"/>
                          </a:solidFill>
                          <a:effectLst/>
                          <a:latin typeface="Calibri" panose="020F0502020204030204" pitchFamily="34" charset="0"/>
                        </a:rPr>
                        <a:t>74.41%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74.39%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74.14%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74.21%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74.44%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74.14%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73.83%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73.58%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73.40%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a:txBody>
                    <a:bodyPr/>
                    <a:lstStyle/>
                    <a:p>
                      <a:pPr algn="l" fontAlgn="b"/>
                      <a:r>
                        <a:rPr lang="en-GB" sz="400" b="0" i="0" u="none" strike="noStrike">
                          <a:solidFill>
                            <a:srgbClr val="000000"/>
                          </a:solidFill>
                          <a:effectLst/>
                          <a:latin typeface="Calibri" panose="020F0502020204030204" pitchFamily="34" charset="0"/>
                        </a:rPr>
                        <a:t>NHS Enfield CCG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FF0000"/>
                          </a:solidFill>
                          <a:effectLst/>
                          <a:latin typeface="Calibri" panose="020F0502020204030204" pitchFamily="34" charset="0"/>
                        </a:rPr>
                        <a:t>61.64%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62.22%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63.01%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59.92%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60.12%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58.97%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63.01%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56.15%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55.99%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FF0000"/>
                          </a:solidFill>
                          <a:effectLst/>
                          <a:latin typeface="Calibri" panose="020F0502020204030204" pitchFamily="34" charset="0"/>
                        </a:rPr>
                        <a:t>62.29%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59.68%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58.33%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FF0000"/>
                          </a:solidFill>
                          <a:effectLst/>
                          <a:latin typeface="Calibri" panose="020F0502020204030204" pitchFamily="34" charset="0"/>
                        </a:rPr>
                        <a:t>61.64%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61.93%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62.29%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61.70%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61.40%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61.01%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61.31%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60.61%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a:txBody>
                    <a:bodyPr/>
                    <a:lstStyle/>
                    <a:p>
                      <a:pPr algn="l" fontAlgn="b"/>
                      <a:r>
                        <a:rPr lang="en-GB" sz="400" b="0" i="0" u="none" strike="noStrike">
                          <a:solidFill>
                            <a:srgbClr val="000000"/>
                          </a:solidFill>
                          <a:effectLst/>
                          <a:latin typeface="Calibri" panose="020F0502020204030204" pitchFamily="34" charset="0"/>
                        </a:rPr>
                        <a:t>NHS Haringey CCG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FF0000"/>
                          </a:solidFill>
                          <a:effectLst/>
                          <a:latin typeface="Calibri" panose="020F0502020204030204" pitchFamily="34" charset="0"/>
                        </a:rPr>
                        <a:t>58.09%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62.07%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59.31%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59.03%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58.39%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57.61%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57.60%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58.17%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53.10%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58.15%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FF0000"/>
                          </a:solidFill>
                          <a:effectLst/>
                          <a:latin typeface="Calibri" panose="020F0502020204030204" pitchFamily="34" charset="0"/>
                        </a:rPr>
                        <a:t>59.81%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58.36%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56.35%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FF0000"/>
                          </a:solidFill>
                          <a:effectLst/>
                          <a:latin typeface="Calibri" panose="020F0502020204030204" pitchFamily="34" charset="0"/>
                        </a:rPr>
                        <a:t>58.09%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59.81%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59.61%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59.38%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59.09%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58.86%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58.77%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58.15%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a:txBody>
                    <a:bodyPr/>
                    <a:lstStyle/>
                    <a:p>
                      <a:pPr algn="l" fontAlgn="b"/>
                      <a:r>
                        <a:rPr lang="en-GB" sz="400" b="0" i="0" u="none" strike="noStrike">
                          <a:solidFill>
                            <a:srgbClr val="000000"/>
                          </a:solidFill>
                          <a:effectLst/>
                          <a:latin typeface="Calibri" panose="020F0502020204030204" pitchFamily="34" charset="0"/>
                        </a:rPr>
                        <a:t>NHS Islington CCG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FF0000"/>
                          </a:solidFill>
                          <a:effectLst/>
                          <a:latin typeface="Calibri" panose="020F0502020204030204" pitchFamily="34" charset="0"/>
                        </a:rPr>
                        <a:t>67.81%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68.85%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000000"/>
                          </a:solidFill>
                          <a:effectLst/>
                          <a:latin typeface="Calibri" panose="020F0502020204030204" pitchFamily="34" charset="0"/>
                        </a:rPr>
                        <a:t>70.79%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FF0000"/>
                          </a:solidFill>
                          <a:effectLst/>
                          <a:latin typeface="Calibri" panose="020F0502020204030204" pitchFamily="34" charset="0"/>
                        </a:rPr>
                        <a:t>68.26%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65.43%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66.23%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62.28%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FF0000"/>
                          </a:solidFill>
                          <a:effectLst/>
                          <a:latin typeface="Calibri" panose="020F0502020204030204" pitchFamily="34" charset="0"/>
                        </a:rPr>
                        <a:t>69.18%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66.67%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65.75%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FF0000"/>
                          </a:solidFill>
                          <a:effectLst/>
                          <a:latin typeface="Calibri" panose="020F0502020204030204" pitchFamily="34" charset="0"/>
                        </a:rPr>
                        <a:t>67.81%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68.36%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69.18%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68.93%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68.22%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400" b="1" i="0" u="none" strike="noStrike">
                          <a:solidFill>
                            <a:srgbClr val="000000"/>
                          </a:solidFill>
                          <a:effectLst/>
                          <a:latin typeface="Calibri" panose="020F0502020204030204" pitchFamily="34" charset="0"/>
                        </a:rPr>
                        <a:t>North Central</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1" i="0" u="none" strike="noStrike">
                          <a:solidFill>
                            <a:srgbClr val="000000"/>
                          </a:solidFill>
                          <a:effectLst/>
                          <a:latin typeface="Calibri" panose="020F0502020204030204" pitchFamily="34" charset="0"/>
                        </a:rPr>
                        <a:t>Total</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1" i="0" u="none" strike="noStrike">
                          <a:solidFill>
                            <a:srgbClr val="FF0000"/>
                          </a:solidFill>
                          <a:effectLst/>
                          <a:latin typeface="Calibri" panose="020F0502020204030204" pitchFamily="34" charset="0"/>
                        </a:rPr>
                        <a:t>63.61%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64.88%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63.75%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63.64%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61.93%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60.79%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63.45%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61.77%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59.69%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62.60%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1" i="0" u="none" strike="noStrike">
                          <a:solidFill>
                            <a:srgbClr val="FF0000"/>
                          </a:solidFill>
                          <a:effectLst/>
                          <a:latin typeface="Calibri" panose="020F0502020204030204" pitchFamily="34" charset="0"/>
                        </a:rPr>
                        <a:t>64.09%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62.14%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61.68%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1" i="0" u="none" strike="noStrike">
                          <a:solidFill>
                            <a:srgbClr val="FF0000"/>
                          </a:solidFill>
                          <a:effectLst/>
                          <a:latin typeface="Calibri" panose="020F0502020204030204" pitchFamily="34" charset="0"/>
                        </a:rPr>
                        <a:t>63.61%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64.26%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64.09%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63.97%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63.56%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63.10%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63.15%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62.97%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62.60%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4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4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165">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rowSpan="3">
                  <a:txBody>
                    <a:bodyPr/>
                    <a:lstStyle/>
                    <a:p>
                      <a:pPr algn="ctr" fontAlgn="ctr"/>
                      <a:r>
                        <a:rPr lang="en-GB" sz="400" b="1" i="0" u="none" strike="noStrike">
                          <a:solidFill>
                            <a:srgbClr val="000000"/>
                          </a:solidFill>
                          <a:effectLst/>
                          <a:latin typeface="Calibri" panose="020F0502020204030204" pitchFamily="34" charset="0"/>
                        </a:rPr>
                        <a:t>North East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NHS Barking and Dagenham CCG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FF0000"/>
                          </a:solidFill>
                          <a:effectLst/>
                          <a:latin typeface="Calibri" panose="020F0502020204030204" pitchFamily="34" charset="0"/>
                        </a:rPr>
                        <a:t>65.08%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000000"/>
                          </a:solidFill>
                          <a:effectLst/>
                          <a:latin typeface="Calibri" panose="020F0502020204030204" pitchFamily="34" charset="0"/>
                        </a:rPr>
                        <a:t>70.35%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FF0000"/>
                          </a:solidFill>
                          <a:effectLst/>
                          <a:latin typeface="Calibri" panose="020F0502020204030204" pitchFamily="34" charset="0"/>
                        </a:rPr>
                        <a:t>68.45%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62.72%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57.18%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65.61%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61.35%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60.72%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64.26%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FF0000"/>
                          </a:solidFill>
                          <a:effectLst/>
                          <a:latin typeface="Calibri" panose="020F0502020204030204" pitchFamily="34" charset="0"/>
                        </a:rPr>
                        <a:t>68.01%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62.48%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62.51%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FF0000"/>
                          </a:solidFill>
                          <a:effectLst/>
                          <a:latin typeface="Calibri" panose="020F0502020204030204" pitchFamily="34" charset="0"/>
                        </a:rPr>
                        <a:t>65.08%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68.01%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66.75%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65.19%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65.26%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64.73%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64.26%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a:txBody>
                    <a:bodyPr/>
                    <a:lstStyle/>
                    <a:p>
                      <a:pPr algn="l" fontAlgn="b"/>
                      <a:r>
                        <a:rPr lang="en-GB" sz="400" b="0" i="0" u="none" strike="noStrike">
                          <a:solidFill>
                            <a:srgbClr val="000000"/>
                          </a:solidFill>
                          <a:effectLst/>
                          <a:latin typeface="Calibri" panose="020F0502020204030204" pitchFamily="34" charset="0"/>
                        </a:rPr>
                        <a:t>NHS Havering CCG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FF0000"/>
                          </a:solidFill>
                          <a:effectLst/>
                          <a:latin typeface="Calibri" panose="020F0502020204030204" pitchFamily="34" charset="0"/>
                        </a:rPr>
                        <a:t>68.74%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000000"/>
                          </a:solidFill>
                          <a:effectLst/>
                          <a:latin typeface="Calibri" panose="020F0502020204030204" pitchFamily="34" charset="0"/>
                        </a:rPr>
                        <a:t>74.71%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71.20%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71.65%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FF0000"/>
                          </a:solidFill>
                          <a:effectLst/>
                          <a:latin typeface="Calibri" panose="020F0502020204030204" pitchFamily="34" charset="0"/>
                        </a:rPr>
                        <a:t>69.21%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64.79%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68.72%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66.69%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63.11%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68.64%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000000"/>
                          </a:solidFill>
                          <a:effectLst/>
                          <a:latin typeface="Calibri" panose="020F0502020204030204" pitchFamily="34" charset="0"/>
                        </a:rPr>
                        <a:t>71.51%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FF0000"/>
                          </a:solidFill>
                          <a:effectLst/>
                          <a:latin typeface="Calibri" panose="020F0502020204030204" pitchFamily="34" charset="0"/>
                        </a:rPr>
                        <a:t>68.55%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8000"/>
                          </a:solidFill>
                          <a:effectLst/>
                          <a:latin typeface="Calibri" panose="020F0502020204030204" pitchFamily="34" charset="0"/>
                        </a:rPr>
                        <a:t>66.23%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FF0000"/>
                          </a:solidFill>
                          <a:effectLst/>
                          <a:latin typeface="Calibri" panose="020F0502020204030204" pitchFamily="34" charset="0"/>
                        </a:rPr>
                        <a:t>68.74%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000000"/>
                          </a:solidFill>
                          <a:effectLst/>
                          <a:latin typeface="Calibri" panose="020F0502020204030204" pitchFamily="34" charset="0"/>
                        </a:rPr>
                        <a:t>71.67%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71.51%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71.55%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71.06%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FF0000"/>
                          </a:solidFill>
                          <a:effectLst/>
                          <a:latin typeface="Calibri" panose="020F0502020204030204" pitchFamily="34" charset="0"/>
                        </a:rPr>
                        <a:t>69.97%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69.78%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69.35%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68.64%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a:txBody>
                    <a:bodyPr/>
                    <a:lstStyle/>
                    <a:p>
                      <a:pPr algn="l" fontAlgn="b"/>
                      <a:r>
                        <a:rPr lang="en-GB" sz="400" b="0" i="0" u="none" strike="noStrike">
                          <a:solidFill>
                            <a:srgbClr val="000000"/>
                          </a:solidFill>
                          <a:effectLst/>
                          <a:latin typeface="Calibri" panose="020F0502020204030204" pitchFamily="34" charset="0"/>
                        </a:rPr>
                        <a:t>NHS Redbridge CCG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FF0000"/>
                          </a:solidFill>
                          <a:effectLst/>
                          <a:latin typeface="Calibri" panose="020F0502020204030204" pitchFamily="34" charset="0"/>
                        </a:rPr>
                        <a:t>61.31%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62.68%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63.54%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63.88%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60.62%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58.59%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66.20%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62.54%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64.41%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62.66%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FF0000"/>
                          </a:solidFill>
                          <a:effectLst/>
                          <a:latin typeface="Calibri" panose="020F0502020204030204" pitchFamily="34" charset="0"/>
                        </a:rPr>
                        <a:t>62.51%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64.36%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FF0000"/>
                          </a:solidFill>
                          <a:effectLst/>
                          <a:latin typeface="Calibri" panose="020F0502020204030204" pitchFamily="34" charset="0"/>
                        </a:rPr>
                        <a:t>61.31%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62.51%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62.85%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62.41%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61.78%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62.43%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62.44%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62.66%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400" b="1" i="0" u="none" strike="noStrike">
                          <a:solidFill>
                            <a:srgbClr val="000000"/>
                          </a:solidFill>
                          <a:effectLst/>
                          <a:latin typeface="Calibri" panose="020F0502020204030204" pitchFamily="34" charset="0"/>
                        </a:rPr>
                        <a:t>North East</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1" i="0" u="none" strike="noStrike">
                          <a:solidFill>
                            <a:srgbClr val="000000"/>
                          </a:solidFill>
                          <a:effectLst/>
                          <a:latin typeface="Calibri" panose="020F0502020204030204" pitchFamily="34" charset="0"/>
                        </a:rPr>
                        <a:t>Total</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1" i="0" u="none" strike="noStrike">
                          <a:solidFill>
                            <a:srgbClr val="FF0000"/>
                          </a:solidFill>
                          <a:effectLst/>
                          <a:latin typeface="Calibri" panose="020F0502020204030204" pitchFamily="34" charset="0"/>
                        </a:rPr>
                        <a:t>64.88%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68.84%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67.53%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67.51%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64.16%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60.32%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66.91%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63.61%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62.81%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65.15%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1" i="0" u="none" strike="noStrike">
                          <a:solidFill>
                            <a:srgbClr val="FF0000"/>
                          </a:solidFill>
                          <a:effectLst/>
                          <a:latin typeface="Calibri" panose="020F0502020204030204" pitchFamily="34" charset="0"/>
                        </a:rPr>
                        <a:t>67.09%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64.03%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64.45%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1" i="0" u="none" strike="noStrike">
                          <a:solidFill>
                            <a:srgbClr val="FF0000"/>
                          </a:solidFill>
                          <a:effectLst/>
                          <a:latin typeface="Calibri" panose="020F0502020204030204" pitchFamily="34" charset="0"/>
                        </a:rPr>
                        <a:t>64.88%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66.87%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67.09%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67.20%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66.58%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65.53%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65.74%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65.45%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65.15%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4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4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rowSpan="3">
                  <a:txBody>
                    <a:bodyPr/>
                    <a:lstStyle/>
                    <a:p>
                      <a:pPr algn="ctr" fontAlgn="ctr"/>
                      <a:r>
                        <a:rPr lang="en-GB" sz="400" b="1" i="0" u="none" strike="noStrike">
                          <a:solidFill>
                            <a:srgbClr val="000000"/>
                          </a:solidFill>
                          <a:effectLst/>
                          <a:latin typeface="Calibri" panose="020F0502020204030204" pitchFamily="34" charset="0"/>
                        </a:rPr>
                        <a:t>North West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NHS Brent CCG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FF0000"/>
                          </a:solidFill>
                          <a:effectLst/>
                          <a:latin typeface="Calibri" panose="020F0502020204030204" pitchFamily="34" charset="0"/>
                        </a:rPr>
                        <a:t>60.55%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66.25%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63.09%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60.82%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59.33%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60.99%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62.14%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63.62%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62.16%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FF0000"/>
                          </a:solidFill>
                          <a:effectLst/>
                          <a:latin typeface="Calibri" panose="020F0502020204030204" pitchFamily="34" charset="0"/>
                        </a:rPr>
                        <a:t>63.26%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62.19%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FF0000"/>
                          </a:solidFill>
                          <a:effectLst/>
                          <a:latin typeface="Calibri" panose="020F0502020204030204" pitchFamily="34" charset="0"/>
                        </a:rPr>
                        <a:t>60.55%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63.40%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63.26%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63.22%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62.71%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62.14%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61.96%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61.98%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62.16%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a:txBody>
                    <a:bodyPr/>
                    <a:lstStyle/>
                    <a:p>
                      <a:pPr algn="l" fontAlgn="b"/>
                      <a:r>
                        <a:rPr lang="en-GB" sz="400" b="0" i="0" u="none" strike="noStrike">
                          <a:solidFill>
                            <a:srgbClr val="000000"/>
                          </a:solidFill>
                          <a:effectLst/>
                          <a:latin typeface="Calibri" panose="020F0502020204030204" pitchFamily="34" charset="0"/>
                        </a:rPr>
                        <a:t>NHS Harrow CCG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FF0000"/>
                          </a:solidFill>
                          <a:effectLst/>
                          <a:latin typeface="Calibri" panose="020F0502020204030204" pitchFamily="34" charset="0"/>
                        </a:rPr>
                        <a:t>63.31%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65.53%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63.08%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65.03%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59.29%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62.69%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62.65%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63.40%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FF0000"/>
                          </a:solidFill>
                          <a:effectLst/>
                          <a:latin typeface="Calibri" panose="020F0502020204030204" pitchFamily="34" charset="0"/>
                        </a:rPr>
                        <a:t>63.97%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61.81%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64.41%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FF0000"/>
                          </a:solidFill>
                          <a:effectLst/>
                          <a:latin typeface="Calibri" panose="020F0502020204030204" pitchFamily="34" charset="0"/>
                        </a:rPr>
                        <a:t>63.31%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64.42%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63.97%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64.24%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63.62%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62.86%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63.62%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63.49%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63.40%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a:txBody>
                    <a:bodyPr/>
                    <a:lstStyle/>
                    <a:p>
                      <a:pPr algn="l" fontAlgn="b"/>
                      <a:r>
                        <a:rPr lang="en-GB" sz="400" b="0" i="0" u="none" strike="noStrike">
                          <a:solidFill>
                            <a:srgbClr val="000000"/>
                          </a:solidFill>
                          <a:effectLst/>
                          <a:latin typeface="Calibri" panose="020F0502020204030204" pitchFamily="34" charset="0"/>
                        </a:rPr>
                        <a:t>NHS Hillingdon CCG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FF0000"/>
                          </a:solidFill>
                          <a:effectLst/>
                          <a:latin typeface="Calibri" panose="020F0502020204030204" pitchFamily="34" charset="0"/>
                        </a:rPr>
                        <a:t>68.31%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69.60%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65.70%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000000"/>
                          </a:solidFill>
                          <a:effectLst/>
                          <a:latin typeface="Calibri" panose="020F0502020204030204" pitchFamily="34" charset="0"/>
                        </a:rPr>
                        <a:t>70.28%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FF0000"/>
                          </a:solidFill>
                          <a:effectLst/>
                          <a:latin typeface="Calibri" panose="020F0502020204030204" pitchFamily="34" charset="0"/>
                        </a:rPr>
                        <a:t>68.70%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65.93%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66.09%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000000"/>
                          </a:solidFill>
                          <a:effectLst/>
                          <a:latin typeface="Calibri" panose="020F0502020204030204" pitchFamily="34" charset="0"/>
                        </a:rPr>
                        <a:t>70.19%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FF0000"/>
                          </a:solidFill>
                          <a:effectLst/>
                          <a:latin typeface="Calibri" panose="020F0502020204030204" pitchFamily="34" charset="0"/>
                        </a:rPr>
                        <a:t>67.98%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FF0000"/>
                          </a:solidFill>
                          <a:effectLst/>
                          <a:latin typeface="Calibri" panose="020F0502020204030204" pitchFamily="34" charset="0"/>
                        </a:rPr>
                        <a:t>67.88%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68.29%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FF0000"/>
                          </a:solidFill>
                          <a:effectLst/>
                          <a:latin typeface="Calibri" panose="020F0502020204030204" pitchFamily="34" charset="0"/>
                        </a:rPr>
                        <a:t>68.31%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68.96%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68.47%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68.52%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68.09%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400" b="1" i="0" u="none" strike="noStrike">
                          <a:solidFill>
                            <a:srgbClr val="000000"/>
                          </a:solidFill>
                          <a:effectLst/>
                          <a:latin typeface="Calibri" panose="020F0502020204030204" pitchFamily="34" charset="0"/>
                        </a:rPr>
                        <a:t>North West</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1" i="0" u="none" strike="noStrike">
                          <a:solidFill>
                            <a:srgbClr val="000000"/>
                          </a:solidFill>
                          <a:effectLst/>
                          <a:latin typeface="Calibri" panose="020F0502020204030204" pitchFamily="34" charset="0"/>
                        </a:rPr>
                        <a:t>Total</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1" i="0" u="none" strike="noStrike">
                          <a:solidFill>
                            <a:srgbClr val="FF0000"/>
                          </a:solidFill>
                          <a:effectLst/>
                          <a:latin typeface="Calibri" panose="020F0502020204030204" pitchFamily="34" charset="0"/>
                        </a:rPr>
                        <a:t>64.16%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67.38%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64.04%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66.12%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63.82%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64.84%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63.74%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65.88%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64.62%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1" i="0" u="none" strike="noStrike">
                          <a:solidFill>
                            <a:srgbClr val="FF0000"/>
                          </a:solidFill>
                          <a:effectLst/>
                          <a:latin typeface="Calibri" panose="020F0502020204030204" pitchFamily="34" charset="0"/>
                        </a:rPr>
                        <a:t>65.20%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63.89%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64.79%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1" i="0" u="none" strike="noStrike">
                          <a:solidFill>
                            <a:srgbClr val="FF0000"/>
                          </a:solidFill>
                          <a:effectLst/>
                          <a:latin typeface="Calibri" panose="020F0502020204030204" pitchFamily="34" charset="0"/>
                        </a:rPr>
                        <a:t>64.16%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65.77%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65.20%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65.43%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65.10%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64.53%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64.58%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64.47%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64.62%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4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4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rowSpan="6">
                  <a:txBody>
                    <a:bodyPr/>
                    <a:lstStyle/>
                    <a:p>
                      <a:pPr algn="ctr" fontAlgn="ctr"/>
                      <a:r>
                        <a:rPr lang="en-GB" sz="400" b="1" i="0" u="none" strike="noStrike">
                          <a:solidFill>
                            <a:srgbClr val="000000"/>
                          </a:solidFill>
                          <a:effectLst/>
                          <a:latin typeface="Calibri" panose="020F0502020204030204" pitchFamily="34" charset="0"/>
                        </a:rPr>
                        <a:t>South East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NHS Bexley CCG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FF0000"/>
                          </a:solidFill>
                          <a:effectLst/>
                          <a:latin typeface="Calibri" panose="020F0502020204030204" pitchFamily="34" charset="0"/>
                        </a:rPr>
                        <a:t>64.76%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69.92%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66.96%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64.03%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64.92%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65.66%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62.05%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62.99%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65.33%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FF0000"/>
                          </a:solidFill>
                          <a:effectLst/>
                          <a:latin typeface="Calibri" panose="020F0502020204030204" pitchFamily="34" charset="0"/>
                        </a:rPr>
                        <a:t>67.20%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65.42%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63.56%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FF0000"/>
                          </a:solidFill>
                          <a:effectLst/>
                          <a:latin typeface="Calibri" panose="020F0502020204030204" pitchFamily="34" charset="0"/>
                        </a:rPr>
                        <a:t>64.76%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66.59%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66.29%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66.19%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65.62%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65.33%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a:txBody>
                    <a:bodyPr/>
                    <a:lstStyle/>
                    <a:p>
                      <a:pPr algn="l" fontAlgn="b"/>
                      <a:r>
                        <a:rPr lang="en-GB" sz="400" b="0" i="0" u="none" strike="noStrike">
                          <a:solidFill>
                            <a:srgbClr val="000000"/>
                          </a:solidFill>
                          <a:effectLst/>
                          <a:latin typeface="Calibri" panose="020F0502020204030204" pitchFamily="34" charset="0"/>
                        </a:rPr>
                        <a:t>NHS Bromley CCG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FF0000"/>
                          </a:solidFill>
                          <a:effectLst/>
                          <a:latin typeface="Calibri" panose="020F0502020204030204" pitchFamily="34" charset="0"/>
                        </a:rPr>
                        <a:t>60.18%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64.98%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63.40%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66.64%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64.88%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61.87%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61.81%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59.65%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62.67%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FF0000"/>
                          </a:solidFill>
                          <a:effectLst/>
                          <a:latin typeface="Calibri" panose="020F0502020204030204" pitchFamily="34" charset="0"/>
                        </a:rPr>
                        <a:t>62.86%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64.39%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60.86%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FF0000"/>
                          </a:solidFill>
                          <a:effectLst/>
                          <a:latin typeface="Calibri" panose="020F0502020204030204" pitchFamily="34" charset="0"/>
                        </a:rPr>
                        <a:t>60.18%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62.58%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62.86%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63.80%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64.02%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63.64%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63.36%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63.05%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62.67%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a:txBody>
                    <a:bodyPr/>
                    <a:lstStyle/>
                    <a:p>
                      <a:pPr algn="l" fontAlgn="b"/>
                      <a:r>
                        <a:rPr lang="en-GB" sz="400" b="0" i="0" u="none" strike="noStrike">
                          <a:solidFill>
                            <a:srgbClr val="000000"/>
                          </a:solidFill>
                          <a:effectLst/>
                          <a:latin typeface="Calibri" panose="020F0502020204030204" pitchFamily="34" charset="0"/>
                        </a:rPr>
                        <a:t>NHS Greenwich CCG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72.07%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70.03%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71.02%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72.66%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FF0000"/>
                          </a:solidFill>
                          <a:effectLst/>
                          <a:latin typeface="Calibri" panose="020F0502020204030204" pitchFamily="34" charset="0"/>
                        </a:rPr>
                        <a:t>68.94%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64.79%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66.59%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65.57%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68.80%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000000"/>
                          </a:solidFill>
                          <a:effectLst/>
                          <a:latin typeface="Calibri" panose="020F0502020204030204" pitchFamily="34" charset="0"/>
                        </a:rPr>
                        <a:t>71.03%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FF0000"/>
                          </a:solidFill>
                          <a:effectLst/>
                          <a:latin typeface="Calibri" panose="020F0502020204030204" pitchFamily="34" charset="0"/>
                        </a:rPr>
                        <a:t>68.84%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8000"/>
                          </a:solidFill>
                          <a:effectLst/>
                          <a:latin typeface="Calibri" panose="020F0502020204030204" pitchFamily="34" charset="0"/>
                        </a:rPr>
                        <a:t>66.71%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000000"/>
                          </a:solidFill>
                          <a:effectLst/>
                          <a:latin typeface="Calibri" panose="020F0502020204030204" pitchFamily="34" charset="0"/>
                        </a:rPr>
                        <a:t>72.07%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71.03%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71.03%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71.46%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70.94%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FF0000"/>
                          </a:solidFill>
                          <a:effectLst/>
                          <a:latin typeface="Calibri" panose="020F0502020204030204" pitchFamily="34" charset="0"/>
                        </a:rPr>
                        <a:t>69.90%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69.60%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69.20%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68.80%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a:txBody>
                    <a:bodyPr/>
                    <a:lstStyle/>
                    <a:p>
                      <a:pPr algn="l" fontAlgn="b"/>
                      <a:r>
                        <a:rPr lang="en-GB" sz="400" b="0" i="0" u="none" strike="noStrike">
                          <a:solidFill>
                            <a:srgbClr val="000000"/>
                          </a:solidFill>
                          <a:effectLst/>
                          <a:latin typeface="Calibri" panose="020F0502020204030204" pitchFamily="34" charset="0"/>
                        </a:rPr>
                        <a:t>NHS Lambeth CCG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FF0000"/>
                          </a:solidFill>
                          <a:effectLst/>
                          <a:latin typeface="Calibri" panose="020F0502020204030204" pitchFamily="34" charset="0"/>
                        </a:rPr>
                        <a:t>69.93%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69.94%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000000"/>
                          </a:solidFill>
                          <a:effectLst/>
                          <a:latin typeface="Calibri" panose="020F0502020204030204" pitchFamily="34" charset="0"/>
                        </a:rPr>
                        <a:t>71.06%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71.83%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71.47%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FF0000"/>
                          </a:solidFill>
                          <a:effectLst/>
                          <a:latin typeface="Calibri" panose="020F0502020204030204" pitchFamily="34" charset="0"/>
                        </a:rPr>
                        <a:t>69.43%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68.37%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68.82%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000000"/>
                          </a:solidFill>
                          <a:effectLst/>
                          <a:latin typeface="Calibri" panose="020F0502020204030204" pitchFamily="34" charset="0"/>
                        </a:rPr>
                        <a:t>70.30%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70.12%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000000"/>
                          </a:solidFill>
                          <a:effectLst/>
                          <a:latin typeface="Calibri" panose="020F0502020204030204" pitchFamily="34" charset="0"/>
                        </a:rPr>
                        <a:t>70.32%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70.94%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FF0000"/>
                          </a:solidFill>
                          <a:effectLst/>
                          <a:latin typeface="Calibri" panose="020F0502020204030204" pitchFamily="34" charset="0"/>
                        </a:rPr>
                        <a:t>69.10%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FF0000"/>
                          </a:solidFill>
                          <a:effectLst/>
                          <a:latin typeface="Calibri" panose="020F0502020204030204" pitchFamily="34" charset="0"/>
                        </a:rPr>
                        <a:t>69.93%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69.93%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000000"/>
                          </a:solidFill>
                          <a:effectLst/>
                          <a:latin typeface="Calibri" panose="020F0502020204030204" pitchFamily="34" charset="0"/>
                        </a:rPr>
                        <a:t>70.32%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70.71%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70.87%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70.64%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70.29%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70.12%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a:txBody>
                    <a:bodyPr/>
                    <a:lstStyle/>
                    <a:p>
                      <a:pPr algn="l" fontAlgn="b"/>
                      <a:r>
                        <a:rPr lang="en-GB" sz="400" b="0" i="0" u="none" strike="noStrike">
                          <a:solidFill>
                            <a:srgbClr val="000000"/>
                          </a:solidFill>
                          <a:effectLst/>
                          <a:latin typeface="Calibri" panose="020F0502020204030204" pitchFamily="34" charset="0"/>
                        </a:rPr>
                        <a:t>NHS Lewisham CCG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FF0000"/>
                          </a:solidFill>
                          <a:effectLst/>
                          <a:latin typeface="Calibri" panose="020F0502020204030204" pitchFamily="34" charset="0"/>
                        </a:rPr>
                        <a:t>64.20%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63.07%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61.70%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66.28%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65.17%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62.52%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64.19%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63.32%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64.07%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63.83%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FF0000"/>
                          </a:solidFill>
                          <a:effectLst/>
                          <a:latin typeface="Calibri" panose="020F0502020204030204" pitchFamily="34" charset="0"/>
                        </a:rPr>
                        <a:t>62.98%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64.68%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63.86%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FF0000"/>
                          </a:solidFill>
                          <a:effectLst/>
                          <a:latin typeface="Calibri" panose="020F0502020204030204" pitchFamily="34" charset="0"/>
                        </a:rPr>
                        <a:t>64.20%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63.63%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62.98%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63.82%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64.08%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63.82%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63.88%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63.81%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63.83%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a:txBody>
                    <a:bodyPr/>
                    <a:lstStyle/>
                    <a:p>
                      <a:pPr algn="l" fontAlgn="b"/>
                      <a:r>
                        <a:rPr lang="en-GB" sz="400" b="0" i="0" u="none" strike="noStrike">
                          <a:solidFill>
                            <a:srgbClr val="000000"/>
                          </a:solidFill>
                          <a:effectLst/>
                          <a:latin typeface="Calibri" panose="020F0502020204030204" pitchFamily="34" charset="0"/>
                        </a:rPr>
                        <a:t>NHS Southwark CCG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71.80%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74.45%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71.35%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70.61%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73.65%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FF0000"/>
                          </a:solidFill>
                          <a:effectLst/>
                          <a:latin typeface="Calibri" panose="020F0502020204030204" pitchFamily="34" charset="0"/>
                        </a:rPr>
                        <a:t>68.08%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68.61%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68.45%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69.59%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000000"/>
                          </a:solidFill>
                          <a:effectLst/>
                          <a:latin typeface="Calibri" panose="020F0502020204030204" pitchFamily="34" charset="0"/>
                        </a:rPr>
                        <a:t>70.72%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000000"/>
                          </a:solidFill>
                          <a:effectLst/>
                          <a:latin typeface="Calibri" panose="020F0502020204030204" pitchFamily="34" charset="0"/>
                        </a:rPr>
                        <a:t>72.53%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70.83%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FF8000"/>
                          </a:solidFill>
                          <a:effectLst/>
                          <a:latin typeface="Calibri" panose="020F0502020204030204" pitchFamily="34" charset="0"/>
                        </a:rPr>
                        <a:t>68.87%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000000"/>
                          </a:solidFill>
                          <a:effectLst/>
                          <a:latin typeface="Calibri" panose="020F0502020204030204" pitchFamily="34" charset="0"/>
                        </a:rPr>
                        <a:t>71.80%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73.17%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72.53%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72.03%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72.37%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71.66%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71.21%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70.85%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70.72%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400" b="1" i="0" u="none" strike="noStrike">
                          <a:solidFill>
                            <a:srgbClr val="000000"/>
                          </a:solidFill>
                          <a:effectLst/>
                          <a:latin typeface="Calibri" panose="020F0502020204030204" pitchFamily="34" charset="0"/>
                        </a:rPr>
                        <a:t>South East</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1" i="0" u="none" strike="noStrike">
                          <a:solidFill>
                            <a:srgbClr val="000000"/>
                          </a:solidFill>
                          <a:effectLst/>
                          <a:latin typeface="Calibri" panose="020F0502020204030204" pitchFamily="34" charset="0"/>
                        </a:rPr>
                        <a:t>Total</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1" i="0" u="none" strike="noStrike">
                          <a:solidFill>
                            <a:srgbClr val="FF0000"/>
                          </a:solidFill>
                          <a:effectLst/>
                          <a:latin typeface="Calibri" panose="020F0502020204030204" pitchFamily="34" charset="0"/>
                        </a:rPr>
                        <a:t>67.32%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68.91%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67.90%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69.44%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68.53%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65.46%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66.23%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65.32%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65.61%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67.17%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1" i="0" u="none" strike="noStrike">
                          <a:solidFill>
                            <a:srgbClr val="FF0000"/>
                          </a:solidFill>
                          <a:effectLst/>
                          <a:latin typeface="Calibri" panose="020F0502020204030204" pitchFamily="34" charset="0"/>
                        </a:rPr>
                        <a:t>68.05%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67.82%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65.72%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1" i="0" u="none" strike="noStrike">
                          <a:solidFill>
                            <a:srgbClr val="FF0000"/>
                          </a:solidFill>
                          <a:effectLst/>
                          <a:latin typeface="Calibri" panose="020F0502020204030204" pitchFamily="34" charset="0"/>
                        </a:rPr>
                        <a:t>67.32%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68.13%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68.05%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68.40%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68.43%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67.93%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67.67%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67.36%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67.17%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4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4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rowSpan="6">
                  <a:txBody>
                    <a:bodyPr/>
                    <a:lstStyle/>
                    <a:p>
                      <a:pPr algn="ctr" fontAlgn="ctr"/>
                      <a:r>
                        <a:rPr lang="en-GB" sz="400" b="1" i="0" u="none" strike="noStrike">
                          <a:solidFill>
                            <a:srgbClr val="000000"/>
                          </a:solidFill>
                          <a:effectLst/>
                          <a:latin typeface="Calibri" panose="020F0502020204030204" pitchFamily="34" charset="0"/>
                        </a:rPr>
                        <a:t>South West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NHS Croydon CCG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FF0000"/>
                          </a:solidFill>
                          <a:effectLst/>
                          <a:latin typeface="Calibri" panose="020F0502020204030204" pitchFamily="34" charset="0"/>
                        </a:rPr>
                        <a:t>61.50%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60.51%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57.72%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62.12%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58.43%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58.06%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61.18%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59.21%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59.09%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59.76%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FF0000"/>
                          </a:solidFill>
                          <a:effectLst/>
                          <a:latin typeface="Calibri" panose="020F0502020204030204" pitchFamily="34" charset="0"/>
                        </a:rPr>
                        <a:t>59.90%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59.56%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59.82%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FF0000"/>
                          </a:solidFill>
                          <a:effectLst/>
                          <a:latin typeface="Calibri" panose="020F0502020204030204" pitchFamily="34" charset="0"/>
                        </a:rPr>
                        <a:t>61.50%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60.99%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59.90%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60.48%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60.07%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59.73%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59.95%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59.85%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59.76%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a:txBody>
                    <a:bodyPr/>
                    <a:lstStyle/>
                    <a:p>
                      <a:pPr algn="l" fontAlgn="b"/>
                      <a:r>
                        <a:rPr lang="en-GB" sz="400" b="0" i="0" u="none" strike="noStrike">
                          <a:solidFill>
                            <a:srgbClr val="000000"/>
                          </a:solidFill>
                          <a:effectLst/>
                          <a:latin typeface="Calibri" panose="020F0502020204030204" pitchFamily="34" charset="0"/>
                        </a:rPr>
                        <a:t>NHS Kingston CCG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70.83%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FF0000"/>
                          </a:solidFill>
                          <a:effectLst/>
                          <a:latin typeface="Calibri" panose="020F0502020204030204" pitchFamily="34" charset="0"/>
                        </a:rPr>
                        <a:t>77.48%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GB" sz="400" b="0" i="0" u="none" strike="noStrike">
                          <a:solidFill>
                            <a:srgbClr val="000000"/>
                          </a:solidFill>
                          <a:effectLst/>
                          <a:latin typeface="Calibri" panose="020F0502020204030204" pitchFamily="34" charset="0"/>
                        </a:rPr>
                        <a:t>73.99%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FF0000"/>
                          </a:solidFill>
                          <a:effectLst/>
                          <a:latin typeface="Calibri" panose="020F0502020204030204" pitchFamily="34" charset="0"/>
                        </a:rPr>
                        <a:t>68.39%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69.58%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000000"/>
                          </a:solidFill>
                          <a:effectLst/>
                          <a:latin typeface="Calibri" panose="020F0502020204030204" pitchFamily="34" charset="0"/>
                        </a:rPr>
                        <a:t>73.61%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73.86%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72.44%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000000"/>
                          </a:solidFill>
                          <a:effectLst/>
                          <a:latin typeface="Calibri" panose="020F0502020204030204" pitchFamily="34" charset="0"/>
                        </a:rPr>
                        <a:t>71.64%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73.38%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72.32%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000000"/>
                          </a:solidFill>
                          <a:effectLst/>
                          <a:latin typeface="Calibri" panose="020F0502020204030204" pitchFamily="34" charset="0"/>
                        </a:rPr>
                        <a:t>70.83%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72.40%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71.64%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73.13%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73.28%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72.49%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72.05%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72.26%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72.44%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a:txBody>
                    <a:bodyPr/>
                    <a:lstStyle/>
                    <a:p>
                      <a:pPr algn="l" fontAlgn="b"/>
                      <a:r>
                        <a:rPr lang="en-GB" sz="400" b="0" i="0" u="none" strike="noStrike">
                          <a:solidFill>
                            <a:srgbClr val="000000"/>
                          </a:solidFill>
                          <a:effectLst/>
                          <a:latin typeface="Calibri" panose="020F0502020204030204" pitchFamily="34" charset="0"/>
                        </a:rPr>
                        <a:t>NHS Merton CCG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73.53%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73.84%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73.75%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FF0000"/>
                          </a:solidFill>
                          <a:effectLst/>
                          <a:latin typeface="Calibri" panose="020F0502020204030204" pitchFamily="34" charset="0"/>
                        </a:rPr>
                        <a:t>77.93%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GB" sz="400" b="0" i="0" u="none" strike="noStrike">
                          <a:solidFill>
                            <a:srgbClr val="FF0000"/>
                          </a:solidFill>
                          <a:effectLst/>
                          <a:latin typeface="Calibri" panose="020F0502020204030204" pitchFamily="34" charset="0"/>
                        </a:rPr>
                        <a:t>75.97%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GB" sz="400" b="0" i="0" u="none" strike="noStrike">
                          <a:solidFill>
                            <a:srgbClr val="FF0000"/>
                          </a:solidFill>
                          <a:effectLst/>
                          <a:latin typeface="Calibri" panose="020F0502020204030204" pitchFamily="34" charset="0"/>
                        </a:rPr>
                        <a:t>69.52%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000000"/>
                          </a:solidFill>
                          <a:effectLst/>
                          <a:latin typeface="Calibri" panose="020F0502020204030204" pitchFamily="34" charset="0"/>
                        </a:rPr>
                        <a:t>71.97%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72.99%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FF0000"/>
                          </a:solidFill>
                          <a:effectLst/>
                          <a:latin typeface="Calibri" panose="020F0502020204030204" pitchFamily="34" charset="0"/>
                        </a:rPr>
                        <a:t>76.91%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GB" sz="400" b="0" i="0" u="none" strike="noStrike">
                          <a:solidFill>
                            <a:srgbClr val="000000"/>
                          </a:solidFill>
                          <a:effectLst/>
                          <a:latin typeface="Calibri" panose="020F0502020204030204" pitchFamily="34" charset="0"/>
                        </a:rPr>
                        <a:t>74.01%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000000"/>
                          </a:solidFill>
                          <a:effectLst/>
                          <a:latin typeface="Calibri" panose="020F0502020204030204" pitchFamily="34" charset="0"/>
                        </a:rPr>
                        <a:t>73.71%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74.45%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73.87%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000000"/>
                          </a:solidFill>
                          <a:effectLst/>
                          <a:latin typeface="Calibri" panose="020F0502020204030204" pitchFamily="34" charset="0"/>
                        </a:rPr>
                        <a:t>73.53%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73.69%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73.71%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74.78%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FF8000"/>
                          </a:solidFill>
                          <a:effectLst/>
                          <a:latin typeface="Calibri" panose="020F0502020204030204" pitchFamily="34" charset="0"/>
                        </a:rPr>
                        <a:t>75.03%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GB" sz="400" b="0" i="0" u="none" strike="noStrike">
                          <a:solidFill>
                            <a:srgbClr val="000000"/>
                          </a:solidFill>
                          <a:effectLst/>
                          <a:latin typeface="Calibri" panose="020F0502020204030204" pitchFamily="34" charset="0"/>
                        </a:rPr>
                        <a:t>74.09%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73.75%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73.64%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74.01%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a:txBody>
                    <a:bodyPr/>
                    <a:lstStyle/>
                    <a:p>
                      <a:pPr algn="l" fontAlgn="b"/>
                      <a:r>
                        <a:rPr lang="en-GB" sz="400" b="0" i="0" u="none" strike="noStrike">
                          <a:solidFill>
                            <a:srgbClr val="000000"/>
                          </a:solidFill>
                          <a:effectLst/>
                          <a:latin typeface="Calibri" panose="020F0502020204030204" pitchFamily="34" charset="0"/>
                        </a:rPr>
                        <a:t>NHS Richmond CCG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FF0000"/>
                          </a:solidFill>
                          <a:effectLst/>
                          <a:latin typeface="Calibri" panose="020F0502020204030204" pitchFamily="34" charset="0"/>
                        </a:rPr>
                        <a:t>65.80%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66.45%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63.65%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63.85%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65.97%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62.48%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62.74%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65.17%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FF0000"/>
                          </a:solidFill>
                          <a:effectLst/>
                          <a:latin typeface="Calibri" panose="020F0502020204030204" pitchFamily="34" charset="0"/>
                        </a:rPr>
                        <a:t>65.31%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66.47%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63.87%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FF0000"/>
                          </a:solidFill>
                          <a:effectLst/>
                          <a:latin typeface="Calibri" panose="020F0502020204030204" pitchFamily="34" charset="0"/>
                        </a:rPr>
                        <a:t>65.80%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66.14%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65.31%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65.93%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66.35%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65.90%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65.92%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65.47%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65.17%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a:txBody>
                    <a:bodyPr/>
                    <a:lstStyle/>
                    <a:p>
                      <a:pPr algn="l" fontAlgn="b"/>
                      <a:r>
                        <a:rPr lang="en-GB" sz="400" b="0" i="0" u="none" strike="noStrike">
                          <a:solidFill>
                            <a:srgbClr val="000000"/>
                          </a:solidFill>
                          <a:effectLst/>
                          <a:latin typeface="Calibri" panose="020F0502020204030204" pitchFamily="34" charset="0"/>
                        </a:rPr>
                        <a:t>NHS Sutton CCG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FF0000"/>
                          </a:solidFill>
                          <a:effectLst/>
                          <a:latin typeface="Calibri" panose="020F0502020204030204" pitchFamily="34" charset="0"/>
                        </a:rPr>
                        <a:t>69.14%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69.07%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69.36%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68.06%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000000"/>
                          </a:solidFill>
                          <a:effectLst/>
                          <a:latin typeface="Calibri" panose="020F0502020204030204" pitchFamily="34" charset="0"/>
                        </a:rPr>
                        <a:t>70.18%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FF0000"/>
                          </a:solidFill>
                          <a:effectLst/>
                          <a:latin typeface="Calibri" panose="020F0502020204030204" pitchFamily="34" charset="0"/>
                        </a:rPr>
                        <a:t>65.51%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63.94%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69.33%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FF0000"/>
                          </a:solidFill>
                          <a:effectLst/>
                          <a:latin typeface="Calibri" panose="020F0502020204030204" pitchFamily="34" charset="0"/>
                        </a:rPr>
                        <a:t>69.19%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FF0000"/>
                          </a:solidFill>
                          <a:effectLst/>
                          <a:latin typeface="Calibri" panose="020F0502020204030204" pitchFamily="34" charset="0"/>
                        </a:rPr>
                        <a:t>69.14%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69.10%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69.19%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68.92%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69.17%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68.50%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a:txBody>
                    <a:bodyPr/>
                    <a:lstStyle/>
                    <a:p>
                      <a:pPr algn="l" fontAlgn="b"/>
                      <a:r>
                        <a:rPr lang="en-GB" sz="400" b="0" i="0" u="none" strike="noStrike">
                          <a:solidFill>
                            <a:srgbClr val="000000"/>
                          </a:solidFill>
                          <a:effectLst/>
                          <a:latin typeface="Calibri" panose="020F0502020204030204" pitchFamily="34" charset="0"/>
                        </a:rPr>
                        <a:t>NHS Wandsworth CCG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FF0000"/>
                          </a:solidFill>
                          <a:effectLst/>
                          <a:latin typeface="Calibri" panose="020F0502020204030204" pitchFamily="34" charset="0"/>
                        </a:rPr>
                        <a:t>69.22%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000000"/>
                          </a:solidFill>
                          <a:effectLst/>
                          <a:latin typeface="Calibri" panose="020F0502020204030204" pitchFamily="34" charset="0"/>
                        </a:rPr>
                        <a:t>71.61%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FF0000"/>
                          </a:solidFill>
                          <a:effectLst/>
                          <a:latin typeface="Calibri" panose="020F0502020204030204" pitchFamily="34" charset="0"/>
                        </a:rPr>
                        <a:t>64.52%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000000"/>
                          </a:solidFill>
                          <a:effectLst/>
                          <a:latin typeface="Calibri" panose="020F0502020204030204" pitchFamily="34" charset="0"/>
                        </a:rPr>
                        <a:t>70.90%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FF0000"/>
                          </a:solidFill>
                          <a:effectLst/>
                          <a:latin typeface="Calibri" panose="020F0502020204030204" pitchFamily="34" charset="0"/>
                        </a:rPr>
                        <a:t>69.91%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68.94%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66.06%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66.95%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68.36%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FF0000"/>
                          </a:solidFill>
                          <a:effectLst/>
                          <a:latin typeface="Calibri" panose="020F0502020204030204" pitchFamily="34" charset="0"/>
                        </a:rPr>
                        <a:t>68.35%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69.90%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66.88%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FF0000"/>
                          </a:solidFill>
                          <a:effectLst/>
                          <a:latin typeface="Calibri" panose="020F0502020204030204" pitchFamily="34" charset="0"/>
                        </a:rPr>
                        <a:t>69.22%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000000"/>
                          </a:solidFill>
                          <a:effectLst/>
                          <a:latin typeface="Calibri" panose="020F0502020204030204" pitchFamily="34" charset="0"/>
                        </a:rPr>
                        <a:t>70.41%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FF0000"/>
                          </a:solidFill>
                          <a:effectLst/>
                          <a:latin typeface="Calibri" panose="020F0502020204030204" pitchFamily="34" charset="0"/>
                        </a:rPr>
                        <a:t>68.35%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69.18%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69.13%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68.66%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68.53%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68.36%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400" b="1" i="0" u="none" strike="noStrike">
                          <a:solidFill>
                            <a:srgbClr val="000000"/>
                          </a:solidFill>
                          <a:effectLst/>
                          <a:latin typeface="Calibri" panose="020F0502020204030204" pitchFamily="34" charset="0"/>
                        </a:rPr>
                        <a:t>South West</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1" i="0" u="none" strike="noStrike">
                          <a:solidFill>
                            <a:srgbClr val="000000"/>
                          </a:solidFill>
                          <a:effectLst/>
                          <a:latin typeface="Calibri" panose="020F0502020204030204" pitchFamily="34" charset="0"/>
                        </a:rPr>
                        <a:t>Total</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1" i="0" u="none" strike="noStrike">
                          <a:solidFill>
                            <a:srgbClr val="FF0000"/>
                          </a:solidFill>
                          <a:effectLst/>
                          <a:latin typeface="Calibri" panose="020F0502020204030204" pitchFamily="34" charset="0"/>
                        </a:rPr>
                        <a:t>67.23%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67.78%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64.90%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69.10%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67.42%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64.62%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65.48%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66.10%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66.22%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66.51%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1" i="0" u="none" strike="noStrike">
                          <a:solidFill>
                            <a:srgbClr val="FF0000"/>
                          </a:solidFill>
                          <a:effectLst/>
                          <a:latin typeface="Calibri" panose="020F0502020204030204" pitchFamily="34" charset="0"/>
                        </a:rPr>
                        <a:t>66.62%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67.02%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65.93%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1" i="0" u="none" strike="noStrike">
                          <a:solidFill>
                            <a:srgbClr val="FF0000"/>
                          </a:solidFill>
                          <a:effectLst/>
                          <a:latin typeface="Calibri" panose="020F0502020204030204" pitchFamily="34" charset="0"/>
                        </a:rPr>
                        <a:t>67.23%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67.51%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66.62%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67.25%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67.29%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66.82%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66.61%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66.54%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66.51%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4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4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165">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rowSpan="5">
                  <a:txBody>
                    <a:bodyPr/>
                    <a:lstStyle/>
                    <a:p>
                      <a:pPr algn="ctr" fontAlgn="ctr"/>
                      <a:r>
                        <a:rPr lang="en-GB" sz="400" b="1" i="0" u="none" strike="noStrike">
                          <a:solidFill>
                            <a:srgbClr val="000000"/>
                          </a:solidFill>
                          <a:effectLst/>
                          <a:latin typeface="Calibri" panose="020F0502020204030204" pitchFamily="34" charset="0"/>
                        </a:rPr>
                        <a:t>West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Calibri" panose="020F0502020204030204" pitchFamily="34" charset="0"/>
                        </a:rPr>
                        <a:t>NHS Central London (Westminster) CCG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Calibri" panose="020F0502020204030204" pitchFamily="34" charset="0"/>
                        </a:rPr>
                        <a:t>72.28%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72.88%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73.80%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72.25%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74.60%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70.69%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72.15%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73.15%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FF0000"/>
                          </a:solidFill>
                          <a:effectLst/>
                          <a:latin typeface="Calibri" panose="020F0502020204030204" pitchFamily="34" charset="0"/>
                        </a:rPr>
                        <a:t>69.65%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000000"/>
                          </a:solidFill>
                          <a:effectLst/>
                          <a:latin typeface="Calibri" panose="020F0502020204030204" pitchFamily="34" charset="0"/>
                        </a:rPr>
                        <a:t>72.42%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000000"/>
                          </a:solidFill>
                          <a:effectLst/>
                          <a:latin typeface="Calibri" panose="020F0502020204030204" pitchFamily="34" charset="0"/>
                        </a:rPr>
                        <a:t>73.03%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72.57%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71.67%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000000"/>
                          </a:solidFill>
                          <a:effectLst/>
                          <a:latin typeface="Calibri" panose="020F0502020204030204" pitchFamily="34" charset="0"/>
                        </a:rPr>
                        <a:t>72.28%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72.59%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73.03%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72.82%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73.19%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72.79%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72.70%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72.75%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72.42%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a:txBody>
                    <a:bodyPr/>
                    <a:lstStyle/>
                    <a:p>
                      <a:pPr algn="l" fontAlgn="b"/>
                      <a:r>
                        <a:rPr lang="en-GB" sz="400" b="0" i="0" u="none" strike="noStrike">
                          <a:solidFill>
                            <a:srgbClr val="000000"/>
                          </a:solidFill>
                          <a:effectLst/>
                          <a:latin typeface="Calibri" panose="020F0502020204030204" pitchFamily="34" charset="0"/>
                        </a:rPr>
                        <a:t>NHS Ealing CCG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FF0000"/>
                          </a:solidFill>
                          <a:effectLst/>
                          <a:latin typeface="Calibri" panose="020F0502020204030204" pitchFamily="34" charset="0"/>
                        </a:rPr>
                        <a:t>57.03%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58.60%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60.24%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62.81%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58.11%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53.45%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58.94%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56.22%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58.37%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FF0000"/>
                          </a:solidFill>
                          <a:effectLst/>
                          <a:latin typeface="Calibri" panose="020F0502020204030204" pitchFamily="34" charset="0"/>
                        </a:rPr>
                        <a:t>58.65%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58.08%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58.38%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FF0000"/>
                          </a:solidFill>
                          <a:effectLst/>
                          <a:latin typeface="Calibri" panose="020F0502020204030204" pitchFamily="34" charset="0"/>
                        </a:rPr>
                        <a:t>57.03%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57.82%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58.65%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59.70%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59.39%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58.36%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58.45%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58.16%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58.37%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r>
              <a:tr h="152165">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a:txBody>
                    <a:bodyPr/>
                    <a:lstStyle/>
                    <a:p>
                      <a:pPr algn="l" fontAlgn="b"/>
                      <a:r>
                        <a:rPr lang="en-GB" sz="400" b="0" i="0" u="none" strike="noStrike">
                          <a:solidFill>
                            <a:srgbClr val="000000"/>
                          </a:solidFill>
                          <a:effectLst/>
                          <a:latin typeface="Calibri" panose="020F0502020204030204" pitchFamily="34" charset="0"/>
                        </a:rPr>
                        <a:t>NHS Hammersmith and Fulham CCG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FF0000"/>
                          </a:solidFill>
                          <a:effectLst/>
                          <a:latin typeface="Calibri" panose="020F0502020204030204" pitchFamily="34" charset="0"/>
                        </a:rPr>
                        <a:t>65.90%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68.65%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64.50%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69.26%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000000"/>
                          </a:solidFill>
                          <a:effectLst/>
                          <a:latin typeface="Calibri" panose="020F0502020204030204" pitchFamily="34" charset="0"/>
                        </a:rPr>
                        <a:t>70.75%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FF0000"/>
                          </a:solidFill>
                          <a:effectLst/>
                          <a:latin typeface="Calibri" panose="020F0502020204030204" pitchFamily="34" charset="0"/>
                        </a:rPr>
                        <a:t>65.28%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000000"/>
                          </a:solidFill>
                          <a:effectLst/>
                          <a:latin typeface="Calibri" panose="020F0502020204030204" pitchFamily="34" charset="0"/>
                        </a:rPr>
                        <a:t>70.30%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71.81%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70.48%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FF0000"/>
                          </a:solidFill>
                          <a:effectLst/>
                          <a:latin typeface="Calibri" panose="020F0502020204030204" pitchFamily="34" charset="0"/>
                        </a:rPr>
                        <a:t>68.65%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FF0000"/>
                          </a:solidFill>
                          <a:effectLst/>
                          <a:latin typeface="Calibri" panose="020F0502020204030204" pitchFamily="34" charset="0"/>
                        </a:rPr>
                        <a:t>66.39%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68.42%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000000"/>
                          </a:solidFill>
                          <a:effectLst/>
                          <a:latin typeface="Calibri" panose="020F0502020204030204" pitchFamily="34" charset="0"/>
                        </a:rPr>
                        <a:t>70.87%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FF0000"/>
                          </a:solidFill>
                          <a:effectLst/>
                          <a:latin typeface="Calibri" panose="020F0502020204030204" pitchFamily="34" charset="0"/>
                        </a:rPr>
                        <a:t>65.90%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66.39%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67.90%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68.43%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68.65%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a:txBody>
                    <a:bodyPr/>
                    <a:lstStyle/>
                    <a:p>
                      <a:pPr algn="l" fontAlgn="b"/>
                      <a:r>
                        <a:rPr lang="en-GB" sz="400" b="0" i="0" u="none" strike="noStrike">
                          <a:solidFill>
                            <a:srgbClr val="000000"/>
                          </a:solidFill>
                          <a:effectLst/>
                          <a:latin typeface="Calibri" panose="020F0502020204030204" pitchFamily="34" charset="0"/>
                        </a:rPr>
                        <a:t>NHS Hounslow CCG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FF0000"/>
                          </a:solidFill>
                          <a:effectLst/>
                          <a:latin typeface="Calibri" panose="020F0502020204030204" pitchFamily="34" charset="0"/>
                        </a:rPr>
                        <a:t>61.81%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59.45%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58.96%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62.64%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62.85%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61.85%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59.25%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59.79%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60.71%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FF0000"/>
                          </a:solidFill>
                          <a:effectLst/>
                          <a:latin typeface="Calibri" panose="020F0502020204030204" pitchFamily="34" charset="0"/>
                        </a:rPr>
                        <a:t>60.02%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61.83%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60.31%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FF0000"/>
                          </a:solidFill>
                          <a:effectLst/>
                          <a:latin typeface="Calibri" panose="020F0502020204030204" pitchFamily="34" charset="0"/>
                        </a:rPr>
                        <a:t>61.81%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60.59%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60.02%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60.69%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61.12%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60.94%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61.09%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60.83%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60.71%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r>
              <a:tr h="226074">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a:txBody>
                    <a:bodyPr/>
                    <a:lstStyle/>
                    <a:p>
                      <a:pPr algn="l" fontAlgn="b"/>
                      <a:r>
                        <a:rPr lang="en-GB" sz="400" b="0" i="0" u="none" strike="noStrike">
                          <a:solidFill>
                            <a:srgbClr val="000000"/>
                          </a:solidFill>
                          <a:effectLst/>
                          <a:latin typeface="Calibri" panose="020F0502020204030204" pitchFamily="34" charset="0"/>
                        </a:rPr>
                        <a:t>NHS West London (Kensington and Chelsea, Queen's Park and Paddington) CCG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FF0000"/>
                          </a:solidFill>
                          <a:effectLst/>
                          <a:latin typeface="Calibri" panose="020F0502020204030204" pitchFamily="34" charset="0"/>
                        </a:rPr>
                        <a:t>68.06%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68.89%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000000"/>
                          </a:solidFill>
                          <a:effectLst/>
                          <a:latin typeface="Calibri" panose="020F0502020204030204" pitchFamily="34" charset="0"/>
                        </a:rPr>
                        <a:t>70.72%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70.61%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74.98%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FF0000"/>
                          </a:solidFill>
                          <a:effectLst/>
                          <a:latin typeface="Calibri" panose="020F0502020204030204" pitchFamily="34" charset="0"/>
                        </a:rPr>
                        <a:t>67.64%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69.02%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69.83%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69.78%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000000"/>
                          </a:solidFill>
                          <a:effectLst/>
                          <a:latin typeface="Calibri" panose="020F0502020204030204" pitchFamily="34" charset="0"/>
                        </a:rPr>
                        <a:t>70.05%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FF0000"/>
                          </a:solidFill>
                          <a:effectLst/>
                          <a:latin typeface="Calibri" panose="020F0502020204030204" pitchFamily="34" charset="0"/>
                        </a:rPr>
                        <a:t>69.19%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000000"/>
                          </a:solidFill>
                          <a:effectLst/>
                          <a:latin typeface="Calibri" panose="020F0502020204030204" pitchFamily="34" charset="0"/>
                        </a:rPr>
                        <a:t>71.30%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FF0000"/>
                          </a:solidFill>
                          <a:effectLst/>
                          <a:latin typeface="Calibri" panose="020F0502020204030204" pitchFamily="34" charset="0"/>
                        </a:rPr>
                        <a:t>69.52%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0" i="0" u="none" strike="noStrike">
                          <a:solidFill>
                            <a:srgbClr val="FF0000"/>
                          </a:solidFill>
                          <a:effectLst/>
                          <a:latin typeface="Calibri" panose="020F0502020204030204" pitchFamily="34" charset="0"/>
                        </a:rPr>
                        <a:t>68.06%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68.48%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69.19%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FF0000"/>
                          </a:solidFill>
                          <a:effectLst/>
                          <a:latin typeface="Calibri" panose="020F0502020204030204" pitchFamily="34" charset="0"/>
                        </a:rPr>
                        <a:t>69.56%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0" i="0" u="none" strike="noStrike">
                          <a:solidFill>
                            <a:srgbClr val="000000"/>
                          </a:solidFill>
                          <a:effectLst/>
                          <a:latin typeface="Calibri" panose="020F0502020204030204" pitchFamily="34" charset="0"/>
                        </a:rPr>
                        <a:t>70.86%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70.31%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70.12%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400" b="0" i="0" u="none" strike="noStrike">
                          <a:solidFill>
                            <a:srgbClr val="000000"/>
                          </a:solidFill>
                          <a:effectLst/>
                          <a:latin typeface="Calibri" panose="020F0502020204030204" pitchFamily="34" charset="0"/>
                        </a:rPr>
                        <a:t>70.05%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400" b="1" i="0" u="none" strike="noStrike">
                          <a:solidFill>
                            <a:srgbClr val="000000"/>
                          </a:solidFill>
                          <a:effectLst/>
                          <a:latin typeface="Calibri" panose="020F0502020204030204" pitchFamily="34" charset="0"/>
                        </a:rPr>
                        <a:t>West</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1" i="0" u="none" strike="noStrike">
                          <a:solidFill>
                            <a:srgbClr val="000000"/>
                          </a:solidFill>
                          <a:effectLst/>
                          <a:latin typeface="Calibri" panose="020F0502020204030204" pitchFamily="34" charset="0"/>
                        </a:rPr>
                        <a:t>Total</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1" i="0" u="none" strike="noStrike">
                          <a:solidFill>
                            <a:srgbClr val="FF0000"/>
                          </a:solidFill>
                          <a:effectLst/>
                          <a:latin typeface="Calibri" panose="020F0502020204030204" pitchFamily="34" charset="0"/>
                        </a:rPr>
                        <a:t>64.63%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65.30%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65.63%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67.34%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68.05%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62.85%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65.87%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65.16%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65.21%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65.58%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1" i="0" u="none" strike="noStrike">
                          <a:solidFill>
                            <a:srgbClr val="FF0000"/>
                          </a:solidFill>
                          <a:effectLst/>
                          <a:latin typeface="Calibri" panose="020F0502020204030204" pitchFamily="34" charset="0"/>
                        </a:rPr>
                        <a:t>65.20%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66.11%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65.42%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1" i="0" u="none" strike="noStrike">
                          <a:solidFill>
                            <a:srgbClr val="FF0000"/>
                          </a:solidFill>
                          <a:effectLst/>
                          <a:latin typeface="Calibri" panose="020F0502020204030204" pitchFamily="34" charset="0"/>
                        </a:rPr>
                        <a:t>64.63%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64.97%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65.20%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65.75%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66.24%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65.67%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65.70%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65.63%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65.58%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4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4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400" b="1" i="0" u="none" strike="noStrike">
                        <a:solidFill>
                          <a:srgbClr val="FF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GB" sz="400" b="1" i="0" u="none" strike="noStrike">
                          <a:solidFill>
                            <a:srgbClr val="000000"/>
                          </a:solidFill>
                          <a:effectLst/>
                          <a:latin typeface="Calibri" panose="020F0502020204030204" pitchFamily="34" charset="0"/>
                        </a:rPr>
                        <a:t>Grand 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GB"/>
                    </a:p>
                  </a:txBody>
                  <a:tcPr/>
                </a:tc>
                <a:tc>
                  <a:txBody>
                    <a:bodyPr/>
                    <a:lstStyle/>
                    <a:p>
                      <a:pPr algn="ctr" fontAlgn="b"/>
                      <a:r>
                        <a:rPr lang="en-GB" sz="400" b="1" i="0" u="none" strike="noStrike">
                          <a:solidFill>
                            <a:srgbClr val="FF0000"/>
                          </a:solidFill>
                          <a:effectLst/>
                          <a:latin typeface="Calibri" panose="020F0502020204030204" pitchFamily="34" charset="0"/>
                        </a:rPr>
                        <a:t>65.62%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67.34%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66.11%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67.01%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65.94%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62.88%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65.59%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64.55%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64.34%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65.48%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1" i="0" u="none" strike="noStrike">
                          <a:solidFill>
                            <a:srgbClr val="FF0000"/>
                          </a:solidFill>
                          <a:effectLst/>
                          <a:latin typeface="Calibri" panose="020F0502020204030204" pitchFamily="34" charset="0"/>
                        </a:rPr>
                        <a:t>66.36%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65.29%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64.84%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endParaRPr lang="en-GB" sz="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400" b="1" i="0" u="none" strike="noStrike">
                          <a:solidFill>
                            <a:srgbClr val="FF0000"/>
                          </a:solidFill>
                          <a:effectLst/>
                          <a:latin typeface="Calibri" panose="020F0502020204030204" pitchFamily="34" charset="0"/>
                        </a:rPr>
                        <a:t>65.62%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66.49%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66.36%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66.53%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66.41%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65.82%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65.78%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65.62%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
                      <a:r>
                        <a:rPr lang="en-GB" sz="400" b="1" i="0" u="none" strike="noStrike">
                          <a:solidFill>
                            <a:srgbClr val="FF0000"/>
                          </a:solidFill>
                          <a:effectLst/>
                          <a:latin typeface="Calibri" panose="020F0502020204030204" pitchFamily="34" charset="0"/>
                        </a:rPr>
                        <a:t>65.48%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GB" sz="500" b="1" i="0" u="none" strike="noStrike">
                          <a:solidFill>
                            <a:srgbClr val="000000"/>
                          </a:solidFill>
                          <a:effectLst/>
                          <a:latin typeface="Calibri" panose="020F0502020204030204" pitchFamily="34" charset="0"/>
                        </a:rPr>
                        <a:t>Cat A % within 8 mins or less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500" b="0" i="0" u="none" strike="noStrike">
                          <a:solidFill>
                            <a:srgbClr val="000000"/>
                          </a:solidFill>
                          <a:effectLst/>
                          <a:latin typeface="Calibri" panose="020F0502020204030204" pitchFamily="34" charset="0"/>
                        </a:rPr>
                        <a:t>&gt;=75%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GB"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hMerge="1">
                  <a:txBody>
                    <a:bodyPr/>
                    <a:lstStyle/>
                    <a:p>
                      <a:endParaRPr lang="en-GB"/>
                    </a:p>
                  </a:txBody>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500" b="0" i="0" u="none" strike="noStrike">
                          <a:solidFill>
                            <a:srgbClr val="000000"/>
                          </a:solidFill>
                          <a:effectLst/>
                          <a:latin typeface="Calibri" panose="020F0502020204030204" pitchFamily="34" charset="0"/>
                        </a:rPr>
                        <a:t>70%-75%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GB"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hMerge="1">
                  <a:txBody>
                    <a:bodyPr/>
                    <a:lstStyle/>
                    <a:p>
                      <a:endParaRPr lang="en-GB"/>
                    </a:p>
                  </a:txBody>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r>
              <a:tr h="86952">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500" b="0" i="0" u="none" strike="noStrike">
                          <a:solidFill>
                            <a:srgbClr val="000000"/>
                          </a:solidFill>
                          <a:effectLst/>
                          <a:latin typeface="Calibri" panose="020F0502020204030204" pitchFamily="34" charset="0"/>
                        </a:rPr>
                        <a:t>&lt;70%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GB"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lang="en-GB"/>
                    </a:p>
                  </a:txBody>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5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r>
            </a:tbl>
          </a:graphicData>
        </a:graphic>
      </p:graphicFrame>
    </p:spTree>
    <p:extLst>
      <p:ext uri="{BB962C8B-B14F-4D97-AF65-F5344CB8AC3E}">
        <p14:creationId xmlns:p14="http://schemas.microsoft.com/office/powerpoint/2010/main" val="27475313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7"/>
          </p:nvPr>
        </p:nvSpPr>
        <p:spPr>
          <a:xfrm>
            <a:off x="7164288" y="1140666"/>
            <a:ext cx="1872208" cy="5125956"/>
          </a:xfrm>
        </p:spPr>
        <p:txBody>
          <a:bodyPr lIns="36000" tIns="36000" rIns="36000" bIns="36000"/>
          <a:lstStyle/>
          <a:p>
            <a:r>
              <a:rPr lang="en-GB" sz="1100" b="1" dirty="0" smtClean="0">
                <a:solidFill>
                  <a:srgbClr val="FF0000"/>
                </a:solidFill>
              </a:rPr>
              <a:t>58% </a:t>
            </a:r>
            <a:r>
              <a:rPr lang="en-GB" sz="1100" dirty="0"/>
              <a:t>of all recorded handovers were greater than </a:t>
            </a:r>
            <a:r>
              <a:rPr lang="en-GB" sz="1100" b="1" dirty="0">
                <a:solidFill>
                  <a:srgbClr val="FF0000"/>
                </a:solidFill>
              </a:rPr>
              <a:t>15</a:t>
            </a:r>
            <a:r>
              <a:rPr lang="en-GB" sz="1100" dirty="0"/>
              <a:t> mins.</a:t>
            </a:r>
          </a:p>
          <a:p>
            <a:r>
              <a:rPr lang="en-GB" sz="1100" b="1" dirty="0" smtClean="0">
                <a:solidFill>
                  <a:srgbClr val="FF0000"/>
                </a:solidFill>
              </a:rPr>
              <a:t>71% </a:t>
            </a:r>
            <a:r>
              <a:rPr lang="en-GB" sz="1100" dirty="0" smtClean="0"/>
              <a:t>of the top </a:t>
            </a:r>
            <a:r>
              <a:rPr lang="en-GB" sz="1100" b="1" dirty="0" smtClean="0">
                <a:solidFill>
                  <a:srgbClr val="FF0000"/>
                </a:solidFill>
              </a:rPr>
              <a:t>4</a:t>
            </a:r>
            <a:r>
              <a:rPr lang="en-GB" sz="1100" dirty="0" smtClean="0"/>
              <a:t> hospital’s handovers were longer than </a:t>
            </a:r>
            <a:r>
              <a:rPr lang="en-GB" sz="1100" b="1" dirty="0" smtClean="0">
                <a:solidFill>
                  <a:srgbClr val="FF0000"/>
                </a:solidFill>
              </a:rPr>
              <a:t>15</a:t>
            </a:r>
            <a:r>
              <a:rPr lang="en-GB" sz="1100" dirty="0" smtClean="0"/>
              <a:t> minutes. </a:t>
            </a:r>
          </a:p>
          <a:p>
            <a:r>
              <a:rPr lang="en-GB" sz="1100" dirty="0" smtClean="0"/>
              <a:t>The hospitals occupying the </a:t>
            </a:r>
            <a:r>
              <a:rPr lang="en-GB" sz="1100" dirty="0"/>
              <a:t>top</a:t>
            </a:r>
            <a:r>
              <a:rPr lang="en-GB" sz="1100" dirty="0" smtClean="0">
                <a:solidFill>
                  <a:srgbClr val="FF0000"/>
                </a:solidFill>
              </a:rPr>
              <a:t> </a:t>
            </a:r>
            <a:r>
              <a:rPr lang="en-GB" sz="1100" b="1" dirty="0" smtClean="0">
                <a:solidFill>
                  <a:srgbClr val="FF0000"/>
                </a:solidFill>
              </a:rPr>
              <a:t>3</a:t>
            </a:r>
            <a:r>
              <a:rPr lang="en-GB" sz="1100" dirty="0" smtClean="0">
                <a:solidFill>
                  <a:srgbClr val="FF0000"/>
                </a:solidFill>
              </a:rPr>
              <a:t> </a:t>
            </a:r>
            <a:r>
              <a:rPr lang="en-GB" sz="1100" dirty="0" smtClean="0"/>
              <a:t>remain the same as last week with a changeover within the ranking.</a:t>
            </a:r>
          </a:p>
          <a:p>
            <a:r>
              <a:rPr lang="en-GB" sz="1100" dirty="0" smtClean="0"/>
              <a:t>Barnet had the longest average overrun per breach at </a:t>
            </a:r>
            <a:r>
              <a:rPr lang="en-GB" sz="1100" b="1" dirty="0" smtClean="0">
                <a:solidFill>
                  <a:srgbClr val="FF0000"/>
                </a:solidFill>
              </a:rPr>
              <a:t>25.1</a:t>
            </a:r>
            <a:r>
              <a:rPr lang="en-GB" sz="1100" dirty="0" smtClean="0"/>
              <a:t> mins followed by N. Middlesex (</a:t>
            </a:r>
            <a:r>
              <a:rPr lang="en-GB" sz="1100" b="1" dirty="0" smtClean="0">
                <a:solidFill>
                  <a:srgbClr val="FF0000"/>
                </a:solidFill>
              </a:rPr>
              <a:t>13.2</a:t>
            </a:r>
            <a:r>
              <a:rPr lang="en-GB" sz="1100" dirty="0" smtClean="0"/>
              <a:t> mins) and Royal Free(</a:t>
            </a:r>
            <a:r>
              <a:rPr lang="en-GB" sz="1100" b="1" dirty="0" smtClean="0">
                <a:solidFill>
                  <a:srgbClr val="FF0000"/>
                </a:solidFill>
              </a:rPr>
              <a:t>10.3</a:t>
            </a:r>
            <a:r>
              <a:rPr lang="en-GB" sz="1100" dirty="0" smtClean="0"/>
              <a:t> mins). Homerton remain the lowest with</a:t>
            </a:r>
            <a:r>
              <a:rPr lang="en-GB" sz="1100" b="1" dirty="0" smtClean="0">
                <a:solidFill>
                  <a:srgbClr val="FF0000"/>
                </a:solidFill>
              </a:rPr>
              <a:t> 3.8 </a:t>
            </a:r>
            <a:r>
              <a:rPr lang="en-GB" sz="1100" dirty="0" smtClean="0"/>
              <a:t>mins. </a:t>
            </a:r>
          </a:p>
          <a:p>
            <a:r>
              <a:rPr lang="en-GB" sz="1100" dirty="0" smtClean="0"/>
              <a:t>Because of PAS/VAS or handover issues the Handover count will always be lower than the total conveyances. </a:t>
            </a:r>
          </a:p>
          <a:p>
            <a:r>
              <a:rPr lang="en-GB" sz="1100" dirty="0" smtClean="0"/>
              <a:t>PAS/VAS are currently trialling a new web page based solution which if successful, will roll out Pan London.</a:t>
            </a:r>
            <a:endParaRPr lang="en-GB" sz="1100" dirty="0"/>
          </a:p>
          <a:p>
            <a:endParaRPr lang="en-GB" sz="1100" dirty="0"/>
          </a:p>
        </p:txBody>
      </p:sp>
      <p:sp>
        <p:nvSpPr>
          <p:cNvPr id="8" name="Title 3"/>
          <p:cNvSpPr txBox="1">
            <a:spLocks/>
          </p:cNvSpPr>
          <p:nvPr/>
        </p:nvSpPr>
        <p:spPr>
          <a:xfrm>
            <a:off x="251520" y="285750"/>
            <a:ext cx="8109209" cy="711200"/>
          </a:xfrm>
          <a:prstGeom prst="rect">
            <a:avLst/>
          </a:prstGeom>
        </p:spPr>
        <p:txBody>
          <a:bodyPr/>
          <a:lstStyle>
            <a:lvl1pPr algn="l" rtl="0" eaLnBrk="1" fontAlgn="base" hangingPunct="1">
              <a:lnSpc>
                <a:spcPct val="90000"/>
              </a:lnSpc>
              <a:spcBef>
                <a:spcPct val="0"/>
              </a:spcBef>
              <a:spcAft>
                <a:spcPct val="0"/>
              </a:spcAft>
              <a:defRPr sz="1846" b="0" cap="none" baseline="0">
                <a:solidFill>
                  <a:schemeClr val="accent1"/>
                </a:solidFill>
                <a:latin typeface="+mj-lt"/>
                <a:ea typeface="+mj-ea"/>
                <a:cs typeface="+mj-cs"/>
              </a:defRPr>
            </a:lvl1pPr>
            <a:lvl2pPr algn="l" rtl="0" eaLnBrk="1" fontAlgn="base" hangingPunct="1">
              <a:spcBef>
                <a:spcPct val="0"/>
              </a:spcBef>
              <a:spcAft>
                <a:spcPct val="0"/>
              </a:spcAft>
              <a:defRPr sz="1846">
                <a:solidFill>
                  <a:schemeClr val="tx1"/>
                </a:solidFill>
                <a:latin typeface="Arial" charset="0"/>
              </a:defRPr>
            </a:lvl2pPr>
            <a:lvl3pPr algn="l" rtl="0" eaLnBrk="1" fontAlgn="base" hangingPunct="1">
              <a:spcBef>
                <a:spcPct val="0"/>
              </a:spcBef>
              <a:spcAft>
                <a:spcPct val="0"/>
              </a:spcAft>
              <a:defRPr sz="1846">
                <a:solidFill>
                  <a:schemeClr val="tx1"/>
                </a:solidFill>
                <a:latin typeface="Arial" charset="0"/>
              </a:defRPr>
            </a:lvl3pPr>
            <a:lvl4pPr algn="l" rtl="0" eaLnBrk="1" fontAlgn="base" hangingPunct="1">
              <a:spcBef>
                <a:spcPct val="0"/>
              </a:spcBef>
              <a:spcAft>
                <a:spcPct val="0"/>
              </a:spcAft>
              <a:defRPr sz="1846">
                <a:solidFill>
                  <a:schemeClr val="tx1"/>
                </a:solidFill>
                <a:latin typeface="Arial" charset="0"/>
              </a:defRPr>
            </a:lvl4pPr>
            <a:lvl5pPr algn="l" rtl="0" eaLnBrk="1" fontAlgn="base" hangingPunct="1">
              <a:spcBef>
                <a:spcPct val="0"/>
              </a:spcBef>
              <a:spcAft>
                <a:spcPct val="0"/>
              </a:spcAft>
              <a:defRPr sz="1846">
                <a:solidFill>
                  <a:schemeClr val="tx1"/>
                </a:solidFill>
                <a:latin typeface="Arial" charset="0"/>
              </a:defRPr>
            </a:lvl5pPr>
            <a:lvl6pPr marL="422041" algn="l" rtl="0" eaLnBrk="1" fontAlgn="base" hangingPunct="1">
              <a:spcBef>
                <a:spcPct val="0"/>
              </a:spcBef>
              <a:spcAft>
                <a:spcPct val="0"/>
              </a:spcAft>
              <a:defRPr sz="1846">
                <a:solidFill>
                  <a:schemeClr val="tx1"/>
                </a:solidFill>
                <a:latin typeface="Arial" charset="0"/>
              </a:defRPr>
            </a:lvl6pPr>
            <a:lvl7pPr marL="844083" algn="l" rtl="0" eaLnBrk="1" fontAlgn="base" hangingPunct="1">
              <a:spcBef>
                <a:spcPct val="0"/>
              </a:spcBef>
              <a:spcAft>
                <a:spcPct val="0"/>
              </a:spcAft>
              <a:defRPr sz="1846">
                <a:solidFill>
                  <a:schemeClr val="tx1"/>
                </a:solidFill>
                <a:latin typeface="Arial" charset="0"/>
              </a:defRPr>
            </a:lvl7pPr>
            <a:lvl8pPr marL="1266124" algn="l" rtl="0" eaLnBrk="1" fontAlgn="base" hangingPunct="1">
              <a:spcBef>
                <a:spcPct val="0"/>
              </a:spcBef>
              <a:spcAft>
                <a:spcPct val="0"/>
              </a:spcAft>
              <a:defRPr sz="1846">
                <a:solidFill>
                  <a:schemeClr val="tx1"/>
                </a:solidFill>
                <a:latin typeface="Arial" charset="0"/>
              </a:defRPr>
            </a:lvl8pPr>
            <a:lvl9pPr marL="1688165" algn="l" rtl="0" eaLnBrk="1" fontAlgn="base" hangingPunct="1">
              <a:spcBef>
                <a:spcPct val="0"/>
              </a:spcBef>
              <a:spcAft>
                <a:spcPct val="0"/>
              </a:spcAft>
              <a:defRPr sz="1846">
                <a:solidFill>
                  <a:schemeClr val="tx1"/>
                </a:solidFill>
                <a:latin typeface="Arial" charset="0"/>
              </a:defRPr>
            </a:lvl9pPr>
          </a:lstStyle>
          <a:p>
            <a:endParaRPr lang="en-GB" kern="0" dirty="0" smtClean="0"/>
          </a:p>
          <a:p>
            <a:r>
              <a:rPr lang="en-GB" kern="0" dirty="0" smtClean="0"/>
              <a:t>Hospital Conveyance</a:t>
            </a:r>
            <a:endParaRPr lang="en-GB" kern="0" dirty="0"/>
          </a:p>
        </p:txBody>
      </p:sp>
      <p:graphicFrame>
        <p:nvGraphicFramePr>
          <p:cNvPr id="3" name="Table 2"/>
          <p:cNvGraphicFramePr>
            <a:graphicFrameLocks noGrp="1"/>
          </p:cNvGraphicFramePr>
          <p:nvPr>
            <p:extLst>
              <p:ext uri="{D42A27DB-BD31-4B8C-83A1-F6EECF244321}">
                <p14:modId xmlns:p14="http://schemas.microsoft.com/office/powerpoint/2010/main" val="1245469480"/>
              </p:ext>
            </p:extLst>
          </p:nvPr>
        </p:nvGraphicFramePr>
        <p:xfrm>
          <a:off x="323529" y="1017935"/>
          <a:ext cx="6768750" cy="5248692"/>
        </p:xfrm>
        <a:graphic>
          <a:graphicData uri="http://schemas.openxmlformats.org/drawingml/2006/table">
            <a:tbl>
              <a:tblPr/>
              <a:tblGrid>
                <a:gridCol w="323974"/>
                <a:gridCol w="2325672"/>
                <a:gridCol w="703487"/>
                <a:gridCol w="592411"/>
                <a:gridCol w="583154"/>
                <a:gridCol w="444308"/>
                <a:gridCol w="444308"/>
                <a:gridCol w="675718"/>
                <a:gridCol w="675718"/>
              </a:tblGrid>
              <a:tr h="220147">
                <a:tc gridSpan="9">
                  <a:txBody>
                    <a:bodyPr/>
                    <a:lstStyle/>
                    <a:p>
                      <a:pPr algn="l" fontAlgn="b"/>
                      <a:r>
                        <a:rPr lang="en-GB" sz="900" b="1" i="0" u="none" strike="noStrike">
                          <a:solidFill>
                            <a:srgbClr val="000000"/>
                          </a:solidFill>
                          <a:effectLst/>
                          <a:latin typeface="Calibri" panose="020F0502020204030204" pitchFamily="34" charset="0"/>
                        </a:rPr>
                        <a:t>Hospital Conveyances  - Non Blue Calls| Arrival at Hospital to Patient Handover| 21 Dec 15 - 27 Dec 15</a:t>
                      </a:r>
                    </a:p>
                  </a:txBody>
                  <a:tcPr marL="7404" marR="7404" marT="7404"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53857">
                <a:tc>
                  <a:txBody>
                    <a:bodyPr/>
                    <a:lstStyle/>
                    <a:p>
                      <a:pPr algn="ctr" fontAlgn="b"/>
                      <a:r>
                        <a:rPr lang="en-GB" sz="900" b="1" i="0" u="none" strike="noStrike">
                          <a:solidFill>
                            <a:srgbClr val="FFFFFF"/>
                          </a:solidFill>
                          <a:effectLst/>
                          <a:latin typeface="Calibri" panose="020F0502020204030204" pitchFamily="34" charset="0"/>
                        </a:rPr>
                        <a:t>#####</a:t>
                      </a:r>
                    </a:p>
                  </a:txBody>
                  <a:tcPr marL="7404" marR="7404" marT="740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900" b="1" i="0" u="none" strike="noStrike">
                          <a:solidFill>
                            <a:srgbClr val="FFFFFF"/>
                          </a:solidFill>
                          <a:effectLst/>
                          <a:latin typeface="Calibri" panose="020F0502020204030204" pitchFamily="34" charset="0"/>
                        </a:rPr>
                        <a:t>27/12/2015</a:t>
                      </a:r>
                    </a:p>
                  </a:txBody>
                  <a:tcPr marL="7404" marR="7404" marT="740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7404" marR="7404" marT="740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7404" marR="7404" marT="740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7404" marR="7404" marT="740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7404" marR="7404" marT="740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7404" marR="7404" marT="740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7404" marR="7404" marT="740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7404" marR="7404" marT="7404" marB="0" anchor="b">
                    <a:lnL>
                      <a:noFill/>
                    </a:lnL>
                    <a:lnR>
                      <a:noFill/>
                    </a:lnR>
                    <a:lnT>
                      <a:noFill/>
                    </a:lnT>
                    <a:lnB w="6350" cap="flat" cmpd="sng" algn="ctr">
                      <a:solidFill>
                        <a:srgbClr val="000000"/>
                      </a:solidFill>
                      <a:prstDash val="solid"/>
                      <a:round/>
                      <a:headEnd type="none" w="med" len="med"/>
                      <a:tailEnd type="none" w="med" len="med"/>
                    </a:lnB>
                  </a:tcPr>
                </a:tc>
              </a:tr>
              <a:tr h="628992">
                <a:tc>
                  <a:txBody>
                    <a:bodyPr/>
                    <a:lstStyle/>
                    <a:p>
                      <a:pPr algn="ctr" fontAlgn="b"/>
                      <a:r>
                        <a:rPr lang="en-GB" sz="900" b="1" i="0" u="none" strike="noStrike">
                          <a:solidFill>
                            <a:srgbClr val="000000"/>
                          </a:solidFill>
                          <a:effectLst/>
                          <a:latin typeface="Calibri" panose="020F0502020204030204" pitchFamily="34" charset="0"/>
                        </a:rPr>
                        <a:t>Over 15 min Rank</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GB" sz="900" b="1" i="0" u="none" strike="noStrike">
                          <a:solidFill>
                            <a:srgbClr val="000000"/>
                          </a:solidFill>
                          <a:effectLst/>
                          <a:latin typeface="Calibri" panose="020F0502020204030204" pitchFamily="34" charset="0"/>
                        </a:rPr>
                        <a:t>Hospital Site</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GB" sz="900" b="1" i="0" u="none" strike="noStrike">
                          <a:solidFill>
                            <a:srgbClr val="000000"/>
                          </a:solidFill>
                          <a:effectLst/>
                          <a:latin typeface="Calibri" panose="020F0502020204030204" pitchFamily="34" charset="0"/>
                        </a:rPr>
                        <a:t>Total Conveyances</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GB" sz="900" b="1" i="0" u="none" strike="noStrike">
                          <a:solidFill>
                            <a:srgbClr val="000000"/>
                          </a:solidFill>
                          <a:effectLst/>
                          <a:latin typeface="Calibri" panose="020F0502020204030204" pitchFamily="34" charset="0"/>
                        </a:rPr>
                        <a:t>Total Handover</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GB" sz="900" b="1" i="0" u="none" strike="noStrike">
                          <a:solidFill>
                            <a:srgbClr val="000000"/>
                          </a:solidFill>
                          <a:effectLst/>
                          <a:latin typeface="Calibri" panose="020F0502020204030204" pitchFamily="34" charset="0"/>
                        </a:rPr>
                        <a:t>Over 15min</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GB" sz="900" b="1" i="0" u="none" strike="noStrike">
                          <a:solidFill>
                            <a:srgbClr val="000000"/>
                          </a:solidFill>
                          <a:effectLst/>
                          <a:latin typeface="Calibri" panose="020F0502020204030204" pitchFamily="34" charset="0"/>
                        </a:rPr>
                        <a:t>15min and under</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GB" sz="900" b="1" i="0" u="none" strike="noStrike">
                          <a:solidFill>
                            <a:srgbClr val="000000"/>
                          </a:solidFill>
                          <a:effectLst/>
                          <a:latin typeface="Calibri" panose="020F0502020204030204" pitchFamily="34" charset="0"/>
                        </a:rPr>
                        <a:t>% Over 15min</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GB" sz="900" b="1" i="0" u="none" strike="noStrike">
                          <a:solidFill>
                            <a:srgbClr val="000000"/>
                          </a:solidFill>
                          <a:effectLst/>
                          <a:latin typeface="Calibri" panose="020F0502020204030204" pitchFamily="34" charset="0"/>
                        </a:rPr>
                        <a:t>Ratio of Over 15min</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GB" sz="900" b="1" i="0" u="none" strike="noStrike">
                          <a:solidFill>
                            <a:srgbClr val="000000"/>
                          </a:solidFill>
                          <a:effectLst/>
                          <a:latin typeface="Calibri" panose="020F0502020204030204" pitchFamily="34" charset="0"/>
                        </a:rPr>
                        <a:t>Average Overrun Per Breach (Mins)</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157248">
                <a:tc>
                  <a:txBody>
                    <a:bodyPr/>
                    <a:lstStyle/>
                    <a:p>
                      <a:pPr algn="r" fontAlgn="b"/>
                      <a:r>
                        <a:rPr lang="en-GB" sz="900" b="0" i="0" u="none" strike="noStrike">
                          <a:solidFill>
                            <a:srgbClr val="000000"/>
                          </a:solidFill>
                          <a:effectLst/>
                          <a:latin typeface="Calibri" panose="020F0502020204030204" pitchFamily="34" charset="0"/>
                        </a:rPr>
                        <a:t>1</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North Middlesex</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512</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446</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350</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96</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78%</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3.65</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13.2</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248">
                <a:tc>
                  <a:txBody>
                    <a:bodyPr/>
                    <a:lstStyle/>
                    <a:p>
                      <a:pPr algn="r" fontAlgn="b"/>
                      <a:r>
                        <a:rPr lang="en-GB" sz="900" b="0" i="0" u="none" strike="noStrike">
                          <a:solidFill>
                            <a:srgbClr val="000000"/>
                          </a:solidFill>
                          <a:effectLst/>
                          <a:latin typeface="Calibri" panose="020F0502020204030204" pitchFamily="34" charset="0"/>
                        </a:rPr>
                        <a:t>2</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Queens, Romford</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583</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504</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335</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169</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66%</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1.98</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9.6</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248">
                <a:tc>
                  <a:txBody>
                    <a:bodyPr/>
                    <a:lstStyle/>
                    <a:p>
                      <a:pPr algn="r" fontAlgn="b"/>
                      <a:r>
                        <a:rPr lang="en-GB" sz="900" b="0" i="0" u="none" strike="noStrike">
                          <a:solidFill>
                            <a:srgbClr val="000000"/>
                          </a:solidFill>
                          <a:effectLst/>
                          <a:latin typeface="Calibri" panose="020F0502020204030204" pitchFamily="34" charset="0"/>
                        </a:rPr>
                        <a:t>3</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Kings College</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476</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457</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333</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124</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73%</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2.69</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7.5</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248">
                <a:tc>
                  <a:txBody>
                    <a:bodyPr/>
                    <a:lstStyle/>
                    <a:p>
                      <a:pPr algn="r" fontAlgn="b"/>
                      <a:r>
                        <a:rPr lang="en-GB" sz="900" b="0" i="0" u="none" strike="noStrike">
                          <a:solidFill>
                            <a:srgbClr val="000000"/>
                          </a:solidFill>
                          <a:effectLst/>
                          <a:latin typeface="Calibri" panose="020F0502020204030204" pitchFamily="34" charset="0"/>
                        </a:rPr>
                        <a:t>4</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St Georges, Tooting</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462</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436</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294</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142</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67%</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2.07</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6.7</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248">
                <a:tc>
                  <a:txBody>
                    <a:bodyPr/>
                    <a:lstStyle/>
                    <a:p>
                      <a:pPr algn="r" fontAlgn="b"/>
                      <a:r>
                        <a:rPr lang="en-GB" sz="900" b="0" i="0" u="none" strike="noStrike">
                          <a:solidFill>
                            <a:srgbClr val="000000"/>
                          </a:solidFill>
                          <a:effectLst/>
                          <a:latin typeface="Calibri" panose="020F0502020204030204" pitchFamily="34" charset="0"/>
                        </a:rPr>
                        <a:t>5</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Princess Royal, Farnborough</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390</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378</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287</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91</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76%</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3.15</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9.1</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248">
                <a:tc>
                  <a:txBody>
                    <a:bodyPr/>
                    <a:lstStyle/>
                    <a:p>
                      <a:pPr algn="r" fontAlgn="b"/>
                      <a:r>
                        <a:rPr lang="en-GB" sz="900" b="0" i="0" u="none" strike="noStrike">
                          <a:solidFill>
                            <a:srgbClr val="000000"/>
                          </a:solidFill>
                          <a:effectLst/>
                          <a:latin typeface="Calibri" panose="020F0502020204030204" pitchFamily="34" charset="0"/>
                        </a:rPr>
                        <a:t>6</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Croydon University Hospital (Mayday)</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444</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424</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280</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144</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66%</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1.94</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7.1</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248">
                <a:tc>
                  <a:txBody>
                    <a:bodyPr/>
                    <a:lstStyle/>
                    <a:p>
                      <a:pPr algn="r" fontAlgn="b"/>
                      <a:r>
                        <a:rPr lang="en-GB" sz="900" b="0" i="0" u="none" strike="noStrike">
                          <a:solidFill>
                            <a:srgbClr val="000000"/>
                          </a:solidFill>
                          <a:effectLst/>
                          <a:latin typeface="Calibri" panose="020F0502020204030204" pitchFamily="34" charset="0"/>
                        </a:rPr>
                        <a:t>7</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Northwick Park</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489</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480</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251</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229</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52%</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1.10</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8.2</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248">
                <a:tc>
                  <a:txBody>
                    <a:bodyPr/>
                    <a:lstStyle/>
                    <a:p>
                      <a:pPr algn="r" fontAlgn="b"/>
                      <a:r>
                        <a:rPr lang="en-GB" sz="900" b="0" i="0" u="none" strike="noStrike">
                          <a:solidFill>
                            <a:srgbClr val="000000"/>
                          </a:solidFill>
                          <a:effectLst/>
                          <a:latin typeface="Calibri" panose="020F0502020204030204" pitchFamily="34" charset="0"/>
                        </a:rPr>
                        <a:t>8</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Royal Free</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308</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285</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218</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67</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76%</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3.25</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10.3</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248">
                <a:tc>
                  <a:txBody>
                    <a:bodyPr/>
                    <a:lstStyle/>
                    <a:p>
                      <a:pPr algn="r" fontAlgn="b"/>
                      <a:r>
                        <a:rPr lang="en-GB" sz="900" b="0" i="0" u="none" strike="noStrike">
                          <a:solidFill>
                            <a:srgbClr val="000000"/>
                          </a:solidFill>
                          <a:effectLst/>
                          <a:latin typeface="Calibri" panose="020F0502020204030204" pitchFamily="34" charset="0"/>
                        </a:rPr>
                        <a:t>9</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Queen Elizabeth II, Woolwich</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517</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507</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206</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301</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41%</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0.68</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5.5</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248">
                <a:tc>
                  <a:txBody>
                    <a:bodyPr/>
                    <a:lstStyle/>
                    <a:p>
                      <a:pPr algn="r" fontAlgn="b"/>
                      <a:r>
                        <a:rPr lang="en-GB" sz="900" b="0" i="0" u="none" strike="noStrike">
                          <a:solidFill>
                            <a:srgbClr val="000000"/>
                          </a:solidFill>
                          <a:effectLst/>
                          <a:latin typeface="Calibri" panose="020F0502020204030204" pitchFamily="34" charset="0"/>
                        </a:rPr>
                        <a:t>10</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Hillingdon</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324</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311</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204</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107</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66%</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1.91</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9.1</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248">
                <a:tc>
                  <a:txBody>
                    <a:bodyPr/>
                    <a:lstStyle/>
                    <a:p>
                      <a:pPr algn="r" fontAlgn="b"/>
                      <a:r>
                        <a:rPr lang="en-GB" sz="900" b="0" i="0" u="none" strike="noStrike">
                          <a:solidFill>
                            <a:srgbClr val="000000"/>
                          </a:solidFill>
                          <a:effectLst/>
                          <a:latin typeface="Calibri" panose="020F0502020204030204" pitchFamily="34" charset="0"/>
                        </a:rPr>
                        <a:t>11</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St Marys, W2</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348</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321</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203</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118</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63%</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1.72</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6.8</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248">
                <a:tc>
                  <a:txBody>
                    <a:bodyPr/>
                    <a:lstStyle/>
                    <a:p>
                      <a:pPr algn="r" fontAlgn="b"/>
                      <a:r>
                        <a:rPr lang="en-GB" sz="900" b="0" i="0" u="none" strike="noStrike">
                          <a:solidFill>
                            <a:srgbClr val="000000"/>
                          </a:solidFill>
                          <a:effectLst/>
                          <a:latin typeface="Calibri" panose="020F0502020204030204" pitchFamily="34" charset="0"/>
                        </a:rPr>
                        <a:t>12</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St Thomas'</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406</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388</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188</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200</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48%</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0.94</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5.4</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248">
                <a:tc>
                  <a:txBody>
                    <a:bodyPr/>
                    <a:lstStyle/>
                    <a:p>
                      <a:pPr algn="r" fontAlgn="b"/>
                      <a:r>
                        <a:rPr lang="en-GB" sz="900" b="0" i="0" u="none" strike="noStrike">
                          <a:solidFill>
                            <a:srgbClr val="000000"/>
                          </a:solidFill>
                          <a:effectLst/>
                          <a:latin typeface="Calibri" panose="020F0502020204030204" pitchFamily="34" charset="0"/>
                        </a:rPr>
                        <a:t>13</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Lewisham</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304</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294</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177</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117</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60%</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1.51</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5.1</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248">
                <a:tc>
                  <a:txBody>
                    <a:bodyPr/>
                    <a:lstStyle/>
                    <a:p>
                      <a:pPr algn="r" fontAlgn="b"/>
                      <a:r>
                        <a:rPr lang="en-GB" sz="900" b="0" i="0" u="none" strike="noStrike">
                          <a:solidFill>
                            <a:srgbClr val="000000"/>
                          </a:solidFill>
                          <a:effectLst/>
                          <a:latin typeface="Calibri" panose="020F0502020204030204" pitchFamily="34" charset="0"/>
                        </a:rPr>
                        <a:t>14</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Barnet</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340</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332</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168</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164</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51%</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1.02</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25.1</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248">
                <a:tc>
                  <a:txBody>
                    <a:bodyPr/>
                    <a:lstStyle/>
                    <a:p>
                      <a:pPr algn="r" fontAlgn="b"/>
                      <a:r>
                        <a:rPr lang="en-GB" sz="900" b="0" i="0" u="none" strike="noStrike">
                          <a:solidFill>
                            <a:srgbClr val="000000"/>
                          </a:solidFill>
                          <a:effectLst/>
                          <a:latin typeface="Calibri" panose="020F0502020204030204" pitchFamily="34" charset="0"/>
                        </a:rPr>
                        <a:t>15</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University College</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311</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292</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167</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125</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57%</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1.34</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5.7</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248">
                <a:tc>
                  <a:txBody>
                    <a:bodyPr/>
                    <a:lstStyle/>
                    <a:p>
                      <a:pPr algn="r" fontAlgn="b"/>
                      <a:r>
                        <a:rPr lang="en-GB" sz="900" b="0" i="0" u="none" strike="noStrike">
                          <a:solidFill>
                            <a:srgbClr val="000000"/>
                          </a:solidFill>
                          <a:effectLst/>
                          <a:latin typeface="Calibri" panose="020F0502020204030204" pitchFamily="34" charset="0"/>
                        </a:rPr>
                        <a:t>16</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Newham</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323</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232</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163</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69</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70%</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2.36</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5.9</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248">
                <a:tc>
                  <a:txBody>
                    <a:bodyPr/>
                    <a:lstStyle/>
                    <a:p>
                      <a:pPr algn="r" fontAlgn="b"/>
                      <a:r>
                        <a:rPr lang="en-GB" sz="900" b="0" i="0" u="none" strike="noStrike">
                          <a:solidFill>
                            <a:srgbClr val="000000"/>
                          </a:solidFill>
                          <a:effectLst/>
                          <a:latin typeface="Calibri" panose="020F0502020204030204" pitchFamily="34" charset="0"/>
                        </a:rPr>
                        <a:t>17</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St Helier</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306</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302</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162</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140</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54%</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1.16</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6.9</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248">
                <a:tc>
                  <a:txBody>
                    <a:bodyPr/>
                    <a:lstStyle/>
                    <a:p>
                      <a:pPr algn="r" fontAlgn="b"/>
                      <a:r>
                        <a:rPr lang="en-GB" sz="900" b="0" i="0" u="none" strike="noStrike">
                          <a:solidFill>
                            <a:srgbClr val="000000"/>
                          </a:solidFill>
                          <a:effectLst/>
                          <a:latin typeface="Calibri" panose="020F0502020204030204" pitchFamily="34" charset="0"/>
                        </a:rPr>
                        <a:t>18</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Whipps Cross</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336</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252</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148</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104</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59%</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1.42</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8.6</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248">
                <a:tc>
                  <a:txBody>
                    <a:bodyPr/>
                    <a:lstStyle/>
                    <a:p>
                      <a:pPr algn="r" fontAlgn="b"/>
                      <a:r>
                        <a:rPr lang="en-GB" sz="900" b="0" i="0" u="none" strike="noStrike">
                          <a:solidFill>
                            <a:srgbClr val="000000"/>
                          </a:solidFill>
                          <a:effectLst/>
                          <a:latin typeface="Calibri" panose="020F0502020204030204" pitchFamily="34" charset="0"/>
                        </a:rPr>
                        <a:t>19</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Whittington</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265</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251</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147</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104</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59%</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1.41</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5.2</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248">
                <a:tc>
                  <a:txBody>
                    <a:bodyPr/>
                    <a:lstStyle/>
                    <a:p>
                      <a:pPr algn="r" fontAlgn="b"/>
                      <a:r>
                        <a:rPr lang="en-GB" sz="900" b="0" i="0" u="none" strike="noStrike">
                          <a:solidFill>
                            <a:srgbClr val="000000"/>
                          </a:solidFill>
                          <a:effectLst/>
                          <a:latin typeface="Calibri" panose="020F0502020204030204" pitchFamily="34" charset="0"/>
                        </a:rPr>
                        <a:t>20</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Kingston</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308</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304</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141</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163</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46%</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0.87</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4.5</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248">
                <a:tc>
                  <a:txBody>
                    <a:bodyPr/>
                    <a:lstStyle/>
                    <a:p>
                      <a:pPr algn="r" fontAlgn="b"/>
                      <a:r>
                        <a:rPr lang="en-GB" sz="900" b="0" i="0" u="none" strike="noStrike">
                          <a:solidFill>
                            <a:srgbClr val="000000"/>
                          </a:solidFill>
                          <a:effectLst/>
                          <a:latin typeface="Calibri" panose="020F0502020204030204" pitchFamily="34" charset="0"/>
                        </a:rPr>
                        <a:t>21</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Ealing</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262</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248</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137</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111</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55%</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1.23</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9.5</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248">
                <a:tc>
                  <a:txBody>
                    <a:bodyPr/>
                    <a:lstStyle/>
                    <a:p>
                      <a:pPr algn="r" fontAlgn="b"/>
                      <a:r>
                        <a:rPr lang="en-GB" sz="900" b="0" i="0" u="none" strike="noStrike">
                          <a:solidFill>
                            <a:srgbClr val="000000"/>
                          </a:solidFill>
                          <a:effectLst/>
                          <a:latin typeface="Calibri" panose="020F0502020204030204" pitchFamily="34" charset="0"/>
                        </a:rPr>
                        <a:t>22</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Royal London (Whitechapel)</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344</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263</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111</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152</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42%</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0.73</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7.9</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248">
                <a:tc>
                  <a:txBody>
                    <a:bodyPr/>
                    <a:lstStyle/>
                    <a:p>
                      <a:pPr algn="r" fontAlgn="b"/>
                      <a:r>
                        <a:rPr lang="en-GB" sz="900" b="0" i="0" u="none" strike="noStrike">
                          <a:solidFill>
                            <a:srgbClr val="000000"/>
                          </a:solidFill>
                          <a:effectLst/>
                          <a:latin typeface="Calibri" panose="020F0502020204030204" pitchFamily="34" charset="0"/>
                        </a:rPr>
                        <a:t>23</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West Middlesex</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298</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290</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107</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183</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37%</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0.58</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5.7</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248">
                <a:tc>
                  <a:txBody>
                    <a:bodyPr/>
                    <a:lstStyle/>
                    <a:p>
                      <a:pPr algn="r" fontAlgn="b"/>
                      <a:r>
                        <a:rPr lang="en-GB" sz="900" b="0" i="0" u="none" strike="noStrike">
                          <a:solidFill>
                            <a:srgbClr val="000000"/>
                          </a:solidFill>
                          <a:effectLst/>
                          <a:latin typeface="Calibri" panose="020F0502020204030204" pitchFamily="34" charset="0"/>
                        </a:rPr>
                        <a:t>24</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Charing Cross</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233</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222</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105</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117</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47%</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0.90</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5.6</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248">
                <a:tc>
                  <a:txBody>
                    <a:bodyPr/>
                    <a:lstStyle/>
                    <a:p>
                      <a:pPr algn="r" fontAlgn="b"/>
                      <a:r>
                        <a:rPr lang="en-GB" sz="900" b="0" i="0" u="none" strike="noStrike">
                          <a:solidFill>
                            <a:srgbClr val="000000"/>
                          </a:solidFill>
                          <a:effectLst/>
                          <a:latin typeface="Calibri" panose="020F0502020204030204" pitchFamily="34" charset="0"/>
                        </a:rPr>
                        <a:t>25</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Chelsea &amp; Westminster</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240</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234</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92</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142</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39%</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0.65</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4.8</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248">
                <a:tc>
                  <a:txBody>
                    <a:bodyPr/>
                    <a:lstStyle/>
                    <a:p>
                      <a:pPr algn="r" fontAlgn="b"/>
                      <a:r>
                        <a:rPr lang="en-GB" sz="900" b="0" i="0" u="none" strike="noStrike">
                          <a:solidFill>
                            <a:srgbClr val="000000"/>
                          </a:solidFill>
                          <a:effectLst/>
                          <a:latin typeface="Calibri" panose="020F0502020204030204" pitchFamily="34" charset="0"/>
                        </a:rPr>
                        <a:t>26</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King Georges, Ilford</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192</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163</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88</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75</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54%</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1.17</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5.5</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248">
                <a:tc>
                  <a:txBody>
                    <a:bodyPr/>
                    <a:lstStyle/>
                    <a:p>
                      <a:pPr algn="r" fontAlgn="b"/>
                      <a:r>
                        <a:rPr lang="en-GB" sz="900" b="0" i="0" u="none" strike="noStrike">
                          <a:solidFill>
                            <a:srgbClr val="000000"/>
                          </a:solidFill>
                          <a:effectLst/>
                          <a:latin typeface="Calibri" panose="020F0502020204030204" pitchFamily="34" charset="0"/>
                        </a:rPr>
                        <a:t>27</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Homerton</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207</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164</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44</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120</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27%</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0.37</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dirty="0">
                          <a:solidFill>
                            <a:srgbClr val="000000"/>
                          </a:solidFill>
                          <a:effectLst/>
                          <a:latin typeface="Calibri" panose="020F0502020204030204" pitchFamily="34" charset="0"/>
                        </a:rPr>
                        <a:t>3.8</a:t>
                      </a:r>
                    </a:p>
                  </a:txBody>
                  <a:tcPr marL="7404" marR="7404" marT="7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733392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177" y="1431925"/>
            <a:ext cx="8667303"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5"/>
          <p:cNvSpPr>
            <a:spLocks noGrp="1"/>
          </p:cNvSpPr>
          <p:nvPr>
            <p:ph type="body" sz="quarter" idx="17"/>
          </p:nvPr>
        </p:nvSpPr>
        <p:spPr>
          <a:xfrm>
            <a:off x="5796136" y="3432634"/>
            <a:ext cx="2880320" cy="720080"/>
          </a:xfrm>
        </p:spPr>
        <p:txBody>
          <a:bodyPr/>
          <a:lstStyle/>
          <a:p>
            <a:pPr marL="342900" indent="-342900">
              <a:buFont typeface="Arial" panose="020B0604020202020204" pitchFamily="34" charset="0"/>
              <a:buChar char="•"/>
            </a:pPr>
            <a:r>
              <a:rPr lang="en-GB" sz="1050" dirty="0"/>
              <a:t>Performance year to date </a:t>
            </a:r>
            <a:r>
              <a:rPr lang="en-GB" sz="1050" dirty="0" smtClean="0"/>
              <a:t>is now better than 2014/15</a:t>
            </a:r>
            <a:r>
              <a:rPr lang="en-GB" sz="1050" dirty="0"/>
              <a:t>. </a:t>
            </a:r>
          </a:p>
          <a:p>
            <a:pPr marL="342900" indent="-342900">
              <a:buFont typeface="Arial" panose="020B0604020202020204" pitchFamily="34" charset="0"/>
              <a:buChar char="•"/>
            </a:pPr>
            <a:r>
              <a:rPr lang="en-GB" sz="1050" dirty="0" smtClean="0"/>
              <a:t>November and last week are also above last years stated position.</a:t>
            </a:r>
          </a:p>
        </p:txBody>
      </p:sp>
      <p:sp>
        <p:nvSpPr>
          <p:cNvPr id="8" name="Title 3"/>
          <p:cNvSpPr txBox="1">
            <a:spLocks/>
          </p:cNvSpPr>
          <p:nvPr/>
        </p:nvSpPr>
        <p:spPr>
          <a:xfrm>
            <a:off x="251520" y="285750"/>
            <a:ext cx="8109209" cy="711200"/>
          </a:xfrm>
          <a:prstGeom prst="rect">
            <a:avLst/>
          </a:prstGeom>
        </p:spPr>
        <p:txBody>
          <a:bodyPr/>
          <a:lstStyle>
            <a:lvl1pPr algn="l" rtl="0" eaLnBrk="1" fontAlgn="base" hangingPunct="1">
              <a:lnSpc>
                <a:spcPct val="90000"/>
              </a:lnSpc>
              <a:spcBef>
                <a:spcPct val="0"/>
              </a:spcBef>
              <a:spcAft>
                <a:spcPct val="0"/>
              </a:spcAft>
              <a:defRPr sz="1846" b="0" cap="none" baseline="0">
                <a:solidFill>
                  <a:schemeClr val="accent1"/>
                </a:solidFill>
                <a:latin typeface="+mj-lt"/>
                <a:ea typeface="+mj-ea"/>
                <a:cs typeface="+mj-cs"/>
              </a:defRPr>
            </a:lvl1pPr>
            <a:lvl2pPr algn="l" rtl="0" eaLnBrk="1" fontAlgn="base" hangingPunct="1">
              <a:spcBef>
                <a:spcPct val="0"/>
              </a:spcBef>
              <a:spcAft>
                <a:spcPct val="0"/>
              </a:spcAft>
              <a:defRPr sz="1846">
                <a:solidFill>
                  <a:schemeClr val="tx1"/>
                </a:solidFill>
                <a:latin typeface="Arial" charset="0"/>
              </a:defRPr>
            </a:lvl2pPr>
            <a:lvl3pPr algn="l" rtl="0" eaLnBrk="1" fontAlgn="base" hangingPunct="1">
              <a:spcBef>
                <a:spcPct val="0"/>
              </a:spcBef>
              <a:spcAft>
                <a:spcPct val="0"/>
              </a:spcAft>
              <a:defRPr sz="1846">
                <a:solidFill>
                  <a:schemeClr val="tx1"/>
                </a:solidFill>
                <a:latin typeface="Arial" charset="0"/>
              </a:defRPr>
            </a:lvl3pPr>
            <a:lvl4pPr algn="l" rtl="0" eaLnBrk="1" fontAlgn="base" hangingPunct="1">
              <a:spcBef>
                <a:spcPct val="0"/>
              </a:spcBef>
              <a:spcAft>
                <a:spcPct val="0"/>
              </a:spcAft>
              <a:defRPr sz="1846">
                <a:solidFill>
                  <a:schemeClr val="tx1"/>
                </a:solidFill>
                <a:latin typeface="Arial" charset="0"/>
              </a:defRPr>
            </a:lvl4pPr>
            <a:lvl5pPr algn="l" rtl="0" eaLnBrk="1" fontAlgn="base" hangingPunct="1">
              <a:spcBef>
                <a:spcPct val="0"/>
              </a:spcBef>
              <a:spcAft>
                <a:spcPct val="0"/>
              </a:spcAft>
              <a:defRPr sz="1846">
                <a:solidFill>
                  <a:schemeClr val="tx1"/>
                </a:solidFill>
                <a:latin typeface="Arial" charset="0"/>
              </a:defRPr>
            </a:lvl5pPr>
            <a:lvl6pPr marL="422041" algn="l" rtl="0" eaLnBrk="1" fontAlgn="base" hangingPunct="1">
              <a:spcBef>
                <a:spcPct val="0"/>
              </a:spcBef>
              <a:spcAft>
                <a:spcPct val="0"/>
              </a:spcAft>
              <a:defRPr sz="1846">
                <a:solidFill>
                  <a:schemeClr val="tx1"/>
                </a:solidFill>
                <a:latin typeface="Arial" charset="0"/>
              </a:defRPr>
            </a:lvl6pPr>
            <a:lvl7pPr marL="844083" algn="l" rtl="0" eaLnBrk="1" fontAlgn="base" hangingPunct="1">
              <a:spcBef>
                <a:spcPct val="0"/>
              </a:spcBef>
              <a:spcAft>
                <a:spcPct val="0"/>
              </a:spcAft>
              <a:defRPr sz="1846">
                <a:solidFill>
                  <a:schemeClr val="tx1"/>
                </a:solidFill>
                <a:latin typeface="Arial" charset="0"/>
              </a:defRPr>
            </a:lvl7pPr>
            <a:lvl8pPr marL="1266124" algn="l" rtl="0" eaLnBrk="1" fontAlgn="base" hangingPunct="1">
              <a:spcBef>
                <a:spcPct val="0"/>
              </a:spcBef>
              <a:spcAft>
                <a:spcPct val="0"/>
              </a:spcAft>
              <a:defRPr sz="1846">
                <a:solidFill>
                  <a:schemeClr val="tx1"/>
                </a:solidFill>
                <a:latin typeface="Arial" charset="0"/>
              </a:defRPr>
            </a:lvl8pPr>
            <a:lvl9pPr marL="1688165" algn="l" rtl="0" eaLnBrk="1" fontAlgn="base" hangingPunct="1">
              <a:spcBef>
                <a:spcPct val="0"/>
              </a:spcBef>
              <a:spcAft>
                <a:spcPct val="0"/>
              </a:spcAft>
              <a:defRPr sz="1846">
                <a:solidFill>
                  <a:schemeClr val="tx1"/>
                </a:solidFill>
                <a:latin typeface="Arial" charset="0"/>
              </a:defRPr>
            </a:lvl9pPr>
          </a:lstStyle>
          <a:p>
            <a:endParaRPr lang="en-GB" kern="0" dirty="0" smtClean="0"/>
          </a:p>
          <a:p>
            <a:r>
              <a:rPr lang="en-GB" kern="0" dirty="0" smtClean="0"/>
              <a:t>Red 1 Responses</a:t>
            </a:r>
            <a:endParaRPr lang="en-GB" kern="0" dirty="0"/>
          </a:p>
        </p:txBody>
      </p:sp>
      <p:sp>
        <p:nvSpPr>
          <p:cNvPr id="4" name="TextBox 3"/>
          <p:cNvSpPr txBox="1"/>
          <p:nvPr/>
        </p:nvSpPr>
        <p:spPr>
          <a:xfrm>
            <a:off x="5004048" y="2060848"/>
            <a:ext cx="648072" cy="288032"/>
          </a:xfrm>
          <a:prstGeom prst="rect">
            <a:avLst/>
          </a:prstGeom>
          <a:noFill/>
        </p:spPr>
        <p:txBody>
          <a:bodyPr wrap="square" lIns="0" tIns="0" rIns="0" bIns="0" rtlCol="0">
            <a:noAutofit/>
          </a:bodyPr>
          <a:lstStyle/>
          <a:p>
            <a:pPr algn="l"/>
            <a:endParaRPr lang="en-GB" dirty="0" smtClean="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589240"/>
            <a:ext cx="3974523" cy="363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8685" y="5589240"/>
            <a:ext cx="4043795" cy="363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42729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63" y="3861048"/>
            <a:ext cx="8650287" cy="248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793" y="1052736"/>
            <a:ext cx="8675687" cy="241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5"/>
          <p:cNvSpPr>
            <a:spLocks noGrp="1"/>
          </p:cNvSpPr>
          <p:nvPr>
            <p:ph type="body" sz="quarter" idx="17"/>
          </p:nvPr>
        </p:nvSpPr>
        <p:spPr>
          <a:xfrm>
            <a:off x="6300192" y="2171009"/>
            <a:ext cx="2464655" cy="744819"/>
          </a:xfrm>
        </p:spPr>
        <p:txBody>
          <a:bodyPr>
            <a:noAutofit/>
          </a:bodyPr>
          <a:lstStyle/>
          <a:p>
            <a:pPr marL="342900" indent="-342900">
              <a:buFont typeface="Arial" panose="020B0604020202020204" pitchFamily="34" charset="0"/>
              <a:buChar char="•"/>
            </a:pPr>
            <a:r>
              <a:rPr lang="en-GB" sz="800" dirty="0"/>
              <a:t>Performance year to date </a:t>
            </a:r>
            <a:r>
              <a:rPr lang="en-GB" sz="800" dirty="0" smtClean="0"/>
              <a:t>continues to be better </a:t>
            </a:r>
            <a:r>
              <a:rPr lang="en-GB" sz="800" dirty="0"/>
              <a:t>than with 2014/15.</a:t>
            </a:r>
          </a:p>
          <a:p>
            <a:pPr marL="342900" indent="-342900">
              <a:buFont typeface="Arial" panose="020B0604020202020204" pitchFamily="34" charset="0"/>
              <a:buChar char="•"/>
            </a:pPr>
            <a:r>
              <a:rPr lang="en-GB" sz="800" dirty="0" smtClean="0"/>
              <a:t>November and last week are better </a:t>
            </a:r>
            <a:r>
              <a:rPr lang="en-GB" sz="800" dirty="0"/>
              <a:t>than last </a:t>
            </a:r>
            <a:r>
              <a:rPr lang="en-GB" sz="800" dirty="0" smtClean="0"/>
              <a:t>years reported position</a:t>
            </a:r>
            <a:r>
              <a:rPr lang="en-GB" sz="800" dirty="0"/>
              <a:t>.</a:t>
            </a:r>
          </a:p>
        </p:txBody>
      </p:sp>
      <p:sp>
        <p:nvSpPr>
          <p:cNvPr id="8" name="Title 3"/>
          <p:cNvSpPr txBox="1">
            <a:spLocks/>
          </p:cNvSpPr>
          <p:nvPr/>
        </p:nvSpPr>
        <p:spPr>
          <a:xfrm>
            <a:off x="251520" y="285750"/>
            <a:ext cx="8109209" cy="711200"/>
          </a:xfrm>
          <a:prstGeom prst="rect">
            <a:avLst/>
          </a:prstGeom>
        </p:spPr>
        <p:txBody>
          <a:bodyPr/>
          <a:lstStyle>
            <a:lvl1pPr algn="l" rtl="0" eaLnBrk="1" fontAlgn="base" hangingPunct="1">
              <a:lnSpc>
                <a:spcPct val="90000"/>
              </a:lnSpc>
              <a:spcBef>
                <a:spcPct val="0"/>
              </a:spcBef>
              <a:spcAft>
                <a:spcPct val="0"/>
              </a:spcAft>
              <a:defRPr sz="1846" b="0" cap="none" baseline="0">
                <a:solidFill>
                  <a:schemeClr val="accent1"/>
                </a:solidFill>
                <a:latin typeface="+mj-lt"/>
                <a:ea typeface="+mj-ea"/>
                <a:cs typeface="+mj-cs"/>
              </a:defRPr>
            </a:lvl1pPr>
            <a:lvl2pPr algn="l" rtl="0" eaLnBrk="1" fontAlgn="base" hangingPunct="1">
              <a:spcBef>
                <a:spcPct val="0"/>
              </a:spcBef>
              <a:spcAft>
                <a:spcPct val="0"/>
              </a:spcAft>
              <a:defRPr sz="1846">
                <a:solidFill>
                  <a:schemeClr val="tx1"/>
                </a:solidFill>
                <a:latin typeface="Arial" charset="0"/>
              </a:defRPr>
            </a:lvl2pPr>
            <a:lvl3pPr algn="l" rtl="0" eaLnBrk="1" fontAlgn="base" hangingPunct="1">
              <a:spcBef>
                <a:spcPct val="0"/>
              </a:spcBef>
              <a:spcAft>
                <a:spcPct val="0"/>
              </a:spcAft>
              <a:defRPr sz="1846">
                <a:solidFill>
                  <a:schemeClr val="tx1"/>
                </a:solidFill>
                <a:latin typeface="Arial" charset="0"/>
              </a:defRPr>
            </a:lvl3pPr>
            <a:lvl4pPr algn="l" rtl="0" eaLnBrk="1" fontAlgn="base" hangingPunct="1">
              <a:spcBef>
                <a:spcPct val="0"/>
              </a:spcBef>
              <a:spcAft>
                <a:spcPct val="0"/>
              </a:spcAft>
              <a:defRPr sz="1846">
                <a:solidFill>
                  <a:schemeClr val="tx1"/>
                </a:solidFill>
                <a:latin typeface="Arial" charset="0"/>
              </a:defRPr>
            </a:lvl4pPr>
            <a:lvl5pPr algn="l" rtl="0" eaLnBrk="1" fontAlgn="base" hangingPunct="1">
              <a:spcBef>
                <a:spcPct val="0"/>
              </a:spcBef>
              <a:spcAft>
                <a:spcPct val="0"/>
              </a:spcAft>
              <a:defRPr sz="1846">
                <a:solidFill>
                  <a:schemeClr val="tx1"/>
                </a:solidFill>
                <a:latin typeface="Arial" charset="0"/>
              </a:defRPr>
            </a:lvl5pPr>
            <a:lvl6pPr marL="422041" algn="l" rtl="0" eaLnBrk="1" fontAlgn="base" hangingPunct="1">
              <a:spcBef>
                <a:spcPct val="0"/>
              </a:spcBef>
              <a:spcAft>
                <a:spcPct val="0"/>
              </a:spcAft>
              <a:defRPr sz="1846">
                <a:solidFill>
                  <a:schemeClr val="tx1"/>
                </a:solidFill>
                <a:latin typeface="Arial" charset="0"/>
              </a:defRPr>
            </a:lvl6pPr>
            <a:lvl7pPr marL="844083" algn="l" rtl="0" eaLnBrk="1" fontAlgn="base" hangingPunct="1">
              <a:spcBef>
                <a:spcPct val="0"/>
              </a:spcBef>
              <a:spcAft>
                <a:spcPct val="0"/>
              </a:spcAft>
              <a:defRPr sz="1846">
                <a:solidFill>
                  <a:schemeClr val="tx1"/>
                </a:solidFill>
                <a:latin typeface="Arial" charset="0"/>
              </a:defRPr>
            </a:lvl7pPr>
            <a:lvl8pPr marL="1266124" algn="l" rtl="0" eaLnBrk="1" fontAlgn="base" hangingPunct="1">
              <a:spcBef>
                <a:spcPct val="0"/>
              </a:spcBef>
              <a:spcAft>
                <a:spcPct val="0"/>
              </a:spcAft>
              <a:defRPr sz="1846">
                <a:solidFill>
                  <a:schemeClr val="tx1"/>
                </a:solidFill>
                <a:latin typeface="Arial" charset="0"/>
              </a:defRPr>
            </a:lvl8pPr>
            <a:lvl9pPr marL="1688165" algn="l" rtl="0" eaLnBrk="1" fontAlgn="base" hangingPunct="1">
              <a:spcBef>
                <a:spcPct val="0"/>
              </a:spcBef>
              <a:spcAft>
                <a:spcPct val="0"/>
              </a:spcAft>
              <a:defRPr sz="1846">
                <a:solidFill>
                  <a:schemeClr val="tx1"/>
                </a:solidFill>
                <a:latin typeface="Arial" charset="0"/>
              </a:defRPr>
            </a:lvl9pPr>
          </a:lstStyle>
          <a:p>
            <a:endParaRPr lang="en-GB" kern="0" dirty="0" smtClean="0"/>
          </a:p>
          <a:p>
            <a:r>
              <a:rPr lang="en-GB" kern="0" dirty="0" smtClean="0"/>
              <a:t>Red 2 Responses</a:t>
            </a:r>
            <a:endParaRPr lang="en-GB" kern="0"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480432"/>
            <a:ext cx="3974523" cy="363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8685" y="3497366"/>
            <a:ext cx="4043795" cy="363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920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13" y="1258888"/>
            <a:ext cx="8510587"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17"/>
          </p:nvPr>
        </p:nvSpPr>
        <p:spPr>
          <a:xfrm>
            <a:off x="4298649" y="3027644"/>
            <a:ext cx="4211488" cy="648072"/>
          </a:xfrm>
        </p:spPr>
        <p:txBody>
          <a:bodyPr/>
          <a:lstStyle/>
          <a:p>
            <a:pPr marL="342900" indent="-342900">
              <a:buFont typeface="Arial" panose="020B0604020202020204" pitchFamily="34" charset="0"/>
              <a:buChar char="•"/>
            </a:pPr>
            <a:r>
              <a:rPr lang="en-GB" sz="800" dirty="0"/>
              <a:t>Performance year to date is </a:t>
            </a:r>
            <a:r>
              <a:rPr lang="en-GB" sz="800" dirty="0" smtClean="0"/>
              <a:t>still better than 2014/15</a:t>
            </a:r>
            <a:r>
              <a:rPr lang="en-GB" sz="800" dirty="0"/>
              <a:t>.</a:t>
            </a:r>
          </a:p>
          <a:p>
            <a:pPr marL="342900" indent="-342900">
              <a:buFont typeface="Arial" panose="020B0604020202020204" pitchFamily="34" charset="0"/>
              <a:buChar char="•"/>
            </a:pPr>
            <a:r>
              <a:rPr lang="en-GB" sz="800" dirty="0" smtClean="0"/>
              <a:t>November is much improved on last years </a:t>
            </a:r>
            <a:r>
              <a:rPr lang="en-GB" sz="800" dirty="0"/>
              <a:t>and </a:t>
            </a:r>
            <a:r>
              <a:rPr lang="en-GB" sz="800" dirty="0" smtClean="0"/>
              <a:t>the current YTD </a:t>
            </a:r>
            <a:r>
              <a:rPr lang="en-GB" sz="800" dirty="0"/>
              <a:t>position</a:t>
            </a:r>
          </a:p>
          <a:p>
            <a:pPr marL="342900" indent="-342900">
              <a:buFont typeface="Arial" panose="020B0604020202020204" pitchFamily="34" charset="0"/>
              <a:buChar char="•"/>
            </a:pPr>
            <a:r>
              <a:rPr lang="en-GB" sz="800" dirty="0"/>
              <a:t>The week ending </a:t>
            </a:r>
            <a:r>
              <a:rPr lang="en-GB" sz="800" dirty="0" smtClean="0"/>
              <a:t>27</a:t>
            </a:r>
            <a:r>
              <a:rPr lang="en-GB" sz="800" baseline="30000" dirty="0" smtClean="0"/>
              <a:t>h</a:t>
            </a:r>
            <a:r>
              <a:rPr lang="en-GB" sz="800" dirty="0" smtClean="0"/>
              <a:t> Dec shows a improved response </a:t>
            </a:r>
            <a:r>
              <a:rPr lang="en-GB" sz="800" dirty="0"/>
              <a:t>position compared to last </a:t>
            </a:r>
            <a:r>
              <a:rPr lang="en-GB" sz="800" dirty="0" smtClean="0"/>
              <a:t>year.</a:t>
            </a:r>
            <a:endParaRPr lang="en-GB" sz="800" dirty="0"/>
          </a:p>
          <a:p>
            <a:endParaRPr lang="en-GB" sz="600" dirty="0"/>
          </a:p>
        </p:txBody>
      </p:sp>
      <p:sp>
        <p:nvSpPr>
          <p:cNvPr id="8" name="Title 3"/>
          <p:cNvSpPr txBox="1">
            <a:spLocks/>
          </p:cNvSpPr>
          <p:nvPr/>
        </p:nvSpPr>
        <p:spPr>
          <a:xfrm>
            <a:off x="251520" y="285750"/>
            <a:ext cx="8109209" cy="711200"/>
          </a:xfrm>
          <a:prstGeom prst="rect">
            <a:avLst/>
          </a:prstGeom>
        </p:spPr>
        <p:txBody>
          <a:bodyPr/>
          <a:lstStyle>
            <a:lvl1pPr algn="l" rtl="0" eaLnBrk="1" fontAlgn="base" hangingPunct="1">
              <a:lnSpc>
                <a:spcPct val="90000"/>
              </a:lnSpc>
              <a:spcBef>
                <a:spcPct val="0"/>
              </a:spcBef>
              <a:spcAft>
                <a:spcPct val="0"/>
              </a:spcAft>
              <a:defRPr sz="1846" b="0" cap="none" baseline="0">
                <a:solidFill>
                  <a:schemeClr val="accent1"/>
                </a:solidFill>
                <a:latin typeface="+mj-lt"/>
                <a:ea typeface="+mj-ea"/>
                <a:cs typeface="+mj-cs"/>
              </a:defRPr>
            </a:lvl1pPr>
            <a:lvl2pPr algn="l" rtl="0" eaLnBrk="1" fontAlgn="base" hangingPunct="1">
              <a:spcBef>
                <a:spcPct val="0"/>
              </a:spcBef>
              <a:spcAft>
                <a:spcPct val="0"/>
              </a:spcAft>
              <a:defRPr sz="1846">
                <a:solidFill>
                  <a:schemeClr val="tx1"/>
                </a:solidFill>
                <a:latin typeface="Arial" charset="0"/>
              </a:defRPr>
            </a:lvl2pPr>
            <a:lvl3pPr algn="l" rtl="0" eaLnBrk="1" fontAlgn="base" hangingPunct="1">
              <a:spcBef>
                <a:spcPct val="0"/>
              </a:spcBef>
              <a:spcAft>
                <a:spcPct val="0"/>
              </a:spcAft>
              <a:defRPr sz="1846">
                <a:solidFill>
                  <a:schemeClr val="tx1"/>
                </a:solidFill>
                <a:latin typeface="Arial" charset="0"/>
              </a:defRPr>
            </a:lvl3pPr>
            <a:lvl4pPr algn="l" rtl="0" eaLnBrk="1" fontAlgn="base" hangingPunct="1">
              <a:spcBef>
                <a:spcPct val="0"/>
              </a:spcBef>
              <a:spcAft>
                <a:spcPct val="0"/>
              </a:spcAft>
              <a:defRPr sz="1846">
                <a:solidFill>
                  <a:schemeClr val="tx1"/>
                </a:solidFill>
                <a:latin typeface="Arial" charset="0"/>
              </a:defRPr>
            </a:lvl4pPr>
            <a:lvl5pPr algn="l" rtl="0" eaLnBrk="1" fontAlgn="base" hangingPunct="1">
              <a:spcBef>
                <a:spcPct val="0"/>
              </a:spcBef>
              <a:spcAft>
                <a:spcPct val="0"/>
              </a:spcAft>
              <a:defRPr sz="1846">
                <a:solidFill>
                  <a:schemeClr val="tx1"/>
                </a:solidFill>
                <a:latin typeface="Arial" charset="0"/>
              </a:defRPr>
            </a:lvl5pPr>
            <a:lvl6pPr marL="422041" algn="l" rtl="0" eaLnBrk="1" fontAlgn="base" hangingPunct="1">
              <a:spcBef>
                <a:spcPct val="0"/>
              </a:spcBef>
              <a:spcAft>
                <a:spcPct val="0"/>
              </a:spcAft>
              <a:defRPr sz="1846">
                <a:solidFill>
                  <a:schemeClr val="tx1"/>
                </a:solidFill>
                <a:latin typeface="Arial" charset="0"/>
              </a:defRPr>
            </a:lvl6pPr>
            <a:lvl7pPr marL="844083" algn="l" rtl="0" eaLnBrk="1" fontAlgn="base" hangingPunct="1">
              <a:spcBef>
                <a:spcPct val="0"/>
              </a:spcBef>
              <a:spcAft>
                <a:spcPct val="0"/>
              </a:spcAft>
              <a:defRPr sz="1846">
                <a:solidFill>
                  <a:schemeClr val="tx1"/>
                </a:solidFill>
                <a:latin typeface="Arial" charset="0"/>
              </a:defRPr>
            </a:lvl7pPr>
            <a:lvl8pPr marL="1266124" algn="l" rtl="0" eaLnBrk="1" fontAlgn="base" hangingPunct="1">
              <a:spcBef>
                <a:spcPct val="0"/>
              </a:spcBef>
              <a:spcAft>
                <a:spcPct val="0"/>
              </a:spcAft>
              <a:defRPr sz="1846">
                <a:solidFill>
                  <a:schemeClr val="tx1"/>
                </a:solidFill>
                <a:latin typeface="Arial" charset="0"/>
              </a:defRPr>
            </a:lvl8pPr>
            <a:lvl9pPr marL="1688165" algn="l" rtl="0" eaLnBrk="1" fontAlgn="base" hangingPunct="1">
              <a:spcBef>
                <a:spcPct val="0"/>
              </a:spcBef>
              <a:spcAft>
                <a:spcPct val="0"/>
              </a:spcAft>
              <a:defRPr sz="1846">
                <a:solidFill>
                  <a:schemeClr val="tx1"/>
                </a:solidFill>
                <a:latin typeface="Arial" charset="0"/>
              </a:defRPr>
            </a:lvl9pPr>
          </a:lstStyle>
          <a:p>
            <a:endParaRPr lang="en-GB" kern="0" dirty="0" smtClean="0"/>
          </a:p>
          <a:p>
            <a:r>
              <a:rPr lang="en-GB" kern="0" dirty="0" smtClean="0"/>
              <a:t>C1 Responses</a:t>
            </a:r>
            <a:endParaRPr lang="en-GB" kern="0" dirty="0"/>
          </a:p>
        </p:txBody>
      </p:sp>
      <p:pic>
        <p:nvPicPr>
          <p:cNvPr id="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0653" y="1844824"/>
            <a:ext cx="4043795" cy="363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61970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63" y="1255713"/>
            <a:ext cx="8497887" cy="434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3"/>
          <p:cNvSpPr txBox="1">
            <a:spLocks/>
          </p:cNvSpPr>
          <p:nvPr/>
        </p:nvSpPr>
        <p:spPr>
          <a:xfrm>
            <a:off x="251520" y="285750"/>
            <a:ext cx="8109209" cy="711200"/>
          </a:xfrm>
          <a:prstGeom prst="rect">
            <a:avLst/>
          </a:prstGeom>
        </p:spPr>
        <p:txBody>
          <a:bodyPr/>
          <a:lstStyle>
            <a:lvl1pPr algn="l" rtl="0" eaLnBrk="1" fontAlgn="base" hangingPunct="1">
              <a:lnSpc>
                <a:spcPct val="90000"/>
              </a:lnSpc>
              <a:spcBef>
                <a:spcPct val="0"/>
              </a:spcBef>
              <a:spcAft>
                <a:spcPct val="0"/>
              </a:spcAft>
              <a:defRPr sz="1846" b="0" cap="none" baseline="0">
                <a:solidFill>
                  <a:schemeClr val="accent1"/>
                </a:solidFill>
                <a:latin typeface="+mj-lt"/>
                <a:ea typeface="+mj-ea"/>
                <a:cs typeface="+mj-cs"/>
              </a:defRPr>
            </a:lvl1pPr>
            <a:lvl2pPr algn="l" rtl="0" eaLnBrk="1" fontAlgn="base" hangingPunct="1">
              <a:spcBef>
                <a:spcPct val="0"/>
              </a:spcBef>
              <a:spcAft>
                <a:spcPct val="0"/>
              </a:spcAft>
              <a:defRPr sz="1846">
                <a:solidFill>
                  <a:schemeClr val="tx1"/>
                </a:solidFill>
                <a:latin typeface="Arial" charset="0"/>
              </a:defRPr>
            </a:lvl2pPr>
            <a:lvl3pPr algn="l" rtl="0" eaLnBrk="1" fontAlgn="base" hangingPunct="1">
              <a:spcBef>
                <a:spcPct val="0"/>
              </a:spcBef>
              <a:spcAft>
                <a:spcPct val="0"/>
              </a:spcAft>
              <a:defRPr sz="1846">
                <a:solidFill>
                  <a:schemeClr val="tx1"/>
                </a:solidFill>
                <a:latin typeface="Arial" charset="0"/>
              </a:defRPr>
            </a:lvl3pPr>
            <a:lvl4pPr algn="l" rtl="0" eaLnBrk="1" fontAlgn="base" hangingPunct="1">
              <a:spcBef>
                <a:spcPct val="0"/>
              </a:spcBef>
              <a:spcAft>
                <a:spcPct val="0"/>
              </a:spcAft>
              <a:defRPr sz="1846">
                <a:solidFill>
                  <a:schemeClr val="tx1"/>
                </a:solidFill>
                <a:latin typeface="Arial" charset="0"/>
              </a:defRPr>
            </a:lvl4pPr>
            <a:lvl5pPr algn="l" rtl="0" eaLnBrk="1" fontAlgn="base" hangingPunct="1">
              <a:spcBef>
                <a:spcPct val="0"/>
              </a:spcBef>
              <a:spcAft>
                <a:spcPct val="0"/>
              </a:spcAft>
              <a:defRPr sz="1846">
                <a:solidFill>
                  <a:schemeClr val="tx1"/>
                </a:solidFill>
                <a:latin typeface="Arial" charset="0"/>
              </a:defRPr>
            </a:lvl5pPr>
            <a:lvl6pPr marL="422041" algn="l" rtl="0" eaLnBrk="1" fontAlgn="base" hangingPunct="1">
              <a:spcBef>
                <a:spcPct val="0"/>
              </a:spcBef>
              <a:spcAft>
                <a:spcPct val="0"/>
              </a:spcAft>
              <a:defRPr sz="1846">
                <a:solidFill>
                  <a:schemeClr val="tx1"/>
                </a:solidFill>
                <a:latin typeface="Arial" charset="0"/>
              </a:defRPr>
            </a:lvl6pPr>
            <a:lvl7pPr marL="844083" algn="l" rtl="0" eaLnBrk="1" fontAlgn="base" hangingPunct="1">
              <a:spcBef>
                <a:spcPct val="0"/>
              </a:spcBef>
              <a:spcAft>
                <a:spcPct val="0"/>
              </a:spcAft>
              <a:defRPr sz="1846">
                <a:solidFill>
                  <a:schemeClr val="tx1"/>
                </a:solidFill>
                <a:latin typeface="Arial" charset="0"/>
              </a:defRPr>
            </a:lvl7pPr>
            <a:lvl8pPr marL="1266124" algn="l" rtl="0" eaLnBrk="1" fontAlgn="base" hangingPunct="1">
              <a:spcBef>
                <a:spcPct val="0"/>
              </a:spcBef>
              <a:spcAft>
                <a:spcPct val="0"/>
              </a:spcAft>
              <a:defRPr sz="1846">
                <a:solidFill>
                  <a:schemeClr val="tx1"/>
                </a:solidFill>
                <a:latin typeface="Arial" charset="0"/>
              </a:defRPr>
            </a:lvl8pPr>
            <a:lvl9pPr marL="1688165" algn="l" rtl="0" eaLnBrk="1" fontAlgn="base" hangingPunct="1">
              <a:spcBef>
                <a:spcPct val="0"/>
              </a:spcBef>
              <a:spcAft>
                <a:spcPct val="0"/>
              </a:spcAft>
              <a:defRPr sz="1846">
                <a:solidFill>
                  <a:schemeClr val="tx1"/>
                </a:solidFill>
                <a:latin typeface="Arial" charset="0"/>
              </a:defRPr>
            </a:lvl9pPr>
          </a:lstStyle>
          <a:p>
            <a:endParaRPr lang="en-GB" kern="0" dirty="0" smtClean="0"/>
          </a:p>
          <a:p>
            <a:r>
              <a:rPr lang="en-GB" kern="0" dirty="0" smtClean="0"/>
              <a:t>C2 Responses</a:t>
            </a:r>
            <a:endParaRPr lang="en-GB" kern="0" dirty="0"/>
          </a:p>
        </p:txBody>
      </p:sp>
      <p:sp>
        <p:nvSpPr>
          <p:cNvPr id="6" name="Rectangle 5"/>
          <p:cNvSpPr/>
          <p:nvPr/>
        </p:nvSpPr>
        <p:spPr>
          <a:xfrm>
            <a:off x="4067944" y="3255251"/>
            <a:ext cx="3024336" cy="507831"/>
          </a:xfrm>
          <a:prstGeom prst="rect">
            <a:avLst/>
          </a:prstGeom>
          <a:ln>
            <a:solidFill>
              <a:schemeClr val="bg1">
                <a:lumMod val="85000"/>
              </a:schemeClr>
            </a:solidFill>
          </a:ln>
        </p:spPr>
        <p:txBody>
          <a:bodyPr wrap="square">
            <a:spAutoFit/>
          </a:bodyPr>
          <a:lstStyle/>
          <a:p>
            <a:pPr marL="342900" indent="-342900">
              <a:buFont typeface="Arial" panose="020B0604020202020204" pitchFamily="34" charset="0"/>
              <a:buChar char="•"/>
            </a:pPr>
            <a:r>
              <a:rPr lang="en-GB" sz="900" dirty="0"/>
              <a:t>The response profile for the YTD, </a:t>
            </a:r>
            <a:r>
              <a:rPr lang="en-GB" sz="900" dirty="0" smtClean="0"/>
              <a:t>last full month </a:t>
            </a:r>
            <a:r>
              <a:rPr lang="en-GB" sz="900" dirty="0"/>
              <a:t>and last week </a:t>
            </a:r>
            <a:r>
              <a:rPr lang="en-GB" sz="900" dirty="0" smtClean="0"/>
              <a:t>continue to be much better </a:t>
            </a:r>
            <a:r>
              <a:rPr lang="en-GB" sz="900" dirty="0"/>
              <a:t>than </a:t>
            </a:r>
            <a:r>
              <a:rPr lang="en-GB" sz="900" dirty="0" smtClean="0"/>
              <a:t>2014/15 performance. Last week at 74.07%</a:t>
            </a:r>
            <a:endParaRPr lang="en-GB" sz="9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13190"/>
            <a:ext cx="4043795" cy="363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433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63" y="1263650"/>
            <a:ext cx="8497887" cy="432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3"/>
          <p:cNvSpPr txBox="1">
            <a:spLocks/>
          </p:cNvSpPr>
          <p:nvPr/>
        </p:nvSpPr>
        <p:spPr>
          <a:xfrm>
            <a:off x="251520" y="285750"/>
            <a:ext cx="8109209" cy="711200"/>
          </a:xfrm>
          <a:prstGeom prst="rect">
            <a:avLst/>
          </a:prstGeom>
        </p:spPr>
        <p:txBody>
          <a:bodyPr/>
          <a:lstStyle>
            <a:lvl1pPr algn="l" rtl="0" eaLnBrk="1" fontAlgn="base" hangingPunct="1">
              <a:lnSpc>
                <a:spcPct val="90000"/>
              </a:lnSpc>
              <a:spcBef>
                <a:spcPct val="0"/>
              </a:spcBef>
              <a:spcAft>
                <a:spcPct val="0"/>
              </a:spcAft>
              <a:defRPr sz="1846" b="0" cap="none" baseline="0">
                <a:solidFill>
                  <a:schemeClr val="accent1"/>
                </a:solidFill>
                <a:latin typeface="+mj-lt"/>
                <a:ea typeface="+mj-ea"/>
                <a:cs typeface="+mj-cs"/>
              </a:defRPr>
            </a:lvl1pPr>
            <a:lvl2pPr algn="l" rtl="0" eaLnBrk="1" fontAlgn="base" hangingPunct="1">
              <a:spcBef>
                <a:spcPct val="0"/>
              </a:spcBef>
              <a:spcAft>
                <a:spcPct val="0"/>
              </a:spcAft>
              <a:defRPr sz="1846">
                <a:solidFill>
                  <a:schemeClr val="tx1"/>
                </a:solidFill>
                <a:latin typeface="Arial" charset="0"/>
              </a:defRPr>
            </a:lvl2pPr>
            <a:lvl3pPr algn="l" rtl="0" eaLnBrk="1" fontAlgn="base" hangingPunct="1">
              <a:spcBef>
                <a:spcPct val="0"/>
              </a:spcBef>
              <a:spcAft>
                <a:spcPct val="0"/>
              </a:spcAft>
              <a:defRPr sz="1846">
                <a:solidFill>
                  <a:schemeClr val="tx1"/>
                </a:solidFill>
                <a:latin typeface="Arial" charset="0"/>
              </a:defRPr>
            </a:lvl3pPr>
            <a:lvl4pPr algn="l" rtl="0" eaLnBrk="1" fontAlgn="base" hangingPunct="1">
              <a:spcBef>
                <a:spcPct val="0"/>
              </a:spcBef>
              <a:spcAft>
                <a:spcPct val="0"/>
              </a:spcAft>
              <a:defRPr sz="1846">
                <a:solidFill>
                  <a:schemeClr val="tx1"/>
                </a:solidFill>
                <a:latin typeface="Arial" charset="0"/>
              </a:defRPr>
            </a:lvl4pPr>
            <a:lvl5pPr algn="l" rtl="0" eaLnBrk="1" fontAlgn="base" hangingPunct="1">
              <a:spcBef>
                <a:spcPct val="0"/>
              </a:spcBef>
              <a:spcAft>
                <a:spcPct val="0"/>
              </a:spcAft>
              <a:defRPr sz="1846">
                <a:solidFill>
                  <a:schemeClr val="tx1"/>
                </a:solidFill>
                <a:latin typeface="Arial" charset="0"/>
              </a:defRPr>
            </a:lvl5pPr>
            <a:lvl6pPr marL="422041" algn="l" rtl="0" eaLnBrk="1" fontAlgn="base" hangingPunct="1">
              <a:spcBef>
                <a:spcPct val="0"/>
              </a:spcBef>
              <a:spcAft>
                <a:spcPct val="0"/>
              </a:spcAft>
              <a:defRPr sz="1846">
                <a:solidFill>
                  <a:schemeClr val="tx1"/>
                </a:solidFill>
                <a:latin typeface="Arial" charset="0"/>
              </a:defRPr>
            </a:lvl6pPr>
            <a:lvl7pPr marL="844083" algn="l" rtl="0" eaLnBrk="1" fontAlgn="base" hangingPunct="1">
              <a:spcBef>
                <a:spcPct val="0"/>
              </a:spcBef>
              <a:spcAft>
                <a:spcPct val="0"/>
              </a:spcAft>
              <a:defRPr sz="1846">
                <a:solidFill>
                  <a:schemeClr val="tx1"/>
                </a:solidFill>
                <a:latin typeface="Arial" charset="0"/>
              </a:defRPr>
            </a:lvl7pPr>
            <a:lvl8pPr marL="1266124" algn="l" rtl="0" eaLnBrk="1" fontAlgn="base" hangingPunct="1">
              <a:spcBef>
                <a:spcPct val="0"/>
              </a:spcBef>
              <a:spcAft>
                <a:spcPct val="0"/>
              </a:spcAft>
              <a:defRPr sz="1846">
                <a:solidFill>
                  <a:schemeClr val="tx1"/>
                </a:solidFill>
                <a:latin typeface="Arial" charset="0"/>
              </a:defRPr>
            </a:lvl8pPr>
            <a:lvl9pPr marL="1688165" algn="l" rtl="0" eaLnBrk="1" fontAlgn="base" hangingPunct="1">
              <a:spcBef>
                <a:spcPct val="0"/>
              </a:spcBef>
              <a:spcAft>
                <a:spcPct val="0"/>
              </a:spcAft>
              <a:defRPr sz="1846">
                <a:solidFill>
                  <a:schemeClr val="tx1"/>
                </a:solidFill>
                <a:latin typeface="Arial" charset="0"/>
              </a:defRPr>
            </a:lvl9pPr>
          </a:lstStyle>
          <a:p>
            <a:endParaRPr lang="en-GB" kern="0" dirty="0" smtClean="0"/>
          </a:p>
          <a:p>
            <a:r>
              <a:rPr lang="en-GB" kern="0" dirty="0" smtClean="0"/>
              <a:t>C3 Responses</a:t>
            </a:r>
            <a:endParaRPr lang="en-GB" kern="0" dirty="0"/>
          </a:p>
        </p:txBody>
      </p:sp>
      <p:sp>
        <p:nvSpPr>
          <p:cNvPr id="6" name="Rectangle 5"/>
          <p:cNvSpPr/>
          <p:nvPr/>
        </p:nvSpPr>
        <p:spPr>
          <a:xfrm>
            <a:off x="5508104" y="4005064"/>
            <a:ext cx="3024336" cy="507831"/>
          </a:xfrm>
          <a:prstGeom prst="rect">
            <a:avLst/>
          </a:prstGeom>
          <a:ln>
            <a:solidFill>
              <a:schemeClr val="bg1">
                <a:lumMod val="85000"/>
              </a:schemeClr>
            </a:solidFill>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indent="-342900">
              <a:buFont typeface="Arial" panose="020B0604020202020204" pitchFamily="34" charset="0"/>
              <a:buChar char="•"/>
            </a:pPr>
            <a:r>
              <a:rPr lang="en-GB" sz="900" dirty="0"/>
              <a:t>The response profile for the YTD, </a:t>
            </a:r>
            <a:r>
              <a:rPr lang="en-GB" sz="900" dirty="0" smtClean="0"/>
              <a:t>last full month, last week continue to be better </a:t>
            </a:r>
            <a:r>
              <a:rPr lang="en-GB" sz="900" dirty="0"/>
              <a:t>than 2014/15</a:t>
            </a:r>
            <a:r>
              <a:rPr lang="en-GB" sz="900" dirty="0" smtClean="0"/>
              <a:t>. Last week very high at 90.59%</a:t>
            </a:r>
            <a:endParaRPr lang="en-GB" sz="900"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0653" y="1916832"/>
            <a:ext cx="4043795" cy="363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2685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Winter resilience</a:t>
            </a:r>
            <a:br>
              <a:rPr lang="en-GB" dirty="0" smtClean="0"/>
            </a:br>
            <a:r>
              <a:rPr lang="en-GB" dirty="0" smtClean="0"/>
              <a:t>A8 performance – daily comparison 2014/15 to 2015/16.</a:t>
            </a:r>
            <a:endParaRPr lang="en-GB" dirty="0"/>
          </a:p>
        </p:txBody>
      </p:sp>
      <p:sp>
        <p:nvSpPr>
          <p:cNvPr id="5" name="TextBox 4"/>
          <p:cNvSpPr txBox="1"/>
          <p:nvPr/>
        </p:nvSpPr>
        <p:spPr>
          <a:xfrm>
            <a:off x="395536" y="5301208"/>
            <a:ext cx="8496944" cy="936104"/>
          </a:xfrm>
          <a:prstGeom prst="rect">
            <a:avLst/>
          </a:prstGeom>
          <a:noFill/>
        </p:spPr>
        <p:txBody>
          <a:bodyPr wrap="square" lIns="0" tIns="0" rIns="0" bIns="0" rtlCol="0">
            <a:noAutofit/>
          </a:bodyPr>
          <a:lstStyle/>
          <a:p>
            <a:pPr marL="171450" indent="-171450" algn="l">
              <a:buFont typeface="Arial" pitchFamily="34" charset="0"/>
              <a:buChar char="•"/>
            </a:pPr>
            <a:r>
              <a:rPr lang="en-GB" sz="1200" dirty="0" smtClean="0"/>
              <a:t>Updated for actual hours and A8% data (light blue) and latest forecast (dark blue).</a:t>
            </a:r>
          </a:p>
          <a:p>
            <a:pPr marL="171450" indent="-171450" algn="l">
              <a:buFont typeface="Arial" pitchFamily="34" charset="0"/>
              <a:buChar char="•"/>
            </a:pPr>
            <a:r>
              <a:rPr lang="en-GB" sz="1200" dirty="0" smtClean="0"/>
              <a:t>The A8% forecast is based on forecast hours and opening activity volumes. While activity has been lower than expectations for the last few days it still remains unclear if this will continue. It is prudent to maintain a pessimistic position. </a:t>
            </a:r>
          </a:p>
          <a:p>
            <a:pPr marL="171450" indent="-171450" algn="l">
              <a:buFont typeface="Arial" pitchFamily="34" charset="0"/>
              <a:buChar char="•"/>
            </a:pPr>
            <a:r>
              <a:rPr lang="en-GB" sz="1200" dirty="0" smtClean="0"/>
              <a:t>Performance remains in excess of forecast.</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5113" y="1113492"/>
            <a:ext cx="8642350" cy="4115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57724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13" y="1258888"/>
            <a:ext cx="8510587"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3"/>
          <p:cNvSpPr txBox="1">
            <a:spLocks/>
          </p:cNvSpPr>
          <p:nvPr/>
        </p:nvSpPr>
        <p:spPr>
          <a:xfrm>
            <a:off x="251520" y="285750"/>
            <a:ext cx="8109209" cy="711200"/>
          </a:xfrm>
          <a:prstGeom prst="rect">
            <a:avLst/>
          </a:prstGeom>
        </p:spPr>
        <p:txBody>
          <a:bodyPr/>
          <a:lstStyle>
            <a:lvl1pPr algn="l" rtl="0" eaLnBrk="1" fontAlgn="base" hangingPunct="1">
              <a:lnSpc>
                <a:spcPct val="90000"/>
              </a:lnSpc>
              <a:spcBef>
                <a:spcPct val="0"/>
              </a:spcBef>
              <a:spcAft>
                <a:spcPct val="0"/>
              </a:spcAft>
              <a:defRPr sz="1846" b="0" cap="none" baseline="0">
                <a:solidFill>
                  <a:schemeClr val="accent1"/>
                </a:solidFill>
                <a:latin typeface="+mj-lt"/>
                <a:ea typeface="+mj-ea"/>
                <a:cs typeface="+mj-cs"/>
              </a:defRPr>
            </a:lvl1pPr>
            <a:lvl2pPr algn="l" rtl="0" eaLnBrk="1" fontAlgn="base" hangingPunct="1">
              <a:spcBef>
                <a:spcPct val="0"/>
              </a:spcBef>
              <a:spcAft>
                <a:spcPct val="0"/>
              </a:spcAft>
              <a:defRPr sz="1846">
                <a:solidFill>
                  <a:schemeClr val="tx1"/>
                </a:solidFill>
                <a:latin typeface="Arial" charset="0"/>
              </a:defRPr>
            </a:lvl2pPr>
            <a:lvl3pPr algn="l" rtl="0" eaLnBrk="1" fontAlgn="base" hangingPunct="1">
              <a:spcBef>
                <a:spcPct val="0"/>
              </a:spcBef>
              <a:spcAft>
                <a:spcPct val="0"/>
              </a:spcAft>
              <a:defRPr sz="1846">
                <a:solidFill>
                  <a:schemeClr val="tx1"/>
                </a:solidFill>
                <a:latin typeface="Arial" charset="0"/>
              </a:defRPr>
            </a:lvl3pPr>
            <a:lvl4pPr algn="l" rtl="0" eaLnBrk="1" fontAlgn="base" hangingPunct="1">
              <a:spcBef>
                <a:spcPct val="0"/>
              </a:spcBef>
              <a:spcAft>
                <a:spcPct val="0"/>
              </a:spcAft>
              <a:defRPr sz="1846">
                <a:solidFill>
                  <a:schemeClr val="tx1"/>
                </a:solidFill>
                <a:latin typeface="Arial" charset="0"/>
              </a:defRPr>
            </a:lvl4pPr>
            <a:lvl5pPr algn="l" rtl="0" eaLnBrk="1" fontAlgn="base" hangingPunct="1">
              <a:spcBef>
                <a:spcPct val="0"/>
              </a:spcBef>
              <a:spcAft>
                <a:spcPct val="0"/>
              </a:spcAft>
              <a:defRPr sz="1846">
                <a:solidFill>
                  <a:schemeClr val="tx1"/>
                </a:solidFill>
                <a:latin typeface="Arial" charset="0"/>
              </a:defRPr>
            </a:lvl5pPr>
            <a:lvl6pPr marL="422041" algn="l" rtl="0" eaLnBrk="1" fontAlgn="base" hangingPunct="1">
              <a:spcBef>
                <a:spcPct val="0"/>
              </a:spcBef>
              <a:spcAft>
                <a:spcPct val="0"/>
              </a:spcAft>
              <a:defRPr sz="1846">
                <a:solidFill>
                  <a:schemeClr val="tx1"/>
                </a:solidFill>
                <a:latin typeface="Arial" charset="0"/>
              </a:defRPr>
            </a:lvl6pPr>
            <a:lvl7pPr marL="844083" algn="l" rtl="0" eaLnBrk="1" fontAlgn="base" hangingPunct="1">
              <a:spcBef>
                <a:spcPct val="0"/>
              </a:spcBef>
              <a:spcAft>
                <a:spcPct val="0"/>
              </a:spcAft>
              <a:defRPr sz="1846">
                <a:solidFill>
                  <a:schemeClr val="tx1"/>
                </a:solidFill>
                <a:latin typeface="Arial" charset="0"/>
              </a:defRPr>
            </a:lvl7pPr>
            <a:lvl8pPr marL="1266124" algn="l" rtl="0" eaLnBrk="1" fontAlgn="base" hangingPunct="1">
              <a:spcBef>
                <a:spcPct val="0"/>
              </a:spcBef>
              <a:spcAft>
                <a:spcPct val="0"/>
              </a:spcAft>
              <a:defRPr sz="1846">
                <a:solidFill>
                  <a:schemeClr val="tx1"/>
                </a:solidFill>
                <a:latin typeface="Arial" charset="0"/>
              </a:defRPr>
            </a:lvl8pPr>
            <a:lvl9pPr marL="1688165" algn="l" rtl="0" eaLnBrk="1" fontAlgn="base" hangingPunct="1">
              <a:spcBef>
                <a:spcPct val="0"/>
              </a:spcBef>
              <a:spcAft>
                <a:spcPct val="0"/>
              </a:spcAft>
              <a:defRPr sz="1846">
                <a:solidFill>
                  <a:schemeClr val="tx1"/>
                </a:solidFill>
                <a:latin typeface="Arial" charset="0"/>
              </a:defRPr>
            </a:lvl9pPr>
          </a:lstStyle>
          <a:p>
            <a:endParaRPr lang="en-GB" kern="0" dirty="0" smtClean="0"/>
          </a:p>
          <a:p>
            <a:r>
              <a:rPr lang="en-GB" kern="0" dirty="0" smtClean="0"/>
              <a:t>C4 Responses</a:t>
            </a:r>
            <a:endParaRPr lang="en-GB" kern="0" dirty="0"/>
          </a:p>
        </p:txBody>
      </p:sp>
      <p:sp>
        <p:nvSpPr>
          <p:cNvPr id="6" name="TextBox 5"/>
          <p:cNvSpPr txBox="1"/>
          <p:nvPr/>
        </p:nvSpPr>
        <p:spPr>
          <a:xfrm>
            <a:off x="5652120" y="3429000"/>
            <a:ext cx="2952328" cy="720080"/>
          </a:xfrm>
          <a:prstGeom prst="rect">
            <a:avLst/>
          </a:prstGeom>
          <a:noFill/>
          <a:ln>
            <a:solidFill>
              <a:schemeClr val="tx1"/>
            </a:solidFill>
          </a:ln>
        </p:spPr>
        <p:txBody>
          <a:bodyPr wrap="square" lIns="0" tIns="0" rIns="0" bIns="0" rtlCol="0">
            <a:noAutofit/>
          </a:bodyPr>
          <a:lstStyle/>
          <a:p>
            <a:pPr marL="342900" indent="-342900">
              <a:buFont typeface="Arial" panose="020B0604020202020204" pitchFamily="34" charset="0"/>
              <a:buChar char="•"/>
            </a:pPr>
            <a:r>
              <a:rPr lang="en-GB" sz="900" dirty="0"/>
              <a:t>The response profile for the YTD, </a:t>
            </a:r>
            <a:r>
              <a:rPr lang="en-GB" sz="900" dirty="0" smtClean="0"/>
              <a:t>last full month </a:t>
            </a:r>
            <a:r>
              <a:rPr lang="en-GB" sz="900" dirty="0"/>
              <a:t>and last week are </a:t>
            </a:r>
            <a:r>
              <a:rPr lang="en-GB" sz="900" dirty="0" smtClean="0"/>
              <a:t>considerably better </a:t>
            </a:r>
            <a:r>
              <a:rPr lang="en-GB" sz="900" dirty="0"/>
              <a:t>than 2014/15</a:t>
            </a:r>
            <a:r>
              <a:rPr lang="en-GB" sz="900" dirty="0" smtClean="0"/>
              <a:t>. Last week saw more incidents reached inside the target window compared to November. Last week returned 81.41%, 26% up on last year.</a:t>
            </a:r>
            <a:endParaRPr lang="en-GB" sz="900"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44824"/>
            <a:ext cx="4043795" cy="363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698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251520" y="285750"/>
            <a:ext cx="8109209" cy="711200"/>
          </a:xfrm>
          <a:prstGeom prst="rect">
            <a:avLst/>
          </a:prstGeom>
        </p:spPr>
        <p:txBody>
          <a:bodyPr/>
          <a:lstStyle>
            <a:lvl1pPr algn="l" rtl="0" eaLnBrk="1" fontAlgn="base" hangingPunct="1">
              <a:lnSpc>
                <a:spcPct val="90000"/>
              </a:lnSpc>
              <a:spcBef>
                <a:spcPct val="0"/>
              </a:spcBef>
              <a:spcAft>
                <a:spcPct val="0"/>
              </a:spcAft>
              <a:defRPr sz="1846" b="0" cap="none" baseline="0">
                <a:solidFill>
                  <a:schemeClr val="accent1"/>
                </a:solidFill>
                <a:latin typeface="+mj-lt"/>
                <a:ea typeface="+mj-ea"/>
                <a:cs typeface="+mj-cs"/>
              </a:defRPr>
            </a:lvl1pPr>
            <a:lvl2pPr algn="l" rtl="0" eaLnBrk="1" fontAlgn="base" hangingPunct="1">
              <a:spcBef>
                <a:spcPct val="0"/>
              </a:spcBef>
              <a:spcAft>
                <a:spcPct val="0"/>
              </a:spcAft>
              <a:defRPr sz="1846">
                <a:solidFill>
                  <a:schemeClr val="tx1"/>
                </a:solidFill>
                <a:latin typeface="Arial" charset="0"/>
              </a:defRPr>
            </a:lvl2pPr>
            <a:lvl3pPr algn="l" rtl="0" eaLnBrk="1" fontAlgn="base" hangingPunct="1">
              <a:spcBef>
                <a:spcPct val="0"/>
              </a:spcBef>
              <a:spcAft>
                <a:spcPct val="0"/>
              </a:spcAft>
              <a:defRPr sz="1846">
                <a:solidFill>
                  <a:schemeClr val="tx1"/>
                </a:solidFill>
                <a:latin typeface="Arial" charset="0"/>
              </a:defRPr>
            </a:lvl3pPr>
            <a:lvl4pPr algn="l" rtl="0" eaLnBrk="1" fontAlgn="base" hangingPunct="1">
              <a:spcBef>
                <a:spcPct val="0"/>
              </a:spcBef>
              <a:spcAft>
                <a:spcPct val="0"/>
              </a:spcAft>
              <a:defRPr sz="1846">
                <a:solidFill>
                  <a:schemeClr val="tx1"/>
                </a:solidFill>
                <a:latin typeface="Arial" charset="0"/>
              </a:defRPr>
            </a:lvl4pPr>
            <a:lvl5pPr algn="l" rtl="0" eaLnBrk="1" fontAlgn="base" hangingPunct="1">
              <a:spcBef>
                <a:spcPct val="0"/>
              </a:spcBef>
              <a:spcAft>
                <a:spcPct val="0"/>
              </a:spcAft>
              <a:defRPr sz="1846">
                <a:solidFill>
                  <a:schemeClr val="tx1"/>
                </a:solidFill>
                <a:latin typeface="Arial" charset="0"/>
              </a:defRPr>
            </a:lvl5pPr>
            <a:lvl6pPr marL="422041" algn="l" rtl="0" eaLnBrk="1" fontAlgn="base" hangingPunct="1">
              <a:spcBef>
                <a:spcPct val="0"/>
              </a:spcBef>
              <a:spcAft>
                <a:spcPct val="0"/>
              </a:spcAft>
              <a:defRPr sz="1846">
                <a:solidFill>
                  <a:schemeClr val="tx1"/>
                </a:solidFill>
                <a:latin typeface="Arial" charset="0"/>
              </a:defRPr>
            </a:lvl6pPr>
            <a:lvl7pPr marL="844083" algn="l" rtl="0" eaLnBrk="1" fontAlgn="base" hangingPunct="1">
              <a:spcBef>
                <a:spcPct val="0"/>
              </a:spcBef>
              <a:spcAft>
                <a:spcPct val="0"/>
              </a:spcAft>
              <a:defRPr sz="1846">
                <a:solidFill>
                  <a:schemeClr val="tx1"/>
                </a:solidFill>
                <a:latin typeface="Arial" charset="0"/>
              </a:defRPr>
            </a:lvl7pPr>
            <a:lvl8pPr marL="1266124" algn="l" rtl="0" eaLnBrk="1" fontAlgn="base" hangingPunct="1">
              <a:spcBef>
                <a:spcPct val="0"/>
              </a:spcBef>
              <a:spcAft>
                <a:spcPct val="0"/>
              </a:spcAft>
              <a:defRPr sz="1846">
                <a:solidFill>
                  <a:schemeClr val="tx1"/>
                </a:solidFill>
                <a:latin typeface="Arial" charset="0"/>
              </a:defRPr>
            </a:lvl8pPr>
            <a:lvl9pPr marL="1688165" algn="l" rtl="0" eaLnBrk="1" fontAlgn="base" hangingPunct="1">
              <a:spcBef>
                <a:spcPct val="0"/>
              </a:spcBef>
              <a:spcAft>
                <a:spcPct val="0"/>
              </a:spcAft>
              <a:defRPr sz="1846">
                <a:solidFill>
                  <a:schemeClr val="tx1"/>
                </a:solidFill>
                <a:latin typeface="Arial" charset="0"/>
              </a:defRPr>
            </a:lvl9pPr>
          </a:lstStyle>
          <a:p>
            <a:endParaRPr lang="en-GB" kern="0" dirty="0" smtClean="0"/>
          </a:p>
          <a:p>
            <a:r>
              <a:rPr lang="en-GB" kern="0" dirty="0" smtClean="0"/>
              <a:t>Performance Overview</a:t>
            </a:r>
            <a:endParaRPr lang="en-GB" kern="0" dirty="0"/>
          </a:p>
        </p:txBody>
      </p:sp>
      <p:pic>
        <p:nvPicPr>
          <p:cNvPr id="3" name="Picture 2"/>
          <p:cNvPicPr>
            <a:picLocks noChangeAspect="1"/>
          </p:cNvPicPr>
          <p:nvPr/>
        </p:nvPicPr>
        <p:blipFill>
          <a:blip r:embed="rId2"/>
          <a:stretch>
            <a:fillRect/>
          </a:stretch>
        </p:blipFill>
        <p:spPr>
          <a:xfrm>
            <a:off x="354444" y="1154082"/>
            <a:ext cx="8322012" cy="5198443"/>
          </a:xfrm>
          <a:prstGeom prst="rect">
            <a:avLst/>
          </a:prstGeom>
        </p:spPr>
      </p:pic>
      <p:sp>
        <p:nvSpPr>
          <p:cNvPr id="12" name="TextBox 11"/>
          <p:cNvSpPr txBox="1"/>
          <p:nvPr/>
        </p:nvSpPr>
        <p:spPr>
          <a:xfrm>
            <a:off x="4284087" y="4437112"/>
            <a:ext cx="4597021" cy="1915413"/>
          </a:xfrm>
          <a:prstGeom prst="rect">
            <a:avLst/>
          </a:prstGeom>
          <a:noFill/>
          <a:ln>
            <a:solidFill>
              <a:schemeClr val="accent1">
                <a:lumMod val="75000"/>
              </a:schemeClr>
            </a:solidFill>
          </a:ln>
        </p:spPr>
        <p:txBody>
          <a:bodyPr wrap="square" lIns="36000" tIns="36000" rIns="36000" bIns="36000" rtlCol="0">
            <a:noAutofit/>
          </a:bodyPr>
          <a:lstStyle/>
          <a:p>
            <a:r>
              <a:rPr lang="en-US" sz="1100" dirty="0"/>
              <a:t>Cat A actual was below forecast by 175 and total demand by 433.			</a:t>
            </a:r>
          </a:p>
          <a:p>
            <a:r>
              <a:rPr lang="en-US" sz="1100" dirty="0"/>
              <a:t>A19 was above target with 96.14%			</a:t>
            </a:r>
          </a:p>
          <a:p>
            <a:r>
              <a:rPr lang="en-US" sz="1100" dirty="0"/>
              <a:t>Red1% was above target with 88.31% 			</a:t>
            </a:r>
          </a:p>
          <a:p>
            <a:r>
              <a:rPr lang="en-US" sz="1100" dirty="0"/>
              <a:t>Projected Cat A 8 Min forecast for week ending 3rd January is 70%			</a:t>
            </a:r>
          </a:p>
          <a:p>
            <a:r>
              <a:rPr lang="en-US" sz="1100" dirty="0"/>
              <a:t>Hear &amp; Treat figures below the 2 day forecast by 27.3%.			</a:t>
            </a:r>
          </a:p>
          <a:p>
            <a:r>
              <a:rPr lang="en-US" sz="1100" dirty="0"/>
              <a:t>5 second call answering above target with 99.62%			</a:t>
            </a:r>
          </a:p>
        </p:txBody>
      </p:sp>
    </p:spTree>
    <p:extLst>
      <p:ext uri="{BB962C8B-B14F-4D97-AF65-F5344CB8AC3E}">
        <p14:creationId xmlns:p14="http://schemas.microsoft.com/office/powerpoint/2010/main" val="5837757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Daily data</a:t>
            </a:r>
            <a:endParaRPr lang="en-GB" dirty="0"/>
          </a:p>
        </p:txBody>
      </p:sp>
      <p:pic>
        <p:nvPicPr>
          <p:cNvPr id="3" name="Picture 2"/>
          <p:cNvPicPr>
            <a:picLocks noChangeAspect="1"/>
          </p:cNvPicPr>
          <p:nvPr/>
        </p:nvPicPr>
        <p:blipFill>
          <a:blip r:embed="rId2"/>
          <a:stretch>
            <a:fillRect/>
          </a:stretch>
        </p:blipFill>
        <p:spPr>
          <a:xfrm>
            <a:off x="251519" y="1124744"/>
            <a:ext cx="8550563" cy="5040560"/>
          </a:xfrm>
          <a:prstGeom prst="rect">
            <a:avLst/>
          </a:prstGeom>
        </p:spPr>
      </p:pic>
    </p:spTree>
    <p:extLst>
      <p:ext uri="{BB962C8B-B14F-4D97-AF65-F5344CB8AC3E}">
        <p14:creationId xmlns:p14="http://schemas.microsoft.com/office/powerpoint/2010/main" val="2553209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Weekly data</a:t>
            </a:r>
            <a:endParaRPr lang="en-GB" dirty="0"/>
          </a:p>
        </p:txBody>
      </p:sp>
      <p:pic>
        <p:nvPicPr>
          <p:cNvPr id="3" name="Picture 2"/>
          <p:cNvPicPr>
            <a:picLocks noChangeAspect="1"/>
          </p:cNvPicPr>
          <p:nvPr/>
        </p:nvPicPr>
        <p:blipFill>
          <a:blip r:embed="rId2"/>
          <a:stretch>
            <a:fillRect/>
          </a:stretch>
        </p:blipFill>
        <p:spPr>
          <a:xfrm>
            <a:off x="251520" y="1124744"/>
            <a:ext cx="8640960" cy="5001427"/>
          </a:xfrm>
          <a:prstGeom prst="rect">
            <a:avLst/>
          </a:prstGeom>
        </p:spPr>
      </p:pic>
    </p:spTree>
    <p:extLst>
      <p:ext uri="{BB962C8B-B14F-4D97-AF65-F5344CB8AC3E}">
        <p14:creationId xmlns:p14="http://schemas.microsoft.com/office/powerpoint/2010/main" val="25561951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Winter resilience – Hours (week ending 20</a:t>
            </a:r>
            <a:r>
              <a:rPr lang="en-GB" baseline="30000" dirty="0" smtClean="0"/>
              <a:t>th</a:t>
            </a:r>
            <a:r>
              <a:rPr lang="en-GB" dirty="0" smtClean="0"/>
              <a:t> December)</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5113" y="1340768"/>
            <a:ext cx="7098582" cy="38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164288" y="1268760"/>
            <a:ext cx="1728193" cy="4680520"/>
          </a:xfrm>
          <a:prstGeom prst="rect">
            <a:avLst/>
          </a:prstGeom>
          <a:noFill/>
        </p:spPr>
        <p:txBody>
          <a:bodyPr wrap="square" lIns="0" tIns="0" rIns="0" bIns="0" rtlCol="0">
            <a:noAutofit/>
          </a:bodyPr>
          <a:lstStyle/>
          <a:p>
            <a:pPr marL="171450" indent="-171450">
              <a:buFont typeface="Arial" pitchFamily="34" charset="0"/>
              <a:buChar char="•"/>
            </a:pPr>
            <a:r>
              <a:rPr lang="en-GB" sz="1200" dirty="0" smtClean="0">
                <a:solidFill>
                  <a:srgbClr val="000000"/>
                </a:solidFill>
              </a:rPr>
              <a:t>Expected hours across the Xmas period are higher on every day bar one.</a:t>
            </a:r>
          </a:p>
          <a:p>
            <a:pPr marL="171450" indent="-171450">
              <a:buFont typeface="Arial" pitchFamily="34" charset="0"/>
              <a:buChar char="•"/>
            </a:pPr>
            <a:r>
              <a:rPr lang="en-GB" sz="1200" dirty="0" smtClean="0">
                <a:solidFill>
                  <a:srgbClr val="000000"/>
                </a:solidFill>
              </a:rPr>
              <a:t>The mix of hours has seen some movement but overall predicted volumes are being generated.</a:t>
            </a:r>
            <a:endParaRPr lang="en-GB" sz="1200" dirty="0">
              <a:solidFill>
                <a:srgbClr val="000000"/>
              </a:solidFill>
            </a:endParaRPr>
          </a:p>
          <a:p>
            <a:pPr marL="171450" indent="-171450">
              <a:buFont typeface="Arial" pitchFamily="34" charset="0"/>
              <a:buChar char="•"/>
            </a:pPr>
            <a:r>
              <a:rPr lang="en-GB" sz="1200" dirty="0" smtClean="0">
                <a:solidFill>
                  <a:srgbClr val="000000"/>
                </a:solidFill>
              </a:rPr>
              <a:t>The 26</a:t>
            </a:r>
            <a:r>
              <a:rPr lang="en-GB" sz="1200" baseline="30000" dirty="0" smtClean="0">
                <a:solidFill>
                  <a:srgbClr val="000000"/>
                </a:solidFill>
              </a:rPr>
              <a:t>th</a:t>
            </a:r>
            <a:r>
              <a:rPr lang="en-GB" sz="1200" dirty="0" smtClean="0">
                <a:solidFill>
                  <a:srgbClr val="000000"/>
                </a:solidFill>
              </a:rPr>
              <a:t> December represents the one day where hours are below. Additional incentives are in place to attract more overtime on the 25</a:t>
            </a:r>
            <a:r>
              <a:rPr lang="en-GB" sz="1200" baseline="30000" dirty="0" smtClean="0">
                <a:solidFill>
                  <a:srgbClr val="000000"/>
                </a:solidFill>
              </a:rPr>
              <a:t>th</a:t>
            </a:r>
            <a:r>
              <a:rPr lang="en-GB" sz="1200" dirty="0" smtClean="0">
                <a:solidFill>
                  <a:srgbClr val="000000"/>
                </a:solidFill>
              </a:rPr>
              <a:t> and 26</a:t>
            </a:r>
            <a:r>
              <a:rPr lang="en-GB" sz="1200" baseline="30000" dirty="0" smtClean="0">
                <a:solidFill>
                  <a:srgbClr val="000000"/>
                </a:solidFill>
              </a:rPr>
              <a:t>th</a:t>
            </a:r>
            <a:r>
              <a:rPr lang="en-GB" sz="1200" dirty="0" smtClean="0">
                <a:solidFill>
                  <a:srgbClr val="000000"/>
                </a:solidFill>
              </a:rPr>
              <a:t>. </a:t>
            </a:r>
          </a:p>
          <a:p>
            <a:pPr marL="171450" indent="-171450">
              <a:buFont typeface="Arial" pitchFamily="34" charset="0"/>
              <a:buChar char="•"/>
            </a:pPr>
            <a:r>
              <a:rPr lang="en-GB" sz="1200" dirty="0" smtClean="0">
                <a:solidFill>
                  <a:srgbClr val="000000"/>
                </a:solidFill>
              </a:rPr>
              <a:t>Up to the 23</a:t>
            </a:r>
            <a:r>
              <a:rPr lang="en-GB" sz="1200" baseline="30000" dirty="0" smtClean="0">
                <a:solidFill>
                  <a:srgbClr val="000000"/>
                </a:solidFill>
              </a:rPr>
              <a:t>rd</a:t>
            </a:r>
            <a:r>
              <a:rPr lang="en-GB" sz="1200" dirty="0" smtClean="0">
                <a:solidFill>
                  <a:srgbClr val="000000"/>
                </a:solidFill>
              </a:rPr>
              <a:t> December performance has been stronger than expected from these hours due to lower than expected activity. It is unclear if activity will remain low.</a:t>
            </a:r>
          </a:p>
        </p:txBody>
      </p:sp>
    </p:spTree>
    <p:extLst>
      <p:ext uri="{BB962C8B-B14F-4D97-AF65-F5344CB8AC3E}">
        <p14:creationId xmlns:p14="http://schemas.microsoft.com/office/powerpoint/2010/main" val="3331113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Winter resilience – Hours (week ending 27</a:t>
            </a:r>
            <a:r>
              <a:rPr lang="en-GB" baseline="30000" dirty="0" smtClean="0"/>
              <a:t>th</a:t>
            </a:r>
            <a:r>
              <a:rPr lang="en-GB" dirty="0" smtClean="0"/>
              <a:t> December)</a:t>
            </a:r>
            <a:endParaRPr lang="en-GB" dirty="0"/>
          </a:p>
        </p:txBody>
      </p:sp>
      <p:pic>
        <p:nvPicPr>
          <p:cNvPr id="3" name="Content Placeholder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5797" y="1196752"/>
            <a:ext cx="6660460" cy="359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876256" y="1268760"/>
            <a:ext cx="2088232" cy="4680520"/>
          </a:xfrm>
          <a:prstGeom prst="rect">
            <a:avLst/>
          </a:prstGeom>
          <a:noFill/>
        </p:spPr>
        <p:txBody>
          <a:bodyPr wrap="square" lIns="0" tIns="0" rIns="0" bIns="0" rtlCol="0">
            <a:noAutofit/>
          </a:bodyPr>
          <a:lstStyle/>
          <a:p>
            <a:pPr marL="171450" indent="-171450">
              <a:buFont typeface="Arial" pitchFamily="34" charset="0"/>
              <a:buChar char="•"/>
            </a:pPr>
            <a:r>
              <a:rPr lang="en-GB" sz="1000" dirty="0" smtClean="0">
                <a:solidFill>
                  <a:srgbClr val="000000"/>
                </a:solidFill>
              </a:rPr>
              <a:t>Hours continue to perform largely in line with expectation.</a:t>
            </a:r>
          </a:p>
          <a:p>
            <a:pPr marL="171450" indent="-171450">
              <a:buFont typeface="Arial" pitchFamily="34" charset="0"/>
              <a:buChar char="•"/>
            </a:pPr>
            <a:r>
              <a:rPr lang="en-GB" sz="1000" dirty="0" smtClean="0">
                <a:solidFill>
                  <a:srgbClr val="000000"/>
                </a:solidFill>
              </a:rPr>
              <a:t>Expected hours across the Xmas period were marginally higher than reported last week.</a:t>
            </a:r>
          </a:p>
          <a:p>
            <a:pPr marL="171450" indent="-171450">
              <a:buFont typeface="Arial" pitchFamily="34" charset="0"/>
              <a:buChar char="•"/>
            </a:pPr>
            <a:r>
              <a:rPr lang="en-GB" sz="1000" dirty="0" smtClean="0">
                <a:solidFill>
                  <a:srgbClr val="000000"/>
                </a:solidFill>
              </a:rPr>
              <a:t>The Overtime has continued to be stronger across the period up to 30</a:t>
            </a:r>
            <a:r>
              <a:rPr lang="en-GB" sz="1000" baseline="30000" dirty="0" smtClean="0">
                <a:solidFill>
                  <a:srgbClr val="000000"/>
                </a:solidFill>
              </a:rPr>
              <a:t>th</a:t>
            </a:r>
            <a:r>
              <a:rPr lang="en-GB" sz="1000" dirty="0" smtClean="0">
                <a:solidFill>
                  <a:srgbClr val="000000"/>
                </a:solidFill>
              </a:rPr>
              <a:t> December. Volumes for this period, and across into the first week in January continue to improve, although the increase on New years Eve and New Years Day remains modest. </a:t>
            </a:r>
          </a:p>
          <a:p>
            <a:pPr marL="171450" indent="-171450">
              <a:buFont typeface="Arial" pitchFamily="34" charset="0"/>
              <a:buChar char="•"/>
            </a:pPr>
            <a:r>
              <a:rPr lang="en-GB" sz="1000" dirty="0" smtClean="0">
                <a:solidFill>
                  <a:srgbClr val="000000"/>
                </a:solidFill>
              </a:rPr>
              <a:t>Work continues to encourage take up of overtime on these days and to optimise the spread across the 24 hour cycle. Cover on the night of 31</a:t>
            </a:r>
            <a:r>
              <a:rPr lang="en-GB" sz="1000" baseline="30000" dirty="0" smtClean="0">
                <a:solidFill>
                  <a:srgbClr val="000000"/>
                </a:solidFill>
              </a:rPr>
              <a:t>st</a:t>
            </a:r>
            <a:r>
              <a:rPr lang="en-GB" sz="1000" dirty="0">
                <a:solidFill>
                  <a:srgbClr val="000000"/>
                </a:solidFill>
              </a:rPr>
              <a:t> </a:t>
            </a:r>
            <a:r>
              <a:rPr lang="en-GB" sz="1000" dirty="0" smtClean="0">
                <a:solidFill>
                  <a:srgbClr val="000000"/>
                </a:solidFill>
              </a:rPr>
              <a:t>from 7pm through to 7am on the 01</a:t>
            </a:r>
            <a:r>
              <a:rPr lang="en-GB" sz="1000" baseline="30000" dirty="0" smtClean="0">
                <a:solidFill>
                  <a:srgbClr val="000000"/>
                </a:solidFill>
              </a:rPr>
              <a:t>st</a:t>
            </a:r>
            <a:r>
              <a:rPr lang="en-GB" sz="1000" dirty="0" smtClean="0">
                <a:solidFill>
                  <a:srgbClr val="000000"/>
                </a:solidFill>
              </a:rPr>
              <a:t> is lower than desired. Work continues to increase cover across these specific times. </a:t>
            </a:r>
          </a:p>
          <a:p>
            <a:pPr marL="171450" indent="-171450">
              <a:buFont typeface="Arial" pitchFamily="34" charset="0"/>
              <a:buChar char="•"/>
            </a:pPr>
            <a:r>
              <a:rPr lang="en-GB" sz="1000" dirty="0" smtClean="0">
                <a:solidFill>
                  <a:srgbClr val="000000"/>
                </a:solidFill>
              </a:rPr>
              <a:t>Staffing for the  NY Event in central London is almost to plan.</a:t>
            </a:r>
          </a:p>
          <a:p>
            <a:pPr marL="171450" indent="-171450">
              <a:buFont typeface="Arial" pitchFamily="34" charset="0"/>
              <a:buChar char="•"/>
            </a:pPr>
            <a:r>
              <a:rPr lang="en-GB" sz="1000" dirty="0" smtClean="0">
                <a:solidFill>
                  <a:srgbClr val="000000"/>
                </a:solidFill>
              </a:rPr>
              <a:t>HUB and EOC staffing levels are above plan</a:t>
            </a:r>
          </a:p>
          <a:p>
            <a:pPr marL="171450" indent="-171450">
              <a:buFont typeface="Arial" pitchFamily="34" charset="0"/>
              <a:buChar char="•"/>
            </a:pPr>
            <a:r>
              <a:rPr lang="en-GB" sz="1000" dirty="0" smtClean="0">
                <a:solidFill>
                  <a:srgbClr val="000000"/>
                </a:solidFill>
              </a:rPr>
              <a:t>Cover is seen as good from 7am on the 01</a:t>
            </a:r>
            <a:r>
              <a:rPr lang="en-GB" sz="1000" baseline="30000" dirty="0" smtClean="0">
                <a:solidFill>
                  <a:srgbClr val="000000"/>
                </a:solidFill>
              </a:rPr>
              <a:t>st</a:t>
            </a:r>
            <a:r>
              <a:rPr lang="en-GB" sz="1000" dirty="0" smtClean="0">
                <a:solidFill>
                  <a:srgbClr val="000000"/>
                </a:solidFill>
              </a:rPr>
              <a:t> which will assist in addressing stacked calls.</a:t>
            </a:r>
          </a:p>
          <a:p>
            <a:pPr marL="171450" indent="-171450">
              <a:buFont typeface="Arial" pitchFamily="34" charset="0"/>
              <a:buChar char="•"/>
            </a:pPr>
            <a:r>
              <a:rPr lang="en-GB" sz="1000" dirty="0" smtClean="0">
                <a:solidFill>
                  <a:srgbClr val="000000"/>
                </a:solidFill>
              </a:rPr>
              <a:t>PAS exceeded plan over Xmas. This is not expected to be repeated at New Year.</a:t>
            </a:r>
          </a:p>
        </p:txBody>
      </p:sp>
      <p:sp>
        <p:nvSpPr>
          <p:cNvPr id="5" name="TextBox 4"/>
          <p:cNvSpPr txBox="1"/>
          <p:nvPr/>
        </p:nvSpPr>
        <p:spPr>
          <a:xfrm>
            <a:off x="395536" y="5805264"/>
            <a:ext cx="6048672" cy="432048"/>
          </a:xfrm>
          <a:prstGeom prst="rect">
            <a:avLst/>
          </a:prstGeom>
          <a:noFill/>
        </p:spPr>
        <p:txBody>
          <a:bodyPr wrap="square" lIns="0" tIns="0" rIns="0" bIns="0" rtlCol="0">
            <a:noAutofit/>
          </a:bodyPr>
          <a:lstStyle/>
          <a:p>
            <a:pPr algn="l"/>
            <a:r>
              <a:rPr lang="en-GB" sz="1000" dirty="0" smtClean="0"/>
              <a:t>NOTE: </a:t>
            </a:r>
          </a:p>
          <a:p>
            <a:pPr algn="l"/>
            <a:r>
              <a:rPr lang="en-GB" sz="1000" dirty="0" smtClean="0"/>
              <a:t>Last weeks version of this page is included as the final slide in the pack for comparative purposes.</a:t>
            </a:r>
          </a:p>
          <a:p>
            <a:pPr algn="l"/>
            <a:r>
              <a:rPr lang="en-GB" sz="1000" dirty="0" smtClean="0"/>
              <a:t>These figures exclude overtime in place for the Event in Central London.</a:t>
            </a:r>
            <a:r>
              <a:rPr lang="en-GB" sz="1000" dirty="0"/>
              <a:t>	</a:t>
            </a:r>
            <a:endParaRPr lang="en-GB" sz="1000" dirty="0" smtClean="0"/>
          </a:p>
        </p:txBody>
      </p:sp>
    </p:spTree>
    <p:extLst>
      <p:ext uri="{BB962C8B-B14F-4D97-AF65-F5344CB8AC3E}">
        <p14:creationId xmlns:p14="http://schemas.microsoft.com/office/powerpoint/2010/main" val="24338926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196752"/>
            <a:ext cx="3816424" cy="4752528"/>
          </a:xfrm>
          <a:prstGeom prst="rect">
            <a:avLst/>
          </a:prstGeom>
          <a:noFill/>
        </p:spPr>
        <p:txBody>
          <a:bodyPr wrap="square" lIns="0" tIns="0" rIns="0" bIns="0" rtlCol="0">
            <a:noAutofit/>
          </a:bodyPr>
          <a:lstStyle/>
          <a:p>
            <a:pPr algn="l"/>
            <a:r>
              <a:rPr lang="en-GB" sz="1200" b="1" u="sng" dirty="0" smtClean="0"/>
              <a:t>Overview</a:t>
            </a:r>
          </a:p>
          <a:p>
            <a:pPr algn="l"/>
            <a:endParaRPr lang="en-GB" sz="1200" b="1" dirty="0" smtClean="0"/>
          </a:p>
          <a:p>
            <a:pPr algn="l"/>
            <a:r>
              <a:rPr lang="en-GB" sz="1200" dirty="0" smtClean="0"/>
              <a:t>This pack sets out current weekly performance data for London Ambulance Service.  As well as showing current performance for YTD, the pack also shows the previous years performance, future projected performance, and current performance targets.</a:t>
            </a:r>
          </a:p>
          <a:p>
            <a:pPr algn="l"/>
            <a:endParaRPr lang="en-GB" sz="1200" dirty="0"/>
          </a:p>
          <a:p>
            <a:pPr algn="l"/>
            <a:r>
              <a:rPr lang="en-GB" sz="1200" dirty="0" smtClean="0"/>
              <a:t>In addition to the overarching performance data the pack also shows the elements which support </a:t>
            </a:r>
            <a:r>
              <a:rPr lang="en-GB" sz="1200" dirty="0"/>
              <a:t>P</a:t>
            </a:r>
            <a:r>
              <a:rPr lang="en-GB" sz="1200" dirty="0" smtClean="0"/>
              <a:t>erformance namely Demand, Capacity, Efficiency and Forecasting Rule.  Each of these elements is compared against target and is broken down to constituent parts namely:</a:t>
            </a:r>
          </a:p>
          <a:p>
            <a:pPr algn="l"/>
            <a:endParaRPr lang="en-GB" sz="1200" dirty="0" smtClean="0"/>
          </a:p>
          <a:p>
            <a:pPr algn="l"/>
            <a:r>
              <a:rPr lang="en-GB" sz="1200" dirty="0" smtClean="0"/>
              <a:t>Demand = Calls, Incidents, Cat A &amp; Cat C</a:t>
            </a:r>
          </a:p>
          <a:p>
            <a:pPr algn="l"/>
            <a:r>
              <a:rPr lang="en-GB" sz="1200" dirty="0" smtClean="0"/>
              <a:t>Capacity = Substantive, Overtime, PAS/VAS</a:t>
            </a:r>
          </a:p>
          <a:p>
            <a:pPr algn="l"/>
            <a:r>
              <a:rPr lang="en-GB" sz="1200" dirty="0" smtClean="0"/>
              <a:t>Efficiency = JCT &amp; MAR</a:t>
            </a:r>
          </a:p>
          <a:p>
            <a:pPr algn="l"/>
            <a:endParaRPr lang="en-GB" sz="1200" dirty="0"/>
          </a:p>
          <a:p>
            <a:pPr algn="l"/>
            <a:r>
              <a:rPr lang="en-GB" sz="1200" dirty="0" smtClean="0"/>
              <a:t>As well as the headline numbers for each element the pack also looks at the various performance improvement projects supporting each element namely:</a:t>
            </a:r>
          </a:p>
          <a:p>
            <a:pPr algn="l"/>
            <a:endParaRPr lang="en-GB" sz="1200" dirty="0"/>
          </a:p>
          <a:p>
            <a:pPr algn="l"/>
            <a:r>
              <a:rPr lang="en-GB" sz="1200" dirty="0" smtClean="0"/>
              <a:t>Demand = NETS, taxis</a:t>
            </a:r>
          </a:p>
          <a:p>
            <a:pPr algn="l"/>
            <a:r>
              <a:rPr lang="en-GB" sz="1200" dirty="0" smtClean="0"/>
              <a:t>Capacity = Sickness, OOS, A to A (recruitment)</a:t>
            </a:r>
          </a:p>
          <a:p>
            <a:pPr algn="l"/>
            <a:r>
              <a:rPr lang="en-GB" sz="1200" dirty="0" smtClean="0"/>
              <a:t>Efficiency = Full JCT</a:t>
            </a:r>
          </a:p>
          <a:p>
            <a:pPr algn="l"/>
            <a:endParaRPr lang="en-GB" sz="1200" dirty="0" smtClean="0"/>
          </a:p>
        </p:txBody>
      </p:sp>
      <p:cxnSp>
        <p:nvCxnSpPr>
          <p:cNvPr id="5" name="Straight Connector 4"/>
          <p:cNvCxnSpPr/>
          <p:nvPr/>
        </p:nvCxnSpPr>
        <p:spPr bwMode="auto">
          <a:xfrm>
            <a:off x="4717029" y="5085184"/>
            <a:ext cx="864096" cy="0"/>
          </a:xfrm>
          <a:prstGeom prst="lin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p:cNvCxnSpPr/>
          <p:nvPr/>
        </p:nvCxnSpPr>
        <p:spPr bwMode="auto">
          <a:xfrm>
            <a:off x="4717029" y="5319210"/>
            <a:ext cx="864096" cy="0"/>
          </a:xfrm>
          <a:prstGeom prst="line">
            <a:avLst/>
          </a:prstGeom>
          <a:noFill/>
          <a:ln w="19050" cap="flat" cmpd="sng" algn="ctr">
            <a:solidFill>
              <a:srgbClr val="00206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4717029" y="5553236"/>
            <a:ext cx="864096" cy="0"/>
          </a:xfrm>
          <a:prstGeom prst="line">
            <a:avLst/>
          </a:prstGeom>
          <a:noFill/>
          <a:ln w="19050" cap="flat" cmpd="sng" algn="ctr">
            <a:solidFill>
              <a:srgbClr val="002060"/>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4716016" y="5805264"/>
            <a:ext cx="864096" cy="0"/>
          </a:xfrm>
          <a:prstGeom prst="line">
            <a:avLst/>
          </a:prstGeom>
          <a:noFill/>
          <a:ln w="19050" cap="flat" cmpd="sng" algn="ctr">
            <a:solidFill>
              <a:srgbClr val="0BCB1D"/>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p:cNvSpPr/>
          <p:nvPr/>
        </p:nvSpPr>
        <p:spPr bwMode="auto">
          <a:xfrm>
            <a:off x="4717029" y="4797152"/>
            <a:ext cx="864096" cy="144016"/>
          </a:xfrm>
          <a:prstGeom prst="rect">
            <a:avLst/>
          </a:prstGeom>
          <a:solidFill>
            <a:schemeClr val="accent1">
              <a:lumMod val="20000"/>
              <a:lumOff val="80000"/>
            </a:schemeClr>
          </a:solidFill>
          <a:ln w="190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pPr>
            <a:endParaRPr kumimoji="0" lang="en-GB" sz="1400" b="0" i="0" u="none" strike="noStrike" cap="none" normalizeH="0" baseline="0" smtClean="0">
              <a:ln>
                <a:noFill/>
              </a:ln>
              <a:solidFill>
                <a:srgbClr val="737377"/>
              </a:solidFill>
              <a:effectLst/>
              <a:latin typeface="Arial" charset="0"/>
            </a:endParaRPr>
          </a:p>
        </p:txBody>
      </p:sp>
      <p:sp>
        <p:nvSpPr>
          <p:cNvPr id="11" name="TextBox 10"/>
          <p:cNvSpPr txBox="1"/>
          <p:nvPr/>
        </p:nvSpPr>
        <p:spPr>
          <a:xfrm>
            <a:off x="5869157" y="4725144"/>
            <a:ext cx="3240360" cy="1440160"/>
          </a:xfrm>
          <a:prstGeom prst="rect">
            <a:avLst/>
          </a:prstGeom>
          <a:noFill/>
        </p:spPr>
        <p:txBody>
          <a:bodyPr wrap="square" lIns="0" tIns="0" rIns="0" bIns="0" rtlCol="0">
            <a:noAutofit/>
          </a:bodyPr>
          <a:lstStyle/>
          <a:p>
            <a:pPr algn="l">
              <a:lnSpc>
                <a:spcPct val="150000"/>
              </a:lnSpc>
            </a:pPr>
            <a:r>
              <a:rPr lang="en-GB" sz="1050" dirty="0" smtClean="0"/>
              <a:t>14/15 actual data</a:t>
            </a:r>
          </a:p>
          <a:p>
            <a:pPr algn="l">
              <a:lnSpc>
                <a:spcPct val="150000"/>
              </a:lnSpc>
            </a:pPr>
            <a:r>
              <a:rPr lang="en-GB" sz="1050" dirty="0" smtClean="0"/>
              <a:t>15/16 actual data</a:t>
            </a:r>
          </a:p>
          <a:p>
            <a:pPr algn="l">
              <a:lnSpc>
                <a:spcPct val="150000"/>
              </a:lnSpc>
            </a:pPr>
            <a:r>
              <a:rPr lang="en-GB" sz="1050" dirty="0" smtClean="0"/>
              <a:t>Business case trajectory</a:t>
            </a:r>
          </a:p>
          <a:p>
            <a:pPr algn="l">
              <a:lnSpc>
                <a:spcPct val="150000"/>
              </a:lnSpc>
            </a:pPr>
            <a:r>
              <a:rPr lang="en-GB" sz="1050" dirty="0" smtClean="0"/>
              <a:t>Revised trajectory (Oct 15)</a:t>
            </a:r>
          </a:p>
          <a:p>
            <a:pPr algn="l">
              <a:lnSpc>
                <a:spcPct val="150000"/>
              </a:lnSpc>
            </a:pPr>
            <a:r>
              <a:rPr lang="en-GB" sz="1050" dirty="0" smtClean="0"/>
              <a:t>National target</a:t>
            </a:r>
          </a:p>
        </p:txBody>
      </p:sp>
      <p:sp>
        <p:nvSpPr>
          <p:cNvPr id="23" name="TextBox 22"/>
          <p:cNvSpPr txBox="1"/>
          <p:nvPr/>
        </p:nvSpPr>
        <p:spPr>
          <a:xfrm>
            <a:off x="5148064" y="4163955"/>
            <a:ext cx="3240360" cy="403690"/>
          </a:xfrm>
          <a:prstGeom prst="rect">
            <a:avLst/>
          </a:prstGeom>
          <a:noFill/>
        </p:spPr>
        <p:txBody>
          <a:bodyPr wrap="square" lIns="0" tIns="0" rIns="0" bIns="0" rtlCol="0">
            <a:noAutofit/>
          </a:bodyPr>
          <a:lstStyle/>
          <a:p>
            <a:pPr algn="ctr"/>
            <a:r>
              <a:rPr lang="en-GB" sz="1200" b="1" dirty="0" smtClean="0">
                <a:solidFill>
                  <a:schemeClr val="accent1"/>
                </a:solidFill>
              </a:rPr>
              <a:t>The following key is used throughout this document unless otherwise stated</a:t>
            </a:r>
          </a:p>
        </p:txBody>
      </p:sp>
      <p:sp>
        <p:nvSpPr>
          <p:cNvPr id="24" name="Rectangle 23"/>
          <p:cNvSpPr/>
          <p:nvPr/>
        </p:nvSpPr>
        <p:spPr bwMode="auto">
          <a:xfrm>
            <a:off x="4450380" y="1052735"/>
            <a:ext cx="4464496" cy="5112569"/>
          </a:xfrm>
          <a:prstGeom prst="rect">
            <a:avLst/>
          </a:prstGeom>
          <a:noFill/>
          <a:ln w="952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pPr>
            <a:endParaRPr kumimoji="0" lang="en-GB" sz="1400" b="0" i="0" u="none" strike="noStrike" cap="none" normalizeH="0" baseline="0" smtClean="0">
              <a:ln>
                <a:noFill/>
              </a:ln>
              <a:solidFill>
                <a:srgbClr val="737377"/>
              </a:solidFill>
              <a:effectLst/>
              <a:latin typeface="Arial" charset="0"/>
            </a:endParaRPr>
          </a:p>
        </p:txBody>
      </p:sp>
      <p:sp>
        <p:nvSpPr>
          <p:cNvPr id="27" name="Title 3"/>
          <p:cNvSpPr txBox="1">
            <a:spLocks/>
          </p:cNvSpPr>
          <p:nvPr/>
        </p:nvSpPr>
        <p:spPr>
          <a:xfrm>
            <a:off x="251520" y="285750"/>
            <a:ext cx="8109209" cy="711200"/>
          </a:xfrm>
          <a:prstGeom prst="rect">
            <a:avLst/>
          </a:prstGeom>
        </p:spPr>
        <p:txBody>
          <a:bodyPr/>
          <a:lstStyle>
            <a:lvl1pPr algn="l" rtl="0" eaLnBrk="1" fontAlgn="base" hangingPunct="1">
              <a:lnSpc>
                <a:spcPct val="90000"/>
              </a:lnSpc>
              <a:spcBef>
                <a:spcPct val="0"/>
              </a:spcBef>
              <a:spcAft>
                <a:spcPct val="0"/>
              </a:spcAft>
              <a:defRPr sz="1846" b="0" cap="none" baseline="0">
                <a:solidFill>
                  <a:schemeClr val="accent1"/>
                </a:solidFill>
                <a:latin typeface="+mj-lt"/>
                <a:ea typeface="+mj-ea"/>
                <a:cs typeface="+mj-cs"/>
              </a:defRPr>
            </a:lvl1pPr>
            <a:lvl2pPr algn="l" rtl="0" eaLnBrk="1" fontAlgn="base" hangingPunct="1">
              <a:spcBef>
                <a:spcPct val="0"/>
              </a:spcBef>
              <a:spcAft>
                <a:spcPct val="0"/>
              </a:spcAft>
              <a:defRPr sz="1846">
                <a:solidFill>
                  <a:schemeClr val="tx1"/>
                </a:solidFill>
                <a:latin typeface="Arial" charset="0"/>
              </a:defRPr>
            </a:lvl2pPr>
            <a:lvl3pPr algn="l" rtl="0" eaLnBrk="1" fontAlgn="base" hangingPunct="1">
              <a:spcBef>
                <a:spcPct val="0"/>
              </a:spcBef>
              <a:spcAft>
                <a:spcPct val="0"/>
              </a:spcAft>
              <a:defRPr sz="1846">
                <a:solidFill>
                  <a:schemeClr val="tx1"/>
                </a:solidFill>
                <a:latin typeface="Arial" charset="0"/>
              </a:defRPr>
            </a:lvl3pPr>
            <a:lvl4pPr algn="l" rtl="0" eaLnBrk="1" fontAlgn="base" hangingPunct="1">
              <a:spcBef>
                <a:spcPct val="0"/>
              </a:spcBef>
              <a:spcAft>
                <a:spcPct val="0"/>
              </a:spcAft>
              <a:defRPr sz="1846">
                <a:solidFill>
                  <a:schemeClr val="tx1"/>
                </a:solidFill>
                <a:latin typeface="Arial" charset="0"/>
              </a:defRPr>
            </a:lvl4pPr>
            <a:lvl5pPr algn="l" rtl="0" eaLnBrk="1" fontAlgn="base" hangingPunct="1">
              <a:spcBef>
                <a:spcPct val="0"/>
              </a:spcBef>
              <a:spcAft>
                <a:spcPct val="0"/>
              </a:spcAft>
              <a:defRPr sz="1846">
                <a:solidFill>
                  <a:schemeClr val="tx1"/>
                </a:solidFill>
                <a:latin typeface="Arial" charset="0"/>
              </a:defRPr>
            </a:lvl5pPr>
            <a:lvl6pPr marL="422041" algn="l" rtl="0" eaLnBrk="1" fontAlgn="base" hangingPunct="1">
              <a:spcBef>
                <a:spcPct val="0"/>
              </a:spcBef>
              <a:spcAft>
                <a:spcPct val="0"/>
              </a:spcAft>
              <a:defRPr sz="1846">
                <a:solidFill>
                  <a:schemeClr val="tx1"/>
                </a:solidFill>
                <a:latin typeface="Arial" charset="0"/>
              </a:defRPr>
            </a:lvl6pPr>
            <a:lvl7pPr marL="844083" algn="l" rtl="0" eaLnBrk="1" fontAlgn="base" hangingPunct="1">
              <a:spcBef>
                <a:spcPct val="0"/>
              </a:spcBef>
              <a:spcAft>
                <a:spcPct val="0"/>
              </a:spcAft>
              <a:defRPr sz="1846">
                <a:solidFill>
                  <a:schemeClr val="tx1"/>
                </a:solidFill>
                <a:latin typeface="Arial" charset="0"/>
              </a:defRPr>
            </a:lvl7pPr>
            <a:lvl8pPr marL="1266124" algn="l" rtl="0" eaLnBrk="1" fontAlgn="base" hangingPunct="1">
              <a:spcBef>
                <a:spcPct val="0"/>
              </a:spcBef>
              <a:spcAft>
                <a:spcPct val="0"/>
              </a:spcAft>
              <a:defRPr sz="1846">
                <a:solidFill>
                  <a:schemeClr val="tx1"/>
                </a:solidFill>
                <a:latin typeface="Arial" charset="0"/>
              </a:defRPr>
            </a:lvl8pPr>
            <a:lvl9pPr marL="1688165" algn="l" rtl="0" eaLnBrk="1" fontAlgn="base" hangingPunct="1">
              <a:spcBef>
                <a:spcPct val="0"/>
              </a:spcBef>
              <a:spcAft>
                <a:spcPct val="0"/>
              </a:spcAft>
              <a:defRPr sz="1846">
                <a:solidFill>
                  <a:schemeClr val="tx1"/>
                </a:solidFill>
                <a:latin typeface="Arial" charset="0"/>
              </a:defRPr>
            </a:lvl9pPr>
          </a:lstStyle>
          <a:p>
            <a:r>
              <a:rPr lang="en-GB" kern="0" dirty="0" smtClean="0"/>
              <a:t>Performance Summary</a:t>
            </a:r>
          </a:p>
          <a:p>
            <a:r>
              <a:rPr lang="en-GB" kern="0" dirty="0" smtClean="0"/>
              <a:t>Introduction</a:t>
            </a:r>
            <a:endParaRPr lang="en-GB" kern="0" dirty="0"/>
          </a:p>
        </p:txBody>
      </p:sp>
      <p:pic>
        <p:nvPicPr>
          <p:cNvPr id="14" name="Picture 13"/>
          <p:cNvPicPr>
            <a:picLocks noChangeAspect="1"/>
          </p:cNvPicPr>
          <p:nvPr/>
        </p:nvPicPr>
        <p:blipFill>
          <a:blip r:embed="rId2"/>
          <a:stretch>
            <a:fillRect/>
          </a:stretch>
        </p:blipFill>
        <p:spPr>
          <a:xfrm>
            <a:off x="4549604" y="1287360"/>
            <a:ext cx="4365272" cy="2624568"/>
          </a:xfrm>
          <a:prstGeom prst="rect">
            <a:avLst/>
          </a:prstGeom>
        </p:spPr>
      </p:pic>
    </p:spTree>
    <p:extLst>
      <p:ext uri="{BB962C8B-B14F-4D97-AF65-F5344CB8AC3E}">
        <p14:creationId xmlns:p14="http://schemas.microsoft.com/office/powerpoint/2010/main" val="472750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51520" y="285750"/>
            <a:ext cx="8109209" cy="711200"/>
          </a:xfrm>
          <a:prstGeom prst="rect">
            <a:avLst/>
          </a:prstGeom>
        </p:spPr>
        <p:txBody>
          <a:bodyPr/>
          <a:lstStyle>
            <a:lvl1pPr algn="l" rtl="0" eaLnBrk="1" fontAlgn="base" hangingPunct="1">
              <a:lnSpc>
                <a:spcPct val="90000"/>
              </a:lnSpc>
              <a:spcBef>
                <a:spcPct val="0"/>
              </a:spcBef>
              <a:spcAft>
                <a:spcPct val="0"/>
              </a:spcAft>
              <a:defRPr sz="1846" b="0" cap="none" baseline="0">
                <a:solidFill>
                  <a:schemeClr val="accent1"/>
                </a:solidFill>
                <a:latin typeface="+mj-lt"/>
                <a:ea typeface="+mj-ea"/>
                <a:cs typeface="+mj-cs"/>
              </a:defRPr>
            </a:lvl1pPr>
            <a:lvl2pPr algn="l" rtl="0" eaLnBrk="1" fontAlgn="base" hangingPunct="1">
              <a:spcBef>
                <a:spcPct val="0"/>
              </a:spcBef>
              <a:spcAft>
                <a:spcPct val="0"/>
              </a:spcAft>
              <a:defRPr sz="1846">
                <a:solidFill>
                  <a:schemeClr val="tx1"/>
                </a:solidFill>
                <a:latin typeface="Arial" charset="0"/>
              </a:defRPr>
            </a:lvl2pPr>
            <a:lvl3pPr algn="l" rtl="0" eaLnBrk="1" fontAlgn="base" hangingPunct="1">
              <a:spcBef>
                <a:spcPct val="0"/>
              </a:spcBef>
              <a:spcAft>
                <a:spcPct val="0"/>
              </a:spcAft>
              <a:defRPr sz="1846">
                <a:solidFill>
                  <a:schemeClr val="tx1"/>
                </a:solidFill>
                <a:latin typeface="Arial" charset="0"/>
              </a:defRPr>
            </a:lvl3pPr>
            <a:lvl4pPr algn="l" rtl="0" eaLnBrk="1" fontAlgn="base" hangingPunct="1">
              <a:spcBef>
                <a:spcPct val="0"/>
              </a:spcBef>
              <a:spcAft>
                <a:spcPct val="0"/>
              </a:spcAft>
              <a:defRPr sz="1846">
                <a:solidFill>
                  <a:schemeClr val="tx1"/>
                </a:solidFill>
                <a:latin typeface="Arial" charset="0"/>
              </a:defRPr>
            </a:lvl4pPr>
            <a:lvl5pPr algn="l" rtl="0" eaLnBrk="1" fontAlgn="base" hangingPunct="1">
              <a:spcBef>
                <a:spcPct val="0"/>
              </a:spcBef>
              <a:spcAft>
                <a:spcPct val="0"/>
              </a:spcAft>
              <a:defRPr sz="1846">
                <a:solidFill>
                  <a:schemeClr val="tx1"/>
                </a:solidFill>
                <a:latin typeface="Arial" charset="0"/>
              </a:defRPr>
            </a:lvl5pPr>
            <a:lvl6pPr marL="422041" algn="l" rtl="0" eaLnBrk="1" fontAlgn="base" hangingPunct="1">
              <a:spcBef>
                <a:spcPct val="0"/>
              </a:spcBef>
              <a:spcAft>
                <a:spcPct val="0"/>
              </a:spcAft>
              <a:defRPr sz="1846">
                <a:solidFill>
                  <a:schemeClr val="tx1"/>
                </a:solidFill>
                <a:latin typeface="Arial" charset="0"/>
              </a:defRPr>
            </a:lvl6pPr>
            <a:lvl7pPr marL="844083" algn="l" rtl="0" eaLnBrk="1" fontAlgn="base" hangingPunct="1">
              <a:spcBef>
                <a:spcPct val="0"/>
              </a:spcBef>
              <a:spcAft>
                <a:spcPct val="0"/>
              </a:spcAft>
              <a:defRPr sz="1846">
                <a:solidFill>
                  <a:schemeClr val="tx1"/>
                </a:solidFill>
                <a:latin typeface="Arial" charset="0"/>
              </a:defRPr>
            </a:lvl7pPr>
            <a:lvl8pPr marL="1266124" algn="l" rtl="0" eaLnBrk="1" fontAlgn="base" hangingPunct="1">
              <a:spcBef>
                <a:spcPct val="0"/>
              </a:spcBef>
              <a:spcAft>
                <a:spcPct val="0"/>
              </a:spcAft>
              <a:defRPr sz="1846">
                <a:solidFill>
                  <a:schemeClr val="tx1"/>
                </a:solidFill>
                <a:latin typeface="Arial" charset="0"/>
              </a:defRPr>
            </a:lvl8pPr>
            <a:lvl9pPr marL="1688165" algn="l" rtl="0" eaLnBrk="1" fontAlgn="base" hangingPunct="1">
              <a:spcBef>
                <a:spcPct val="0"/>
              </a:spcBef>
              <a:spcAft>
                <a:spcPct val="0"/>
              </a:spcAft>
              <a:defRPr sz="1846">
                <a:solidFill>
                  <a:schemeClr val="tx1"/>
                </a:solidFill>
                <a:latin typeface="Arial" charset="0"/>
              </a:defRPr>
            </a:lvl9pPr>
          </a:lstStyle>
          <a:p>
            <a:endParaRPr lang="en-GB" kern="0" dirty="0" smtClean="0"/>
          </a:p>
          <a:p>
            <a:r>
              <a:rPr lang="en-GB" kern="0" dirty="0" smtClean="0"/>
              <a:t>Contents</a:t>
            </a:r>
            <a:endParaRPr lang="en-GB" kern="0" dirty="0"/>
          </a:p>
        </p:txBody>
      </p:sp>
      <p:sp>
        <p:nvSpPr>
          <p:cNvPr id="3" name="TextBox 2"/>
          <p:cNvSpPr txBox="1"/>
          <p:nvPr/>
        </p:nvSpPr>
        <p:spPr>
          <a:xfrm>
            <a:off x="467544" y="1412776"/>
            <a:ext cx="5184576" cy="4824536"/>
          </a:xfrm>
          <a:prstGeom prst="rect">
            <a:avLst/>
          </a:prstGeom>
          <a:noFill/>
        </p:spPr>
        <p:txBody>
          <a:bodyPr wrap="square" lIns="0" tIns="0" rIns="0" bIns="0" rtlCol="0">
            <a:noAutofit/>
          </a:bodyPr>
          <a:lstStyle/>
          <a:p>
            <a:pPr algn="l">
              <a:lnSpc>
                <a:spcPct val="150000"/>
              </a:lnSpc>
            </a:pPr>
            <a:r>
              <a:rPr lang="en-GB" sz="1600" dirty="0" smtClean="0"/>
              <a:t>6   	A8 Performance</a:t>
            </a:r>
          </a:p>
          <a:p>
            <a:pPr algn="l">
              <a:lnSpc>
                <a:spcPct val="150000"/>
              </a:lnSpc>
            </a:pPr>
            <a:r>
              <a:rPr lang="en-GB" sz="1600" dirty="0" smtClean="0"/>
              <a:t>7   	Other Performance</a:t>
            </a:r>
          </a:p>
          <a:p>
            <a:pPr algn="l">
              <a:lnSpc>
                <a:spcPct val="150000"/>
              </a:lnSpc>
            </a:pPr>
            <a:r>
              <a:rPr lang="en-GB" sz="1600" dirty="0" smtClean="0"/>
              <a:t>8   	Demand</a:t>
            </a:r>
          </a:p>
          <a:p>
            <a:pPr algn="l">
              <a:lnSpc>
                <a:spcPct val="150000"/>
              </a:lnSpc>
            </a:pPr>
            <a:r>
              <a:rPr lang="en-GB" sz="1600" dirty="0" smtClean="0"/>
              <a:t>9   	Demand Projects</a:t>
            </a:r>
          </a:p>
          <a:p>
            <a:pPr algn="l">
              <a:lnSpc>
                <a:spcPct val="150000"/>
              </a:lnSpc>
            </a:pPr>
            <a:r>
              <a:rPr lang="en-GB" sz="1600" dirty="0" smtClean="0"/>
              <a:t>10   	Capacity</a:t>
            </a:r>
          </a:p>
          <a:p>
            <a:pPr algn="l">
              <a:lnSpc>
                <a:spcPct val="150000"/>
              </a:lnSpc>
            </a:pPr>
            <a:r>
              <a:rPr lang="en-GB" sz="1600" dirty="0" smtClean="0"/>
              <a:t>11	Capacity Projects</a:t>
            </a:r>
          </a:p>
          <a:p>
            <a:pPr algn="l">
              <a:lnSpc>
                <a:spcPct val="150000"/>
              </a:lnSpc>
            </a:pPr>
            <a:r>
              <a:rPr lang="en-GB" sz="1600" dirty="0" smtClean="0"/>
              <a:t>12	Efficiency</a:t>
            </a:r>
          </a:p>
          <a:p>
            <a:pPr>
              <a:lnSpc>
                <a:spcPct val="150000"/>
              </a:lnSpc>
            </a:pPr>
            <a:r>
              <a:rPr lang="en-GB" sz="1600" dirty="0" smtClean="0"/>
              <a:t>13	CCG </a:t>
            </a:r>
            <a:r>
              <a:rPr lang="en-GB" sz="1600" dirty="0"/>
              <a:t>position</a:t>
            </a:r>
          </a:p>
          <a:p>
            <a:pPr algn="l">
              <a:lnSpc>
                <a:spcPct val="150000"/>
              </a:lnSpc>
            </a:pPr>
            <a:r>
              <a:rPr lang="en-GB" sz="1600" dirty="0" smtClean="0"/>
              <a:t>14	Hospital Conveyance</a:t>
            </a:r>
          </a:p>
          <a:p>
            <a:pPr algn="l">
              <a:lnSpc>
                <a:spcPct val="150000"/>
              </a:lnSpc>
            </a:pPr>
            <a:r>
              <a:rPr lang="en-GB" sz="1600" dirty="0" smtClean="0"/>
              <a:t>15-20	Response Curves times</a:t>
            </a:r>
          </a:p>
          <a:p>
            <a:pPr algn="l">
              <a:lnSpc>
                <a:spcPct val="150000"/>
              </a:lnSpc>
            </a:pPr>
            <a:r>
              <a:rPr lang="en-GB" sz="1600" dirty="0" smtClean="0"/>
              <a:t>21            Performance overview</a:t>
            </a:r>
          </a:p>
          <a:p>
            <a:pPr>
              <a:lnSpc>
                <a:spcPct val="150000"/>
              </a:lnSpc>
            </a:pPr>
            <a:r>
              <a:rPr lang="en-GB" sz="1600" dirty="0" smtClean="0"/>
              <a:t>22-23       </a:t>
            </a:r>
            <a:r>
              <a:rPr lang="en-GB" sz="1600" dirty="0"/>
              <a:t>Data </a:t>
            </a:r>
            <a:r>
              <a:rPr lang="en-GB" sz="1600" dirty="0" smtClean="0"/>
              <a:t>sheets</a:t>
            </a:r>
          </a:p>
          <a:p>
            <a:pPr algn="l">
              <a:lnSpc>
                <a:spcPct val="150000"/>
              </a:lnSpc>
            </a:pPr>
            <a:endParaRPr lang="en-GB" sz="1600" dirty="0" smtClean="0"/>
          </a:p>
        </p:txBody>
      </p:sp>
      <p:sp>
        <p:nvSpPr>
          <p:cNvPr id="4" name="TextBox 3"/>
          <p:cNvSpPr txBox="1"/>
          <p:nvPr/>
        </p:nvSpPr>
        <p:spPr>
          <a:xfrm>
            <a:off x="323528" y="1052736"/>
            <a:ext cx="504056" cy="360040"/>
          </a:xfrm>
          <a:prstGeom prst="rect">
            <a:avLst/>
          </a:prstGeom>
          <a:noFill/>
        </p:spPr>
        <p:txBody>
          <a:bodyPr wrap="square" lIns="0" tIns="0" rIns="0" bIns="0" rtlCol="0">
            <a:noAutofit/>
          </a:bodyPr>
          <a:lstStyle/>
          <a:p>
            <a:pPr algn="l"/>
            <a:r>
              <a:rPr lang="en-GB" sz="1200" dirty="0" smtClean="0"/>
              <a:t>Page No</a:t>
            </a:r>
            <a:endParaRPr lang="en-US" sz="1200" dirty="0" smtClean="0"/>
          </a:p>
        </p:txBody>
      </p:sp>
      <p:sp>
        <p:nvSpPr>
          <p:cNvPr id="5" name="TextBox 4"/>
          <p:cNvSpPr txBox="1"/>
          <p:nvPr/>
        </p:nvSpPr>
        <p:spPr>
          <a:xfrm>
            <a:off x="1331640" y="1052736"/>
            <a:ext cx="1440160" cy="288032"/>
          </a:xfrm>
          <a:prstGeom prst="rect">
            <a:avLst/>
          </a:prstGeom>
          <a:noFill/>
        </p:spPr>
        <p:txBody>
          <a:bodyPr wrap="square" lIns="0" tIns="0" rIns="0" bIns="0" rtlCol="0">
            <a:noAutofit/>
          </a:bodyPr>
          <a:lstStyle/>
          <a:p>
            <a:pPr algn="l"/>
            <a:r>
              <a:rPr lang="en-GB" sz="1200" dirty="0" smtClean="0"/>
              <a:t>Heading</a:t>
            </a:r>
            <a:endParaRPr lang="en-US" sz="1200" dirty="0" smtClean="0"/>
          </a:p>
        </p:txBody>
      </p:sp>
    </p:spTree>
    <p:extLst>
      <p:ext uri="{BB962C8B-B14F-4D97-AF65-F5344CB8AC3E}">
        <p14:creationId xmlns:p14="http://schemas.microsoft.com/office/powerpoint/2010/main" val="19793534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a:xfrm>
            <a:off x="4797984" y="996949"/>
            <a:ext cx="4191447" cy="2807213"/>
          </a:xfrm>
        </p:spPr>
        <p:txBody>
          <a:bodyPr lIns="72000" tIns="72000" rIns="72000" bIns="72000"/>
          <a:lstStyle/>
          <a:p>
            <a:r>
              <a:rPr lang="en-GB" dirty="0" smtClean="0"/>
              <a:t>Category A performance returned 68.33% last week. This was considerably above the Performance overview forecasted position of 58% and over 17% higher than same week last financial year.</a:t>
            </a:r>
          </a:p>
          <a:p>
            <a:r>
              <a:rPr lang="en-GB" dirty="0"/>
              <a:t>Influencing factors </a:t>
            </a:r>
            <a:r>
              <a:rPr lang="en-GB" dirty="0" smtClean="0"/>
              <a:t> - Whilst being the 18th busiest week ever for the LAS on Category A demand, our expected total demand levels were below predicted forecasts. Therefore even with a reduced frontline staffing position we were able to return performance above the revised trajectory.</a:t>
            </a:r>
          </a:p>
          <a:p>
            <a:r>
              <a:rPr lang="en-GB" dirty="0" smtClean="0"/>
              <a:t>We expect this week to be challenging owing to New </a:t>
            </a:r>
            <a:r>
              <a:rPr lang="en-GB" dirty="0"/>
              <a:t>Y</a:t>
            </a:r>
            <a:r>
              <a:rPr lang="en-GB" dirty="0" smtClean="0"/>
              <a:t>ears eve. But we are expecting the next 4wks to be on track or above trajectory. However if our demand increases significantly we will then track against the revised lower performance.</a:t>
            </a:r>
            <a:endParaRPr lang="en-GB" dirty="0"/>
          </a:p>
        </p:txBody>
      </p:sp>
      <p:sp>
        <p:nvSpPr>
          <p:cNvPr id="14" name="Title 3"/>
          <p:cNvSpPr txBox="1">
            <a:spLocks/>
          </p:cNvSpPr>
          <p:nvPr/>
        </p:nvSpPr>
        <p:spPr>
          <a:xfrm>
            <a:off x="251520" y="285750"/>
            <a:ext cx="8109209" cy="711200"/>
          </a:xfrm>
          <a:prstGeom prst="rect">
            <a:avLst/>
          </a:prstGeom>
        </p:spPr>
        <p:txBody>
          <a:bodyPr/>
          <a:lstStyle>
            <a:lvl1pPr algn="l" rtl="0" eaLnBrk="1" fontAlgn="base" hangingPunct="1">
              <a:lnSpc>
                <a:spcPct val="90000"/>
              </a:lnSpc>
              <a:spcBef>
                <a:spcPct val="0"/>
              </a:spcBef>
              <a:spcAft>
                <a:spcPct val="0"/>
              </a:spcAft>
              <a:defRPr sz="1846" b="0" cap="none" baseline="0">
                <a:solidFill>
                  <a:schemeClr val="accent1"/>
                </a:solidFill>
                <a:latin typeface="+mj-lt"/>
                <a:ea typeface="+mj-ea"/>
                <a:cs typeface="+mj-cs"/>
              </a:defRPr>
            </a:lvl1pPr>
            <a:lvl2pPr algn="l" rtl="0" eaLnBrk="1" fontAlgn="base" hangingPunct="1">
              <a:spcBef>
                <a:spcPct val="0"/>
              </a:spcBef>
              <a:spcAft>
                <a:spcPct val="0"/>
              </a:spcAft>
              <a:defRPr sz="1846">
                <a:solidFill>
                  <a:schemeClr val="tx1"/>
                </a:solidFill>
                <a:latin typeface="Arial" charset="0"/>
              </a:defRPr>
            </a:lvl2pPr>
            <a:lvl3pPr algn="l" rtl="0" eaLnBrk="1" fontAlgn="base" hangingPunct="1">
              <a:spcBef>
                <a:spcPct val="0"/>
              </a:spcBef>
              <a:spcAft>
                <a:spcPct val="0"/>
              </a:spcAft>
              <a:defRPr sz="1846">
                <a:solidFill>
                  <a:schemeClr val="tx1"/>
                </a:solidFill>
                <a:latin typeface="Arial" charset="0"/>
              </a:defRPr>
            </a:lvl3pPr>
            <a:lvl4pPr algn="l" rtl="0" eaLnBrk="1" fontAlgn="base" hangingPunct="1">
              <a:spcBef>
                <a:spcPct val="0"/>
              </a:spcBef>
              <a:spcAft>
                <a:spcPct val="0"/>
              </a:spcAft>
              <a:defRPr sz="1846">
                <a:solidFill>
                  <a:schemeClr val="tx1"/>
                </a:solidFill>
                <a:latin typeface="Arial" charset="0"/>
              </a:defRPr>
            </a:lvl4pPr>
            <a:lvl5pPr algn="l" rtl="0" eaLnBrk="1" fontAlgn="base" hangingPunct="1">
              <a:spcBef>
                <a:spcPct val="0"/>
              </a:spcBef>
              <a:spcAft>
                <a:spcPct val="0"/>
              </a:spcAft>
              <a:defRPr sz="1846">
                <a:solidFill>
                  <a:schemeClr val="tx1"/>
                </a:solidFill>
                <a:latin typeface="Arial" charset="0"/>
              </a:defRPr>
            </a:lvl5pPr>
            <a:lvl6pPr marL="422041" algn="l" rtl="0" eaLnBrk="1" fontAlgn="base" hangingPunct="1">
              <a:spcBef>
                <a:spcPct val="0"/>
              </a:spcBef>
              <a:spcAft>
                <a:spcPct val="0"/>
              </a:spcAft>
              <a:defRPr sz="1846">
                <a:solidFill>
                  <a:schemeClr val="tx1"/>
                </a:solidFill>
                <a:latin typeface="Arial" charset="0"/>
              </a:defRPr>
            </a:lvl6pPr>
            <a:lvl7pPr marL="844083" algn="l" rtl="0" eaLnBrk="1" fontAlgn="base" hangingPunct="1">
              <a:spcBef>
                <a:spcPct val="0"/>
              </a:spcBef>
              <a:spcAft>
                <a:spcPct val="0"/>
              </a:spcAft>
              <a:defRPr sz="1846">
                <a:solidFill>
                  <a:schemeClr val="tx1"/>
                </a:solidFill>
                <a:latin typeface="Arial" charset="0"/>
              </a:defRPr>
            </a:lvl7pPr>
            <a:lvl8pPr marL="1266124" algn="l" rtl="0" eaLnBrk="1" fontAlgn="base" hangingPunct="1">
              <a:spcBef>
                <a:spcPct val="0"/>
              </a:spcBef>
              <a:spcAft>
                <a:spcPct val="0"/>
              </a:spcAft>
              <a:defRPr sz="1846">
                <a:solidFill>
                  <a:schemeClr val="tx1"/>
                </a:solidFill>
                <a:latin typeface="Arial" charset="0"/>
              </a:defRPr>
            </a:lvl8pPr>
            <a:lvl9pPr marL="1688165" algn="l" rtl="0" eaLnBrk="1" fontAlgn="base" hangingPunct="1">
              <a:spcBef>
                <a:spcPct val="0"/>
              </a:spcBef>
              <a:spcAft>
                <a:spcPct val="0"/>
              </a:spcAft>
              <a:defRPr sz="1846">
                <a:solidFill>
                  <a:schemeClr val="tx1"/>
                </a:solidFill>
                <a:latin typeface="Arial" charset="0"/>
              </a:defRPr>
            </a:lvl9pPr>
          </a:lstStyle>
          <a:p>
            <a:endParaRPr lang="en-GB" kern="0" dirty="0" smtClean="0"/>
          </a:p>
          <a:p>
            <a:r>
              <a:rPr lang="en-GB" kern="0" dirty="0" smtClean="0"/>
              <a:t>A8 Performance</a:t>
            </a:r>
            <a:endParaRPr lang="en-GB" kern="0" dirty="0"/>
          </a:p>
        </p:txBody>
      </p:sp>
      <p:pic>
        <p:nvPicPr>
          <p:cNvPr id="3" name="Picture 2"/>
          <p:cNvPicPr>
            <a:picLocks noChangeAspect="1"/>
          </p:cNvPicPr>
          <p:nvPr/>
        </p:nvPicPr>
        <p:blipFill>
          <a:blip r:embed="rId2"/>
          <a:stretch>
            <a:fillRect/>
          </a:stretch>
        </p:blipFill>
        <p:spPr>
          <a:xfrm>
            <a:off x="251520" y="1082069"/>
            <a:ext cx="4176463" cy="2636973"/>
          </a:xfrm>
          <a:prstGeom prst="rect">
            <a:avLst/>
          </a:prstGeom>
        </p:spPr>
      </p:pic>
      <p:pic>
        <p:nvPicPr>
          <p:cNvPr id="4" name="Picture 3"/>
          <p:cNvPicPr>
            <a:picLocks noChangeAspect="1"/>
          </p:cNvPicPr>
          <p:nvPr/>
        </p:nvPicPr>
        <p:blipFill>
          <a:blip r:embed="rId3"/>
          <a:stretch>
            <a:fillRect/>
          </a:stretch>
        </p:blipFill>
        <p:spPr>
          <a:xfrm>
            <a:off x="284333" y="3752233"/>
            <a:ext cx="4217446" cy="2599308"/>
          </a:xfrm>
          <a:prstGeom prst="rect">
            <a:avLst/>
          </a:prstGeom>
        </p:spPr>
      </p:pic>
      <p:pic>
        <p:nvPicPr>
          <p:cNvPr id="9" name="Picture 8"/>
          <p:cNvPicPr>
            <a:picLocks noChangeAspect="1"/>
          </p:cNvPicPr>
          <p:nvPr/>
        </p:nvPicPr>
        <p:blipFill>
          <a:blip r:embed="rId4"/>
          <a:stretch>
            <a:fillRect/>
          </a:stretch>
        </p:blipFill>
        <p:spPr>
          <a:xfrm>
            <a:off x="4742687" y="3861048"/>
            <a:ext cx="4246744" cy="2376264"/>
          </a:xfrm>
          <a:prstGeom prst="rect">
            <a:avLst/>
          </a:prstGeom>
        </p:spPr>
      </p:pic>
    </p:spTree>
    <p:extLst>
      <p:ext uri="{BB962C8B-B14F-4D97-AF65-F5344CB8AC3E}">
        <p14:creationId xmlns:p14="http://schemas.microsoft.com/office/powerpoint/2010/main" val="4026820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a:xfrm>
            <a:off x="4897197" y="1064135"/>
            <a:ext cx="4045471" cy="2609580"/>
          </a:xfrm>
          <a:noFill/>
          <a:ln>
            <a:solidFill>
              <a:srgbClr val="0070C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t" anchorCtr="0" compatLnSpc="1">
            <a:prstTxWarp prst="textNoShape">
              <a:avLst/>
            </a:prstTxWarp>
          </a:bodyPr>
          <a:lstStyle/>
          <a:p>
            <a:r>
              <a:rPr lang="en-GB" dirty="0" smtClean="0"/>
              <a:t>The Cat A metrics (Red 1, Red 2 &amp; A8 / A19 Minutes) have improved last week by 2 – 5%. They all continue to track well above last years actuals. They are also in line with the revised trajectory for the month.</a:t>
            </a:r>
          </a:p>
          <a:p>
            <a:r>
              <a:rPr lang="en-GB" dirty="0" smtClean="0"/>
              <a:t>The Cat C weekly (C1-C4) performance also saw a marked improvement, with increases ranging from 8-15%. The year to date position for all Cat C targets continues to show significant improvement.</a:t>
            </a:r>
          </a:p>
          <a:p>
            <a:r>
              <a:rPr lang="en-GB" dirty="0" smtClean="0"/>
              <a:t>We are mindful of winter pressures and New Years day impacting on performance as demand increases.</a:t>
            </a:r>
          </a:p>
        </p:txBody>
      </p:sp>
      <p:sp>
        <p:nvSpPr>
          <p:cNvPr id="9" name="Title 3"/>
          <p:cNvSpPr txBox="1">
            <a:spLocks/>
          </p:cNvSpPr>
          <p:nvPr/>
        </p:nvSpPr>
        <p:spPr>
          <a:xfrm>
            <a:off x="251520" y="285750"/>
            <a:ext cx="8109209" cy="711200"/>
          </a:xfrm>
          <a:prstGeom prst="rect">
            <a:avLst/>
          </a:prstGeom>
        </p:spPr>
        <p:txBody>
          <a:bodyPr/>
          <a:lstStyle>
            <a:lvl1pPr algn="l" rtl="0" eaLnBrk="1" fontAlgn="base" hangingPunct="1">
              <a:lnSpc>
                <a:spcPct val="90000"/>
              </a:lnSpc>
              <a:spcBef>
                <a:spcPct val="0"/>
              </a:spcBef>
              <a:spcAft>
                <a:spcPct val="0"/>
              </a:spcAft>
              <a:defRPr sz="1846" b="0" cap="none" baseline="0">
                <a:solidFill>
                  <a:schemeClr val="accent1"/>
                </a:solidFill>
                <a:latin typeface="+mj-lt"/>
                <a:ea typeface="+mj-ea"/>
                <a:cs typeface="+mj-cs"/>
              </a:defRPr>
            </a:lvl1pPr>
            <a:lvl2pPr algn="l" rtl="0" eaLnBrk="1" fontAlgn="base" hangingPunct="1">
              <a:spcBef>
                <a:spcPct val="0"/>
              </a:spcBef>
              <a:spcAft>
                <a:spcPct val="0"/>
              </a:spcAft>
              <a:defRPr sz="1846">
                <a:solidFill>
                  <a:schemeClr val="tx1"/>
                </a:solidFill>
                <a:latin typeface="Arial" charset="0"/>
              </a:defRPr>
            </a:lvl2pPr>
            <a:lvl3pPr algn="l" rtl="0" eaLnBrk="1" fontAlgn="base" hangingPunct="1">
              <a:spcBef>
                <a:spcPct val="0"/>
              </a:spcBef>
              <a:spcAft>
                <a:spcPct val="0"/>
              </a:spcAft>
              <a:defRPr sz="1846">
                <a:solidFill>
                  <a:schemeClr val="tx1"/>
                </a:solidFill>
                <a:latin typeface="Arial" charset="0"/>
              </a:defRPr>
            </a:lvl3pPr>
            <a:lvl4pPr algn="l" rtl="0" eaLnBrk="1" fontAlgn="base" hangingPunct="1">
              <a:spcBef>
                <a:spcPct val="0"/>
              </a:spcBef>
              <a:spcAft>
                <a:spcPct val="0"/>
              </a:spcAft>
              <a:defRPr sz="1846">
                <a:solidFill>
                  <a:schemeClr val="tx1"/>
                </a:solidFill>
                <a:latin typeface="Arial" charset="0"/>
              </a:defRPr>
            </a:lvl4pPr>
            <a:lvl5pPr algn="l" rtl="0" eaLnBrk="1" fontAlgn="base" hangingPunct="1">
              <a:spcBef>
                <a:spcPct val="0"/>
              </a:spcBef>
              <a:spcAft>
                <a:spcPct val="0"/>
              </a:spcAft>
              <a:defRPr sz="1846">
                <a:solidFill>
                  <a:schemeClr val="tx1"/>
                </a:solidFill>
                <a:latin typeface="Arial" charset="0"/>
              </a:defRPr>
            </a:lvl5pPr>
            <a:lvl6pPr marL="422041" algn="l" rtl="0" eaLnBrk="1" fontAlgn="base" hangingPunct="1">
              <a:spcBef>
                <a:spcPct val="0"/>
              </a:spcBef>
              <a:spcAft>
                <a:spcPct val="0"/>
              </a:spcAft>
              <a:defRPr sz="1846">
                <a:solidFill>
                  <a:schemeClr val="tx1"/>
                </a:solidFill>
                <a:latin typeface="Arial" charset="0"/>
              </a:defRPr>
            </a:lvl6pPr>
            <a:lvl7pPr marL="844083" algn="l" rtl="0" eaLnBrk="1" fontAlgn="base" hangingPunct="1">
              <a:spcBef>
                <a:spcPct val="0"/>
              </a:spcBef>
              <a:spcAft>
                <a:spcPct val="0"/>
              </a:spcAft>
              <a:defRPr sz="1846">
                <a:solidFill>
                  <a:schemeClr val="tx1"/>
                </a:solidFill>
                <a:latin typeface="Arial" charset="0"/>
              </a:defRPr>
            </a:lvl7pPr>
            <a:lvl8pPr marL="1266124" algn="l" rtl="0" eaLnBrk="1" fontAlgn="base" hangingPunct="1">
              <a:spcBef>
                <a:spcPct val="0"/>
              </a:spcBef>
              <a:spcAft>
                <a:spcPct val="0"/>
              </a:spcAft>
              <a:defRPr sz="1846">
                <a:solidFill>
                  <a:schemeClr val="tx1"/>
                </a:solidFill>
                <a:latin typeface="Arial" charset="0"/>
              </a:defRPr>
            </a:lvl8pPr>
            <a:lvl9pPr marL="1688165" algn="l" rtl="0" eaLnBrk="1" fontAlgn="base" hangingPunct="1">
              <a:spcBef>
                <a:spcPct val="0"/>
              </a:spcBef>
              <a:spcAft>
                <a:spcPct val="0"/>
              </a:spcAft>
              <a:defRPr sz="1846">
                <a:solidFill>
                  <a:schemeClr val="tx1"/>
                </a:solidFill>
                <a:latin typeface="Arial" charset="0"/>
              </a:defRPr>
            </a:lvl9pPr>
          </a:lstStyle>
          <a:p>
            <a:endParaRPr lang="en-GB" kern="0" dirty="0" smtClean="0"/>
          </a:p>
          <a:p>
            <a:r>
              <a:rPr lang="en-GB" kern="0" dirty="0" smtClean="0"/>
              <a:t>Other Performance</a:t>
            </a:r>
            <a:endParaRPr lang="en-GB" kern="0" dirty="0"/>
          </a:p>
        </p:txBody>
      </p:sp>
      <p:pic>
        <p:nvPicPr>
          <p:cNvPr id="3" name="Picture 2"/>
          <p:cNvPicPr>
            <a:picLocks noChangeAspect="1"/>
          </p:cNvPicPr>
          <p:nvPr/>
        </p:nvPicPr>
        <p:blipFill>
          <a:blip r:embed="rId2"/>
          <a:stretch>
            <a:fillRect/>
          </a:stretch>
        </p:blipFill>
        <p:spPr>
          <a:xfrm>
            <a:off x="322379" y="1064136"/>
            <a:ext cx="4177613" cy="2609580"/>
          </a:xfrm>
          <a:prstGeom prst="rect">
            <a:avLst/>
          </a:prstGeom>
        </p:spPr>
      </p:pic>
      <p:pic>
        <p:nvPicPr>
          <p:cNvPr id="6" name="Picture 5"/>
          <p:cNvPicPr>
            <a:picLocks noChangeAspect="1"/>
          </p:cNvPicPr>
          <p:nvPr/>
        </p:nvPicPr>
        <p:blipFill>
          <a:blip r:embed="rId3"/>
          <a:stretch>
            <a:fillRect/>
          </a:stretch>
        </p:blipFill>
        <p:spPr>
          <a:xfrm>
            <a:off x="322378" y="3648236"/>
            <a:ext cx="4177613" cy="2654577"/>
          </a:xfrm>
          <a:prstGeom prst="rect">
            <a:avLst/>
          </a:prstGeom>
        </p:spPr>
      </p:pic>
      <p:pic>
        <p:nvPicPr>
          <p:cNvPr id="7" name="Picture 6"/>
          <p:cNvPicPr>
            <a:picLocks noChangeAspect="1"/>
          </p:cNvPicPr>
          <p:nvPr/>
        </p:nvPicPr>
        <p:blipFill>
          <a:blip r:embed="rId4"/>
          <a:stretch>
            <a:fillRect/>
          </a:stretch>
        </p:blipFill>
        <p:spPr>
          <a:xfrm>
            <a:off x="4901076" y="3861048"/>
            <a:ext cx="4087172" cy="2232248"/>
          </a:xfrm>
          <a:prstGeom prst="rect">
            <a:avLst/>
          </a:prstGeom>
        </p:spPr>
      </p:pic>
    </p:spTree>
    <p:extLst>
      <p:ext uri="{BB962C8B-B14F-4D97-AF65-F5344CB8AC3E}">
        <p14:creationId xmlns:p14="http://schemas.microsoft.com/office/powerpoint/2010/main" val="2919776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7"/>
          </p:nvPr>
        </p:nvSpPr>
        <p:spPr>
          <a:xfrm>
            <a:off x="4673108" y="996950"/>
            <a:ext cx="4363388" cy="2288034"/>
          </a:xfrm>
          <a:noFill/>
          <a:ln>
            <a:solidFill>
              <a:srgbClr val="0070C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t" anchorCtr="0" compatLnSpc="1">
            <a:prstTxWarp prst="textNoShape">
              <a:avLst/>
            </a:prstTxWarp>
          </a:bodyPr>
          <a:lstStyle/>
          <a:p>
            <a:r>
              <a:rPr lang="en-GB" dirty="0" smtClean="0"/>
              <a:t>Calls fell last week at 31,364 (down 4,827calls). While this is below the lower trajectory we are still expecting this position to climb over this week as we approach New Year.</a:t>
            </a:r>
          </a:p>
          <a:p>
            <a:r>
              <a:rPr lang="en-GB" dirty="0" smtClean="0"/>
              <a:t>Overall incident volumes also fell sharply last week (down 1,855 incidents), now just below the higher contracted levels.</a:t>
            </a:r>
          </a:p>
          <a:p>
            <a:r>
              <a:rPr lang="en-GB" dirty="0" smtClean="0"/>
              <a:t>This pattern was also reflected in both the Cat A incidents and C incidents last week, both down 867 and 988 incidents respectively. Cat C even with the drop continues to track well above the higher trajectory. Cat A is now below all trajectories. This was still the 18</a:t>
            </a:r>
            <a:r>
              <a:rPr lang="en-GB" baseline="30000" dirty="0" smtClean="0"/>
              <a:t>th</a:t>
            </a:r>
            <a:r>
              <a:rPr lang="en-GB" dirty="0" smtClean="0"/>
              <a:t> busiest ever week for the LAS.</a:t>
            </a:r>
            <a:endParaRPr lang="en-GB" dirty="0" smtClean="0">
              <a:solidFill>
                <a:srgbClr val="FF0000"/>
              </a:solidFill>
            </a:endParaRPr>
          </a:p>
          <a:p>
            <a:endParaRPr lang="en-GB" dirty="0"/>
          </a:p>
        </p:txBody>
      </p:sp>
      <p:graphicFrame>
        <p:nvGraphicFramePr>
          <p:cNvPr id="9" name="Table 8"/>
          <p:cNvGraphicFramePr>
            <a:graphicFrameLocks noGrp="1"/>
          </p:cNvGraphicFramePr>
          <p:nvPr>
            <p:extLst>
              <p:ext uri="{D42A27DB-BD31-4B8C-83A1-F6EECF244321}">
                <p14:modId xmlns:p14="http://schemas.microsoft.com/office/powerpoint/2010/main" val="2990764028"/>
              </p:ext>
            </p:extLst>
          </p:nvPr>
        </p:nvGraphicFramePr>
        <p:xfrm>
          <a:off x="4728596" y="3283323"/>
          <a:ext cx="4191451" cy="946529"/>
        </p:xfrm>
        <a:graphic>
          <a:graphicData uri="http://schemas.openxmlformats.org/drawingml/2006/table">
            <a:tbl>
              <a:tblPr firstRow="1" bandRow="1">
                <a:tableStyleId>{2D5ABB26-0587-4C30-8999-92F81FD0307C}</a:tableStyleId>
              </a:tblPr>
              <a:tblGrid>
                <a:gridCol w="698575"/>
                <a:gridCol w="880144"/>
                <a:gridCol w="496933"/>
                <a:gridCol w="591455"/>
                <a:gridCol w="544194"/>
                <a:gridCol w="980150"/>
              </a:tblGrid>
              <a:tr h="204044">
                <a:tc>
                  <a:txBody>
                    <a:bodyPr/>
                    <a:lstStyle/>
                    <a:p>
                      <a:endParaRPr lang="en-GB" sz="900" dirty="0"/>
                    </a:p>
                  </a:txBody>
                  <a:tcPr>
                    <a:lnL w="6350" cap="flat" cmpd="sng" algn="ctr">
                      <a:solidFill>
                        <a:srgbClr val="0070C0"/>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r>
                        <a:rPr lang="en-GB" sz="900" dirty="0" smtClean="0"/>
                        <a:t>Key</a:t>
                      </a:r>
                      <a:endParaRPr lang="en-GB" sz="900" dirty="0"/>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r>
                        <a:rPr lang="en-GB" sz="900" dirty="0" smtClean="0"/>
                        <a:t>Calls</a:t>
                      </a:r>
                      <a:endParaRPr lang="en-GB" sz="900" dirty="0"/>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r>
                        <a:rPr lang="en-GB" sz="900" dirty="0" smtClean="0"/>
                        <a:t>Inc.</a:t>
                      </a:r>
                      <a:endParaRPr lang="en-GB" sz="900" dirty="0"/>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r>
                        <a:rPr lang="en-GB" sz="900" dirty="0" smtClean="0"/>
                        <a:t>Cat A</a:t>
                      </a:r>
                      <a:endParaRPr lang="en-GB" sz="900" dirty="0"/>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r>
                        <a:rPr lang="en-GB" sz="900" dirty="0" smtClean="0"/>
                        <a:t>Basis</a:t>
                      </a:r>
                      <a:endParaRPr lang="en-GB" sz="900" dirty="0"/>
                    </a:p>
                  </a:txBody>
                  <a:tcPr>
                    <a:lnL w="6350" cap="flat" cmpd="sng" algn="ctr">
                      <a:solidFill>
                        <a:schemeClr val="bg1">
                          <a:lumMod val="85000"/>
                        </a:schemeClr>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204044">
                <a:tc>
                  <a:txBody>
                    <a:bodyPr/>
                    <a:lstStyle/>
                    <a:p>
                      <a:r>
                        <a:rPr lang="en-GB" sz="900" dirty="0" smtClean="0"/>
                        <a:t>High</a:t>
                      </a:r>
                      <a:endParaRPr lang="en-GB" sz="900" dirty="0"/>
                    </a:p>
                  </a:txBody>
                  <a:tcPr>
                    <a:lnL w="6350" cap="flat" cmpd="sng" algn="ctr">
                      <a:solidFill>
                        <a:srgbClr val="0070C0"/>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r>
                        <a:rPr lang="en-GB" sz="900" dirty="0" smtClean="0"/>
                        <a:t>Short Dash</a:t>
                      </a:r>
                      <a:endParaRPr lang="en-GB" sz="900" dirty="0"/>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r>
                        <a:rPr lang="en-GB" sz="900" dirty="0" smtClean="0"/>
                        <a:t>4.6%</a:t>
                      </a:r>
                      <a:endParaRPr lang="en-GB" sz="900" dirty="0"/>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r>
                        <a:rPr lang="en-GB" sz="900" dirty="0" smtClean="0"/>
                        <a:t>5%</a:t>
                      </a:r>
                      <a:endParaRPr lang="en-GB" sz="900" dirty="0"/>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r>
                        <a:rPr lang="en-GB" sz="900" dirty="0" smtClean="0"/>
                        <a:t>7%</a:t>
                      </a:r>
                      <a:endParaRPr lang="en-GB" sz="900" dirty="0"/>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r>
                        <a:rPr lang="en-GB" sz="900" dirty="0" smtClean="0"/>
                        <a:t>contract</a:t>
                      </a:r>
                      <a:endParaRPr lang="en-GB" sz="900" dirty="0"/>
                    </a:p>
                  </a:txBody>
                  <a:tcPr>
                    <a:lnL w="6350" cap="flat" cmpd="sng" algn="ctr">
                      <a:solidFill>
                        <a:schemeClr val="bg1">
                          <a:lumMod val="85000"/>
                        </a:schemeClr>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260729">
                <a:tc>
                  <a:txBody>
                    <a:bodyPr/>
                    <a:lstStyle/>
                    <a:p>
                      <a:r>
                        <a:rPr lang="en-GB" sz="900" dirty="0" smtClean="0"/>
                        <a:t>Medium</a:t>
                      </a:r>
                      <a:endParaRPr lang="en-GB" sz="900" dirty="0"/>
                    </a:p>
                  </a:txBody>
                  <a:tcPr>
                    <a:lnL w="6350" cap="flat" cmpd="sng" algn="ctr">
                      <a:solidFill>
                        <a:srgbClr val="0070C0"/>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r>
                        <a:rPr lang="en-GB" sz="900" dirty="0" smtClean="0"/>
                        <a:t>Solid Line</a:t>
                      </a:r>
                      <a:endParaRPr lang="en-GB" sz="900" dirty="0"/>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r>
                        <a:rPr lang="en-GB" sz="900" dirty="0" smtClean="0"/>
                        <a:t>0%</a:t>
                      </a:r>
                      <a:endParaRPr lang="en-GB" sz="900" dirty="0"/>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r>
                        <a:rPr lang="en-GB" sz="900" dirty="0" smtClean="0"/>
                        <a:t>0%</a:t>
                      </a:r>
                      <a:endParaRPr lang="en-GB" sz="900" dirty="0"/>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r>
                        <a:rPr lang="en-GB" sz="900" dirty="0" smtClean="0"/>
                        <a:t>0%</a:t>
                      </a:r>
                      <a:endParaRPr lang="en-GB" sz="900" dirty="0"/>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r>
                        <a:rPr lang="en-GB" sz="900" dirty="0" smtClean="0"/>
                        <a:t>14/15 actual</a:t>
                      </a:r>
                      <a:endParaRPr lang="en-GB" sz="900" dirty="0"/>
                    </a:p>
                  </a:txBody>
                  <a:tcPr>
                    <a:lnL w="6350" cap="flat" cmpd="sng" algn="ctr">
                      <a:solidFill>
                        <a:schemeClr val="bg1">
                          <a:lumMod val="85000"/>
                        </a:schemeClr>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204044">
                <a:tc>
                  <a:txBody>
                    <a:bodyPr/>
                    <a:lstStyle/>
                    <a:p>
                      <a:r>
                        <a:rPr lang="en-GB" sz="900" dirty="0" smtClean="0"/>
                        <a:t>Low</a:t>
                      </a:r>
                      <a:endParaRPr lang="en-GB" sz="900" dirty="0"/>
                    </a:p>
                  </a:txBody>
                  <a:tcPr>
                    <a:lnL w="6350" cap="flat" cmpd="sng" algn="ctr">
                      <a:solidFill>
                        <a:srgbClr val="0070C0"/>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r>
                        <a:rPr lang="en-GB" sz="900" dirty="0" smtClean="0"/>
                        <a:t>Long Dash</a:t>
                      </a:r>
                      <a:endParaRPr lang="en-GB" sz="900" dirty="0"/>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r>
                        <a:rPr lang="en-GB" sz="900" dirty="0" smtClean="0"/>
                        <a:t>- 8%</a:t>
                      </a:r>
                      <a:endParaRPr lang="en-GB" sz="900" dirty="0"/>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r>
                        <a:rPr lang="en-GB" sz="900" dirty="0" smtClean="0"/>
                        <a:t>-4%</a:t>
                      </a:r>
                      <a:endParaRPr lang="en-GB" sz="900" dirty="0"/>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r>
                        <a:rPr lang="en-GB" sz="900" dirty="0" smtClean="0"/>
                        <a:t>-1%</a:t>
                      </a:r>
                      <a:endParaRPr lang="en-GB" sz="900" dirty="0"/>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r>
                        <a:rPr lang="en-GB" sz="900" dirty="0" smtClean="0"/>
                        <a:t>Q1 actual</a:t>
                      </a:r>
                      <a:endParaRPr lang="en-GB" sz="900" dirty="0"/>
                    </a:p>
                  </a:txBody>
                  <a:tcPr>
                    <a:lnL w="6350" cap="flat" cmpd="sng" algn="ctr">
                      <a:solidFill>
                        <a:schemeClr val="bg1">
                          <a:lumMod val="85000"/>
                        </a:schemeClr>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r>
            </a:tbl>
          </a:graphicData>
        </a:graphic>
      </p:graphicFrame>
      <p:sp>
        <p:nvSpPr>
          <p:cNvPr id="11" name="Title 3"/>
          <p:cNvSpPr txBox="1">
            <a:spLocks/>
          </p:cNvSpPr>
          <p:nvPr/>
        </p:nvSpPr>
        <p:spPr>
          <a:xfrm>
            <a:off x="251520" y="285750"/>
            <a:ext cx="8109209" cy="711200"/>
          </a:xfrm>
          <a:prstGeom prst="rect">
            <a:avLst/>
          </a:prstGeom>
        </p:spPr>
        <p:txBody>
          <a:bodyPr/>
          <a:lstStyle>
            <a:lvl1pPr algn="l" rtl="0" eaLnBrk="1" fontAlgn="base" hangingPunct="1">
              <a:lnSpc>
                <a:spcPct val="90000"/>
              </a:lnSpc>
              <a:spcBef>
                <a:spcPct val="0"/>
              </a:spcBef>
              <a:spcAft>
                <a:spcPct val="0"/>
              </a:spcAft>
              <a:defRPr sz="1846" b="0" cap="none" baseline="0">
                <a:solidFill>
                  <a:schemeClr val="accent1"/>
                </a:solidFill>
                <a:latin typeface="+mj-lt"/>
                <a:ea typeface="+mj-ea"/>
                <a:cs typeface="+mj-cs"/>
              </a:defRPr>
            </a:lvl1pPr>
            <a:lvl2pPr algn="l" rtl="0" eaLnBrk="1" fontAlgn="base" hangingPunct="1">
              <a:spcBef>
                <a:spcPct val="0"/>
              </a:spcBef>
              <a:spcAft>
                <a:spcPct val="0"/>
              </a:spcAft>
              <a:defRPr sz="1846">
                <a:solidFill>
                  <a:schemeClr val="tx1"/>
                </a:solidFill>
                <a:latin typeface="Arial" charset="0"/>
              </a:defRPr>
            </a:lvl2pPr>
            <a:lvl3pPr algn="l" rtl="0" eaLnBrk="1" fontAlgn="base" hangingPunct="1">
              <a:spcBef>
                <a:spcPct val="0"/>
              </a:spcBef>
              <a:spcAft>
                <a:spcPct val="0"/>
              </a:spcAft>
              <a:defRPr sz="1846">
                <a:solidFill>
                  <a:schemeClr val="tx1"/>
                </a:solidFill>
                <a:latin typeface="Arial" charset="0"/>
              </a:defRPr>
            </a:lvl3pPr>
            <a:lvl4pPr algn="l" rtl="0" eaLnBrk="1" fontAlgn="base" hangingPunct="1">
              <a:spcBef>
                <a:spcPct val="0"/>
              </a:spcBef>
              <a:spcAft>
                <a:spcPct val="0"/>
              </a:spcAft>
              <a:defRPr sz="1846">
                <a:solidFill>
                  <a:schemeClr val="tx1"/>
                </a:solidFill>
                <a:latin typeface="Arial" charset="0"/>
              </a:defRPr>
            </a:lvl4pPr>
            <a:lvl5pPr algn="l" rtl="0" eaLnBrk="1" fontAlgn="base" hangingPunct="1">
              <a:spcBef>
                <a:spcPct val="0"/>
              </a:spcBef>
              <a:spcAft>
                <a:spcPct val="0"/>
              </a:spcAft>
              <a:defRPr sz="1846">
                <a:solidFill>
                  <a:schemeClr val="tx1"/>
                </a:solidFill>
                <a:latin typeface="Arial" charset="0"/>
              </a:defRPr>
            </a:lvl5pPr>
            <a:lvl6pPr marL="422041" algn="l" rtl="0" eaLnBrk="1" fontAlgn="base" hangingPunct="1">
              <a:spcBef>
                <a:spcPct val="0"/>
              </a:spcBef>
              <a:spcAft>
                <a:spcPct val="0"/>
              </a:spcAft>
              <a:defRPr sz="1846">
                <a:solidFill>
                  <a:schemeClr val="tx1"/>
                </a:solidFill>
                <a:latin typeface="Arial" charset="0"/>
              </a:defRPr>
            </a:lvl6pPr>
            <a:lvl7pPr marL="844083" algn="l" rtl="0" eaLnBrk="1" fontAlgn="base" hangingPunct="1">
              <a:spcBef>
                <a:spcPct val="0"/>
              </a:spcBef>
              <a:spcAft>
                <a:spcPct val="0"/>
              </a:spcAft>
              <a:defRPr sz="1846">
                <a:solidFill>
                  <a:schemeClr val="tx1"/>
                </a:solidFill>
                <a:latin typeface="Arial" charset="0"/>
              </a:defRPr>
            </a:lvl7pPr>
            <a:lvl8pPr marL="1266124" algn="l" rtl="0" eaLnBrk="1" fontAlgn="base" hangingPunct="1">
              <a:spcBef>
                <a:spcPct val="0"/>
              </a:spcBef>
              <a:spcAft>
                <a:spcPct val="0"/>
              </a:spcAft>
              <a:defRPr sz="1846">
                <a:solidFill>
                  <a:schemeClr val="tx1"/>
                </a:solidFill>
                <a:latin typeface="Arial" charset="0"/>
              </a:defRPr>
            </a:lvl8pPr>
            <a:lvl9pPr marL="1688165" algn="l" rtl="0" eaLnBrk="1" fontAlgn="base" hangingPunct="1">
              <a:spcBef>
                <a:spcPct val="0"/>
              </a:spcBef>
              <a:spcAft>
                <a:spcPct val="0"/>
              </a:spcAft>
              <a:defRPr sz="1846">
                <a:solidFill>
                  <a:schemeClr val="tx1"/>
                </a:solidFill>
                <a:latin typeface="Arial" charset="0"/>
              </a:defRPr>
            </a:lvl9pPr>
          </a:lstStyle>
          <a:p>
            <a:endParaRPr lang="en-GB" kern="0" dirty="0" smtClean="0"/>
          </a:p>
          <a:p>
            <a:r>
              <a:rPr lang="en-GB" kern="0" dirty="0" smtClean="0"/>
              <a:t>DEMAND</a:t>
            </a:r>
            <a:endParaRPr lang="en-GB" kern="0" dirty="0"/>
          </a:p>
        </p:txBody>
      </p:sp>
      <p:pic>
        <p:nvPicPr>
          <p:cNvPr id="2" name="Picture 1"/>
          <p:cNvPicPr>
            <a:picLocks noChangeAspect="1"/>
          </p:cNvPicPr>
          <p:nvPr/>
        </p:nvPicPr>
        <p:blipFill>
          <a:blip r:embed="rId2"/>
          <a:stretch>
            <a:fillRect/>
          </a:stretch>
        </p:blipFill>
        <p:spPr>
          <a:xfrm>
            <a:off x="279522" y="1051068"/>
            <a:ext cx="4148462" cy="5067005"/>
          </a:xfrm>
          <a:prstGeom prst="rect">
            <a:avLst/>
          </a:prstGeom>
        </p:spPr>
      </p:pic>
      <p:pic>
        <p:nvPicPr>
          <p:cNvPr id="3" name="Picture 2"/>
          <p:cNvPicPr>
            <a:picLocks noChangeAspect="1"/>
          </p:cNvPicPr>
          <p:nvPr/>
        </p:nvPicPr>
        <p:blipFill>
          <a:blip r:embed="rId3"/>
          <a:stretch>
            <a:fillRect/>
          </a:stretch>
        </p:blipFill>
        <p:spPr>
          <a:xfrm>
            <a:off x="4678850" y="4400388"/>
            <a:ext cx="4141622" cy="1742399"/>
          </a:xfrm>
          <a:prstGeom prst="rect">
            <a:avLst/>
          </a:prstGeom>
        </p:spPr>
      </p:pic>
    </p:spTree>
    <p:extLst>
      <p:ext uri="{BB962C8B-B14F-4D97-AF65-F5344CB8AC3E}">
        <p14:creationId xmlns:p14="http://schemas.microsoft.com/office/powerpoint/2010/main" val="20941564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251520" y="285750"/>
            <a:ext cx="8109209" cy="711200"/>
          </a:xfrm>
          <a:prstGeom prst="rect">
            <a:avLst/>
          </a:prstGeom>
        </p:spPr>
        <p:txBody>
          <a:bodyPr/>
          <a:lstStyle>
            <a:lvl1pPr algn="l" rtl="0" eaLnBrk="1" fontAlgn="base" hangingPunct="1">
              <a:lnSpc>
                <a:spcPct val="90000"/>
              </a:lnSpc>
              <a:spcBef>
                <a:spcPct val="0"/>
              </a:spcBef>
              <a:spcAft>
                <a:spcPct val="0"/>
              </a:spcAft>
              <a:defRPr sz="1846" b="0" cap="none" baseline="0">
                <a:solidFill>
                  <a:schemeClr val="accent1"/>
                </a:solidFill>
                <a:latin typeface="+mj-lt"/>
                <a:ea typeface="+mj-ea"/>
                <a:cs typeface="+mj-cs"/>
              </a:defRPr>
            </a:lvl1pPr>
            <a:lvl2pPr algn="l" rtl="0" eaLnBrk="1" fontAlgn="base" hangingPunct="1">
              <a:spcBef>
                <a:spcPct val="0"/>
              </a:spcBef>
              <a:spcAft>
                <a:spcPct val="0"/>
              </a:spcAft>
              <a:defRPr sz="1846">
                <a:solidFill>
                  <a:schemeClr val="tx1"/>
                </a:solidFill>
                <a:latin typeface="Arial" charset="0"/>
              </a:defRPr>
            </a:lvl2pPr>
            <a:lvl3pPr algn="l" rtl="0" eaLnBrk="1" fontAlgn="base" hangingPunct="1">
              <a:spcBef>
                <a:spcPct val="0"/>
              </a:spcBef>
              <a:spcAft>
                <a:spcPct val="0"/>
              </a:spcAft>
              <a:defRPr sz="1846">
                <a:solidFill>
                  <a:schemeClr val="tx1"/>
                </a:solidFill>
                <a:latin typeface="Arial" charset="0"/>
              </a:defRPr>
            </a:lvl3pPr>
            <a:lvl4pPr algn="l" rtl="0" eaLnBrk="1" fontAlgn="base" hangingPunct="1">
              <a:spcBef>
                <a:spcPct val="0"/>
              </a:spcBef>
              <a:spcAft>
                <a:spcPct val="0"/>
              </a:spcAft>
              <a:defRPr sz="1846">
                <a:solidFill>
                  <a:schemeClr val="tx1"/>
                </a:solidFill>
                <a:latin typeface="Arial" charset="0"/>
              </a:defRPr>
            </a:lvl4pPr>
            <a:lvl5pPr algn="l" rtl="0" eaLnBrk="1" fontAlgn="base" hangingPunct="1">
              <a:spcBef>
                <a:spcPct val="0"/>
              </a:spcBef>
              <a:spcAft>
                <a:spcPct val="0"/>
              </a:spcAft>
              <a:defRPr sz="1846">
                <a:solidFill>
                  <a:schemeClr val="tx1"/>
                </a:solidFill>
                <a:latin typeface="Arial" charset="0"/>
              </a:defRPr>
            </a:lvl5pPr>
            <a:lvl6pPr marL="422041" algn="l" rtl="0" eaLnBrk="1" fontAlgn="base" hangingPunct="1">
              <a:spcBef>
                <a:spcPct val="0"/>
              </a:spcBef>
              <a:spcAft>
                <a:spcPct val="0"/>
              </a:spcAft>
              <a:defRPr sz="1846">
                <a:solidFill>
                  <a:schemeClr val="tx1"/>
                </a:solidFill>
                <a:latin typeface="Arial" charset="0"/>
              </a:defRPr>
            </a:lvl6pPr>
            <a:lvl7pPr marL="844083" algn="l" rtl="0" eaLnBrk="1" fontAlgn="base" hangingPunct="1">
              <a:spcBef>
                <a:spcPct val="0"/>
              </a:spcBef>
              <a:spcAft>
                <a:spcPct val="0"/>
              </a:spcAft>
              <a:defRPr sz="1846">
                <a:solidFill>
                  <a:schemeClr val="tx1"/>
                </a:solidFill>
                <a:latin typeface="Arial" charset="0"/>
              </a:defRPr>
            </a:lvl7pPr>
            <a:lvl8pPr marL="1266124" algn="l" rtl="0" eaLnBrk="1" fontAlgn="base" hangingPunct="1">
              <a:spcBef>
                <a:spcPct val="0"/>
              </a:spcBef>
              <a:spcAft>
                <a:spcPct val="0"/>
              </a:spcAft>
              <a:defRPr sz="1846">
                <a:solidFill>
                  <a:schemeClr val="tx1"/>
                </a:solidFill>
                <a:latin typeface="Arial" charset="0"/>
              </a:defRPr>
            </a:lvl8pPr>
            <a:lvl9pPr marL="1688165" algn="l" rtl="0" eaLnBrk="1" fontAlgn="base" hangingPunct="1">
              <a:spcBef>
                <a:spcPct val="0"/>
              </a:spcBef>
              <a:spcAft>
                <a:spcPct val="0"/>
              </a:spcAft>
              <a:defRPr sz="1846">
                <a:solidFill>
                  <a:schemeClr val="tx1"/>
                </a:solidFill>
                <a:latin typeface="Arial" charset="0"/>
              </a:defRPr>
            </a:lvl9pPr>
          </a:lstStyle>
          <a:p>
            <a:endParaRPr lang="en-GB" kern="0" dirty="0" smtClean="0"/>
          </a:p>
          <a:p>
            <a:r>
              <a:rPr lang="en-GB" kern="0" dirty="0" smtClean="0"/>
              <a:t>Demand Projects</a:t>
            </a:r>
            <a:endParaRPr lang="en-GB" kern="0" dirty="0"/>
          </a:p>
        </p:txBody>
      </p:sp>
      <p:pic>
        <p:nvPicPr>
          <p:cNvPr id="3" name="Picture 2"/>
          <p:cNvPicPr>
            <a:picLocks noChangeAspect="1"/>
          </p:cNvPicPr>
          <p:nvPr/>
        </p:nvPicPr>
        <p:blipFill>
          <a:blip r:embed="rId2"/>
          <a:stretch>
            <a:fillRect/>
          </a:stretch>
        </p:blipFill>
        <p:spPr>
          <a:xfrm>
            <a:off x="226757" y="1131098"/>
            <a:ext cx="4767485" cy="5121084"/>
          </a:xfrm>
          <a:prstGeom prst="rect">
            <a:avLst/>
          </a:prstGeom>
        </p:spPr>
      </p:pic>
      <p:sp>
        <p:nvSpPr>
          <p:cNvPr id="2" name="TextBox 1"/>
          <p:cNvSpPr txBox="1"/>
          <p:nvPr/>
        </p:nvSpPr>
        <p:spPr>
          <a:xfrm>
            <a:off x="5292080" y="1131098"/>
            <a:ext cx="3600400" cy="5121084"/>
          </a:xfrm>
          <a:prstGeom prst="rect">
            <a:avLst/>
          </a:prstGeom>
          <a:noFill/>
        </p:spPr>
        <p:txBody>
          <a:bodyPr wrap="square" lIns="0" tIns="0" rIns="0" bIns="0" rtlCol="0">
            <a:noAutofit/>
          </a:bodyPr>
          <a:lstStyle/>
          <a:p>
            <a:r>
              <a:rPr lang="en-US" sz="1200" dirty="0"/>
              <a:t>Both modes of Alternative Transport reported a marginal decline in the number of journeys completed last week, Taxi journeys down from 293 to 275. Nets down from 536 to 528..</a:t>
            </a:r>
          </a:p>
          <a:p>
            <a:endParaRPr lang="en-US" sz="1200" dirty="0"/>
          </a:p>
          <a:p>
            <a:r>
              <a:rPr lang="en-US" sz="1200" dirty="0"/>
              <a:t>ED conveyance by NET transportation increased from an already high level to 86% (average 82% for the 12 week period), compared to a trust average of circa 65-66%.  Only 3.6% of incidents being conveyed to other departments e.g. UCC, WIC, ACUTE etc.   Further review and analysis of calls is required to understand the cause of the high conveyance rate to ED’s.</a:t>
            </a:r>
          </a:p>
          <a:p>
            <a:r>
              <a:rPr lang="en-US" sz="1200" dirty="0"/>
              <a:t>Daily calls on the management of the NETS activity continue.</a:t>
            </a:r>
          </a:p>
          <a:p>
            <a:r>
              <a:rPr lang="en-US" sz="1200" dirty="0"/>
              <a:t>The LAS is still looking at the following areas:</a:t>
            </a:r>
          </a:p>
          <a:p>
            <a:r>
              <a:rPr lang="en-US" sz="1200" dirty="0"/>
              <a:t>A full review of the auto transfer determinants.</a:t>
            </a:r>
          </a:p>
          <a:p>
            <a:r>
              <a:rPr lang="en-US" sz="1200" dirty="0"/>
              <a:t>Stronger emphasis on the communication and publicity required to increase the profile of Cold 2 transport options</a:t>
            </a:r>
          </a:p>
          <a:p>
            <a:r>
              <a:rPr lang="en-US" sz="1200" dirty="0"/>
              <a:t>Increasing the staffing within the control room on the health care professional desk, these staff are due to start in the new year</a:t>
            </a:r>
          </a:p>
        </p:txBody>
      </p:sp>
    </p:spTree>
    <p:extLst>
      <p:ext uri="{BB962C8B-B14F-4D97-AF65-F5344CB8AC3E}">
        <p14:creationId xmlns:p14="http://schemas.microsoft.com/office/powerpoint/2010/main" val="10612971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a:themeElements>
    <a:clrScheme name="01 NEW PA Blue">
      <a:dk1>
        <a:srgbClr val="000000"/>
      </a:dk1>
      <a:lt1>
        <a:srgbClr val="FFFFFF"/>
      </a:lt1>
      <a:dk2>
        <a:srgbClr val="293947"/>
      </a:dk2>
      <a:lt2>
        <a:srgbClr val="5E707D"/>
      </a:lt2>
      <a:accent1>
        <a:srgbClr val="3876BE"/>
      </a:accent1>
      <a:accent2>
        <a:srgbClr val="D78539"/>
      </a:accent2>
      <a:accent3>
        <a:srgbClr val="5D423E"/>
      </a:accent3>
      <a:accent4>
        <a:srgbClr val="45194F"/>
      </a:accent4>
      <a:accent5>
        <a:srgbClr val="2C4310"/>
      </a:accent5>
      <a:accent6>
        <a:srgbClr val="AED373"/>
      </a:accent6>
      <a:hlink>
        <a:srgbClr val="3876BE"/>
      </a:hlink>
      <a:folHlink>
        <a:srgbClr val="5E707D"/>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6666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defRPr kumimoji="0" lang="en-GB" sz="1400" b="0" i="0" u="none" strike="noStrike" cap="none" normalizeH="0" baseline="0" smtClean="0">
            <a:ln>
              <a:noFill/>
            </a:ln>
            <a:solidFill>
              <a:srgbClr val="737377"/>
            </a:solidFill>
            <a:effectLst/>
            <a:latin typeface="Arial" charset="0"/>
          </a:defRPr>
        </a:defPPr>
      </a:lstStyle>
    </a:spDef>
    <a:lnDef>
      <a:spPr bwMode="auto">
        <a:xfrm>
          <a:off x="0" y="0"/>
          <a:ext cx="1" cy="1"/>
        </a:xfrm>
        <a:custGeom>
          <a:avLst/>
          <a:gdLst/>
          <a:ahLst/>
          <a:cxnLst/>
          <a:rect l="0" t="0" r="0" b="0"/>
          <a:pathLst/>
        </a:custGeom>
        <a:noFill/>
        <a:ln w="19050" cap="flat" cmpd="sng" algn="ctr">
          <a:solidFill>
            <a:srgbClr val="6666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defRPr kumimoji="0" lang="en-GB" sz="1400" b="0" i="0" u="none" strike="noStrike" cap="none" normalizeH="0" baseline="0" smtClean="0">
            <a:ln>
              <a:noFill/>
            </a:ln>
            <a:solidFill>
              <a:srgbClr val="737377"/>
            </a:solidFill>
            <a:effectLst/>
            <a:latin typeface="Arial" charset="0"/>
          </a:defRPr>
        </a:defPPr>
      </a:lstStyle>
    </a:lnDef>
    <a:txDef>
      <a:spPr>
        <a:noFill/>
      </a:spPr>
      <a:bodyPr wrap="square" lIns="0" tIns="0" rIns="0" bIns="0" rtlCol="0">
        <a:noAutofit/>
      </a:bodyPr>
      <a:lstStyle>
        <a:defPPr algn="l">
          <a:defRPr dirty="0" smtClean="0"/>
        </a:defPPr>
      </a:lstStyle>
    </a:txDef>
  </a:objectDefaults>
  <a:extraClrSchemeLst/>
</a:theme>
</file>

<file path=ppt/theme/theme2.xml><?xml version="1.0" encoding="utf-8"?>
<a:theme xmlns:a="http://schemas.openxmlformats.org/drawingml/2006/main" name="1_Blank">
  <a:themeElements>
    <a:clrScheme name="01 NEW PA Blue">
      <a:dk1>
        <a:srgbClr val="000000"/>
      </a:dk1>
      <a:lt1>
        <a:srgbClr val="FFFFFF"/>
      </a:lt1>
      <a:dk2>
        <a:srgbClr val="293947"/>
      </a:dk2>
      <a:lt2>
        <a:srgbClr val="5E707D"/>
      </a:lt2>
      <a:accent1>
        <a:srgbClr val="3876BE"/>
      </a:accent1>
      <a:accent2>
        <a:srgbClr val="D78539"/>
      </a:accent2>
      <a:accent3>
        <a:srgbClr val="5D423E"/>
      </a:accent3>
      <a:accent4>
        <a:srgbClr val="45194F"/>
      </a:accent4>
      <a:accent5>
        <a:srgbClr val="2C4310"/>
      </a:accent5>
      <a:accent6>
        <a:srgbClr val="AED373"/>
      </a:accent6>
      <a:hlink>
        <a:srgbClr val="3876BE"/>
      </a:hlink>
      <a:folHlink>
        <a:srgbClr val="5E707D"/>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6666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defRPr kumimoji="0" lang="en-GB" sz="1400" b="0" i="0" u="none" strike="noStrike" cap="none" normalizeH="0" baseline="0" smtClean="0">
            <a:ln>
              <a:noFill/>
            </a:ln>
            <a:solidFill>
              <a:srgbClr val="737377"/>
            </a:solidFill>
            <a:effectLst/>
            <a:latin typeface="Arial" charset="0"/>
          </a:defRPr>
        </a:defPPr>
      </a:lstStyle>
    </a:spDef>
    <a:lnDef>
      <a:spPr bwMode="auto">
        <a:xfrm>
          <a:off x="0" y="0"/>
          <a:ext cx="1" cy="1"/>
        </a:xfrm>
        <a:custGeom>
          <a:avLst/>
          <a:gdLst/>
          <a:ahLst/>
          <a:cxnLst/>
          <a:rect l="0" t="0" r="0" b="0"/>
          <a:pathLst/>
        </a:custGeom>
        <a:noFill/>
        <a:ln w="19050" cap="flat" cmpd="sng" algn="ctr">
          <a:solidFill>
            <a:srgbClr val="6666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defRPr kumimoji="0" lang="en-GB" sz="1400" b="0" i="0" u="none" strike="noStrike" cap="none" normalizeH="0" baseline="0" smtClean="0">
            <a:ln>
              <a:noFill/>
            </a:ln>
            <a:solidFill>
              <a:srgbClr val="737377"/>
            </a:solidFill>
            <a:effectLst/>
            <a:latin typeface="Arial" charset="0"/>
          </a:defRPr>
        </a:defPPr>
      </a:lstStyle>
    </a:lnDef>
    <a:txDef>
      <a:spPr>
        <a:noFill/>
      </a:spPr>
      <a:bodyPr wrap="square" lIns="0" tIns="0" rIns="0" bIns="0" rtlCol="0">
        <a:noAutofit/>
      </a:bodyPr>
      <a:lstStyle>
        <a:defPPr algn="l">
          <a:defRPr dirty="0" smtClean="0"/>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54693</TotalTime>
  <Words>4103</Words>
  <Application>Microsoft Macintosh PowerPoint</Application>
  <PresentationFormat>On-screen Show (4:3)</PresentationFormat>
  <Paragraphs>1397</Paragraphs>
  <Slides>24</Slides>
  <Notes>2</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Blank</vt:lpstr>
      <vt:lpstr>1_Blank</vt:lpstr>
      <vt:lpstr>Weekly Tri-Partite Performance Report</vt:lpstr>
      <vt:lpstr>Winter resilience A8 performance – daily comparison 2014/15 to 2015/16.</vt:lpstr>
      <vt:lpstr>Winter resilience – Hours (week ending 27th December)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Daily data</vt:lpstr>
      <vt:lpstr>Weekly data</vt:lpstr>
      <vt:lpstr>Winter resilience – Hours (week ending 20th December)</vt:lpstr>
    </vt:vector>
  </TitlesOfParts>
  <Company>London Ambulance Service NHS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Constantinou</dc:creator>
  <cp:lastModifiedBy>Polly Healy</cp:lastModifiedBy>
  <cp:revision>1376</cp:revision>
  <cp:lastPrinted>2015-12-23T12:12:22Z</cp:lastPrinted>
  <dcterms:created xsi:type="dcterms:W3CDTF">2007-03-16T18:44:37Z</dcterms:created>
  <dcterms:modified xsi:type="dcterms:W3CDTF">2016-01-10T11:51:18Z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