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7834" r:id="rId1"/>
  </p:sldMasterIdLst>
  <p:notesMasterIdLst>
    <p:notesMasterId r:id="rId31"/>
  </p:notesMasterIdLst>
  <p:handoutMasterIdLst>
    <p:handoutMasterId r:id="rId32"/>
  </p:handoutMasterIdLst>
  <p:sldIdLst>
    <p:sldId id="276" r:id="rId2"/>
    <p:sldId id="391" r:id="rId3"/>
    <p:sldId id="358" r:id="rId4"/>
    <p:sldId id="390" r:id="rId5"/>
    <p:sldId id="359" r:id="rId6"/>
    <p:sldId id="400" r:id="rId7"/>
    <p:sldId id="401" r:id="rId8"/>
    <p:sldId id="361" r:id="rId9"/>
    <p:sldId id="385" r:id="rId10"/>
    <p:sldId id="380" r:id="rId11"/>
    <p:sldId id="378" r:id="rId12"/>
    <p:sldId id="374" r:id="rId13"/>
    <p:sldId id="375" r:id="rId14"/>
    <p:sldId id="376" r:id="rId15"/>
    <p:sldId id="377" r:id="rId16"/>
    <p:sldId id="379" r:id="rId17"/>
    <p:sldId id="364" r:id="rId18"/>
    <p:sldId id="338" r:id="rId19"/>
    <p:sldId id="339" r:id="rId20"/>
    <p:sldId id="340" r:id="rId21"/>
    <p:sldId id="341" r:id="rId22"/>
    <p:sldId id="342" r:id="rId23"/>
    <p:sldId id="343" r:id="rId24"/>
    <p:sldId id="291" r:id="rId25"/>
    <p:sldId id="314" r:id="rId26"/>
    <p:sldId id="302" r:id="rId27"/>
    <p:sldId id="366" r:id="rId28"/>
    <p:sldId id="297" r:id="rId29"/>
    <p:sldId id="368" r:id="rId30"/>
  </p:sldIdLst>
  <p:sldSz cx="9144000" cy="6858000" type="screen4x3"/>
  <p:notesSz cx="679767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33" userDrawn="1">
          <p15:clr>
            <a:srgbClr val="A4A3A4"/>
          </p15:clr>
        </p15:guide>
        <p15:guide id="2" pos="2267" userDrawn="1">
          <p15:clr>
            <a:srgbClr val="A4A3A4"/>
          </p15:clr>
        </p15:guide>
        <p15:guide id="3" orient="horz" pos="3016" userDrawn="1">
          <p15:clr>
            <a:srgbClr val="A4A3A4"/>
          </p15:clr>
        </p15:guide>
        <p15:guide id="4" orient="horz" pos="2943" userDrawn="1">
          <p15:clr>
            <a:srgbClr val="A4A3A4"/>
          </p15:clr>
        </p15:guide>
        <p15:guide id="5" orient="horz" pos="2927" userDrawn="1">
          <p15:clr>
            <a:srgbClr val="A4A3A4"/>
          </p15:clr>
        </p15:guide>
        <p15:guide id="6" pos="2169" userDrawn="1">
          <p15:clr>
            <a:srgbClr val="A4A3A4"/>
          </p15:clr>
        </p15:guide>
        <p15:guide id="7" orient="horz" pos="3221" userDrawn="1">
          <p15:clr>
            <a:srgbClr val="A4A3A4"/>
          </p15:clr>
        </p15:guide>
        <p15:guide id="8" orient="horz" pos="3203" userDrawn="1">
          <p15:clr>
            <a:srgbClr val="A4A3A4"/>
          </p15:clr>
        </p15:guide>
        <p15:guide id="9" orient="horz" pos="3125" userDrawn="1">
          <p15:clr>
            <a:srgbClr val="A4A3A4"/>
          </p15:clr>
        </p15:guide>
        <p15:guide id="10" orient="horz" pos="3108" userDrawn="1">
          <p15:clr>
            <a:srgbClr val="A4A3A4"/>
          </p15:clr>
        </p15:guide>
        <p15:guide id="11" pos="2239" userDrawn="1">
          <p15:clr>
            <a:srgbClr val="A4A3A4"/>
          </p15:clr>
        </p15:guide>
        <p15:guide id="12" pos="21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BCB1D"/>
    <a:srgbClr val="CC3300"/>
    <a:srgbClr val="A5E9A5"/>
    <a:srgbClr val="34F446"/>
    <a:srgbClr val="DEA900"/>
    <a:srgbClr val="CC9B00"/>
    <a:srgbClr val="09AF19"/>
    <a:srgbClr val="C5C5FF"/>
    <a:srgbClr val="FF8B8B"/>
    <a:srgbClr val="FFC4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8" autoAdjust="0"/>
    <p:restoredTop sz="93544" autoAdjust="0"/>
  </p:normalViewPr>
  <p:slideViewPr>
    <p:cSldViewPr>
      <p:cViewPr>
        <p:scale>
          <a:sx n="98" d="100"/>
          <a:sy n="98" d="100"/>
        </p:scale>
        <p:origin x="2232" y="88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9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202" y="43"/>
      </p:cViewPr>
      <p:guideLst>
        <p:guide orient="horz" pos="3033"/>
        <p:guide pos="2267"/>
        <p:guide orient="horz" pos="3016"/>
        <p:guide orient="horz" pos="2943"/>
        <p:guide orient="horz" pos="2927"/>
        <p:guide pos="2169"/>
        <p:guide orient="horz" pos="3221"/>
        <p:guide orient="horz" pos="3203"/>
        <p:guide orient="horz" pos="3125"/>
        <p:guide orient="horz" pos="3108"/>
        <p:guide pos="2239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6400" cy="494185"/>
          </a:xfrm>
          <a:prstGeom prst="rect">
            <a:avLst/>
          </a:prstGeom>
        </p:spPr>
        <p:txBody>
          <a:bodyPr vert="horz" lIns="91408" tIns="45705" rIns="91408" bIns="4570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90" y="3"/>
            <a:ext cx="2946400" cy="494185"/>
          </a:xfrm>
          <a:prstGeom prst="rect">
            <a:avLst/>
          </a:prstGeom>
        </p:spPr>
        <p:txBody>
          <a:bodyPr vert="horz" lIns="91408" tIns="45705" rIns="91408" bIns="45705" rtlCol="0"/>
          <a:lstStyle>
            <a:lvl1pPr algn="r">
              <a:defRPr sz="1200"/>
            </a:lvl1pPr>
          </a:lstStyle>
          <a:p>
            <a:fld id="{DF736B3A-7E27-483F-8083-E11542816C89}" type="datetimeFigureOut">
              <a:rPr lang="en-GB" smtClean="0"/>
              <a:t>12/11/2017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376906"/>
            <a:ext cx="2946400" cy="494184"/>
          </a:xfrm>
          <a:prstGeom prst="rect">
            <a:avLst/>
          </a:prstGeom>
        </p:spPr>
        <p:txBody>
          <a:bodyPr vert="horz" lIns="91408" tIns="45705" rIns="91408" bIns="4570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90" y="9376906"/>
            <a:ext cx="2946400" cy="494184"/>
          </a:xfrm>
          <a:prstGeom prst="rect">
            <a:avLst/>
          </a:prstGeom>
        </p:spPr>
        <p:txBody>
          <a:bodyPr vert="horz" lIns="91408" tIns="45705" rIns="91408" bIns="45705" rtlCol="0" anchor="b"/>
          <a:lstStyle>
            <a:lvl1pPr algn="r">
              <a:defRPr sz="1200"/>
            </a:lvl1pPr>
          </a:lstStyle>
          <a:p>
            <a:fld id="{DCF6BECE-49FA-4827-9A52-C278A286FD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958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3" y="10"/>
            <a:ext cx="294667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6" tIns="45639" rIns="91276" bIns="4563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25" y="10"/>
            <a:ext cx="294667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6" tIns="45639" rIns="91276" bIns="4563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39775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53" y="4689494"/>
            <a:ext cx="498581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6" tIns="45639" rIns="91276" bIns="45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3" y="9378962"/>
            <a:ext cx="294667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6" tIns="45639" rIns="91276" bIns="4563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25" y="9378962"/>
            <a:ext cx="294667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6" tIns="45639" rIns="91276" bIns="4563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7198B5FF-C12B-4721-B835-15B796D12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6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77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045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232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176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99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658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875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154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86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13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190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09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497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289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5237" y="1113726"/>
            <a:ext cx="8642838" cy="1177782"/>
          </a:xfrm>
        </p:spPr>
        <p:txBody>
          <a:bodyPr/>
          <a:lstStyle>
            <a:lvl1pPr marL="0" indent="0" algn="ctr">
              <a:buClr>
                <a:schemeClr val="bg2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r>
              <a:rPr lang="en-GB" dirty="0" smtClean="0"/>
              <a:t>This introduction should contain a brief one line summary with three supporting bullet points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251520" y="285750"/>
            <a:ext cx="8109209" cy="7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Integrated Performance Report – Trust Board Summary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65237" y="2780928"/>
            <a:ext cx="4068000" cy="15120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Three bullet points </a:t>
            </a:r>
            <a:r>
              <a:rPr lang="en-US" dirty="0" err="1" smtClean="0"/>
              <a:t>summarising</a:t>
            </a:r>
            <a:r>
              <a:rPr lang="en-US" dirty="0" smtClean="0"/>
              <a:t> the key information from this section</a:t>
            </a:r>
            <a:endParaRPr lang="en-US" dirty="0"/>
          </a:p>
        </p:txBody>
      </p:sp>
      <p:sp>
        <p:nvSpPr>
          <p:cNvPr id="9" name="Snip Single Corner Rectangle 8"/>
          <p:cNvSpPr/>
          <p:nvPr userDrawn="1"/>
        </p:nvSpPr>
        <p:spPr bwMode="auto">
          <a:xfrm>
            <a:off x="265237" y="2393647"/>
            <a:ext cx="2650579" cy="290285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Symbol" pitchFamily="18" charset="2"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OUR PATIENTS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840075" y="2780928"/>
            <a:ext cx="4068000" cy="15120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Three bullet points </a:t>
            </a:r>
            <a:r>
              <a:rPr lang="en-US" dirty="0" err="1" smtClean="0"/>
              <a:t>summarising</a:t>
            </a:r>
            <a:r>
              <a:rPr lang="en-US" dirty="0" smtClean="0"/>
              <a:t> the key information from this section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840075" y="4726841"/>
            <a:ext cx="4068000" cy="15120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Three bullet points </a:t>
            </a:r>
            <a:r>
              <a:rPr lang="en-US" dirty="0" err="1" smtClean="0"/>
              <a:t>summarising</a:t>
            </a:r>
            <a:r>
              <a:rPr lang="en-US" dirty="0" smtClean="0"/>
              <a:t> the key information from this section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265237" y="4726841"/>
            <a:ext cx="4068000" cy="15120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Three bullet points </a:t>
            </a:r>
            <a:r>
              <a:rPr lang="en-US" dirty="0" err="1" smtClean="0"/>
              <a:t>summarising</a:t>
            </a:r>
            <a:r>
              <a:rPr lang="en-US" dirty="0" smtClean="0"/>
              <a:t> the key information from this section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7207720" y="5001382"/>
            <a:ext cx="248400" cy="3152309"/>
          </a:xfrm>
          <a:prstGeom prst="rect">
            <a:avLst/>
          </a:prstGeom>
        </p:spPr>
      </p:pic>
      <p:sp>
        <p:nvSpPr>
          <p:cNvPr id="17" name="Snip Single Corner Rectangle 16"/>
          <p:cNvSpPr/>
          <p:nvPr userDrawn="1"/>
        </p:nvSpPr>
        <p:spPr bwMode="auto">
          <a:xfrm>
            <a:off x="4840075" y="2403176"/>
            <a:ext cx="2650579" cy="290285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Symbol" pitchFamily="18" charset="2"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OUR PERFORMANCE</a:t>
            </a:r>
          </a:p>
        </p:txBody>
      </p:sp>
      <p:sp>
        <p:nvSpPr>
          <p:cNvPr id="18" name="Snip Single Corner Rectangle 17"/>
          <p:cNvSpPr/>
          <p:nvPr userDrawn="1"/>
        </p:nvSpPr>
        <p:spPr bwMode="auto">
          <a:xfrm>
            <a:off x="265237" y="4383424"/>
            <a:ext cx="2650579" cy="290285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Symbol" pitchFamily="18" charset="2"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OUR MONEY</a:t>
            </a:r>
          </a:p>
        </p:txBody>
      </p:sp>
      <p:sp>
        <p:nvSpPr>
          <p:cNvPr id="19" name="Snip Single Corner Rectangle 18"/>
          <p:cNvSpPr/>
          <p:nvPr userDrawn="1"/>
        </p:nvSpPr>
        <p:spPr bwMode="auto">
          <a:xfrm>
            <a:off x="4840075" y="4383424"/>
            <a:ext cx="2650579" cy="290285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Symbol" pitchFamily="18" charset="2"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OUR PEOPLE</a:t>
            </a:r>
          </a:p>
        </p:txBody>
      </p:sp>
    </p:spTree>
    <p:extLst>
      <p:ext uri="{BB962C8B-B14F-4D97-AF65-F5344CB8AC3E}">
        <p14:creationId xmlns:p14="http://schemas.microsoft.com/office/powerpoint/2010/main" val="109077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7207720" y="5001382"/>
            <a:ext cx="248400" cy="3152309"/>
          </a:xfrm>
          <a:prstGeom prst="rect">
            <a:avLst/>
          </a:prstGeom>
        </p:spPr>
      </p:pic>
      <p:sp>
        <p:nvSpPr>
          <p:cNvPr id="4" name="Snip Single Corner Rectangle 3"/>
          <p:cNvSpPr/>
          <p:nvPr userDrawn="1"/>
        </p:nvSpPr>
        <p:spPr bwMode="auto">
          <a:xfrm>
            <a:off x="251520" y="332656"/>
            <a:ext cx="7992888" cy="576064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Symbol" pitchFamily="18" charset="2"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23728" y="369069"/>
            <a:ext cx="4103688" cy="503238"/>
          </a:xfrm>
        </p:spPr>
        <p:txBody>
          <a:bodyPr anchor="ctr"/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259424" y="1196752"/>
            <a:ext cx="8561048" cy="48245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 smtClean="0"/>
              <a:t>Table listing the key areas of this section, along with RAG status for this month and previous month. Each section should have at least one supporting slide.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15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285750"/>
            <a:ext cx="8109209" cy="7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65237" y="1268760"/>
            <a:ext cx="4068000" cy="23040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CHART OR TABLE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265237" y="3789040"/>
            <a:ext cx="4068000" cy="23040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CHART OR TABLE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7207720" y="5001382"/>
            <a:ext cx="248400" cy="315230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840288" y="1268413"/>
            <a:ext cx="4067175" cy="2305050"/>
          </a:xfrm>
          <a:ln>
            <a:solidFill>
              <a:srgbClr val="0070C0"/>
            </a:solidFill>
          </a:ln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614" algn="l"/>
                <a:tab pos="2321227" algn="l"/>
                <a:tab pos="3481841" algn="l"/>
                <a:tab pos="4308338" algn="l"/>
                <a:tab pos="5134836" algn="l"/>
                <a:tab pos="6295450" algn="l"/>
                <a:tab pos="7456063" algn="l"/>
              </a:tabLst>
              <a:defRPr sz="1200" u="none"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614" algn="l"/>
                <a:tab pos="2321227" algn="l"/>
                <a:tab pos="3481841" algn="l"/>
                <a:tab pos="4308338" algn="l"/>
                <a:tab pos="5134836" algn="l"/>
                <a:tab pos="6295450" algn="l"/>
                <a:tab pos="7456063" algn="l"/>
              </a:tabLst>
              <a:defRPr/>
            </a:pPr>
            <a:r>
              <a:rPr lang="en-US" dirty="0" smtClean="0"/>
              <a:t>Detail for this section.  Key information only which should be written as between 3 and 5 bullet points.  The first bullet should relate to the chart or table on the left.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614" algn="l"/>
                <a:tab pos="2321227" algn="l"/>
                <a:tab pos="3481841" algn="l"/>
                <a:tab pos="4308338" algn="l"/>
                <a:tab pos="5134836" algn="l"/>
                <a:tab pos="6295450" algn="l"/>
                <a:tab pos="7456063" algn="l"/>
              </a:tabLst>
              <a:defRPr/>
            </a:pPr>
            <a:endParaRPr lang="en-US" dirty="0" smtClean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840288" y="3787990"/>
            <a:ext cx="4067175" cy="2305050"/>
          </a:xfrm>
          <a:ln>
            <a:solidFill>
              <a:srgbClr val="0070C0"/>
            </a:solidFill>
          </a:ln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614" algn="l"/>
                <a:tab pos="2321227" algn="l"/>
                <a:tab pos="3481841" algn="l"/>
                <a:tab pos="4308338" algn="l"/>
                <a:tab pos="5134836" algn="l"/>
                <a:tab pos="6295450" algn="l"/>
                <a:tab pos="7456063" algn="l"/>
              </a:tabLst>
              <a:defRPr sz="1200" u="none"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614" algn="l"/>
                <a:tab pos="2321227" algn="l"/>
                <a:tab pos="3481841" algn="l"/>
                <a:tab pos="4308338" algn="l"/>
                <a:tab pos="5134836" algn="l"/>
                <a:tab pos="6295450" algn="l"/>
                <a:tab pos="7456063" algn="l"/>
              </a:tabLst>
              <a:defRPr/>
            </a:pPr>
            <a:r>
              <a:rPr lang="en-US" dirty="0" smtClean="0"/>
              <a:t>Detail for this section.  Key information only which should be written as between 3 and 5 bullet points.  The first bullet should relate to the chart or table on the left.</a:t>
            </a:r>
          </a:p>
        </p:txBody>
      </p:sp>
    </p:spTree>
    <p:extLst>
      <p:ext uri="{BB962C8B-B14F-4D97-AF65-F5344CB8AC3E}">
        <p14:creationId xmlns:p14="http://schemas.microsoft.com/office/powerpoint/2010/main" val="366197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285750"/>
            <a:ext cx="8109209" cy="7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65237" y="1268760"/>
            <a:ext cx="4234755" cy="23958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CHART OR TABLE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7207720" y="5001382"/>
            <a:ext cx="248400" cy="31523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716016" y="1269986"/>
            <a:ext cx="4192059" cy="23958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CHART OR TABLE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51520" y="3861048"/>
            <a:ext cx="4248472" cy="2305050"/>
          </a:xfrm>
          <a:ln>
            <a:solidFill>
              <a:srgbClr val="0070C0"/>
            </a:solidFill>
          </a:ln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614" algn="l"/>
                <a:tab pos="2321227" algn="l"/>
                <a:tab pos="3481841" algn="l"/>
                <a:tab pos="4308338" algn="l"/>
                <a:tab pos="5134836" algn="l"/>
                <a:tab pos="6295450" algn="l"/>
                <a:tab pos="7456063" algn="l"/>
              </a:tabLst>
              <a:defRPr sz="1200" u="none"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614" algn="l"/>
                <a:tab pos="2321227" algn="l"/>
                <a:tab pos="3481841" algn="l"/>
                <a:tab pos="4308338" algn="l"/>
                <a:tab pos="5134836" algn="l"/>
                <a:tab pos="6295450" algn="l"/>
                <a:tab pos="7456063" algn="l"/>
              </a:tabLst>
              <a:defRPr/>
            </a:pPr>
            <a:r>
              <a:rPr lang="en-US" dirty="0" smtClean="0"/>
              <a:t>Detail for this section.  Key information only which should be written as between 3 and 5 bullet points.  The first bullet should relate to the chart or table above.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716016" y="3861048"/>
            <a:ext cx="4192059" cy="2305050"/>
          </a:xfrm>
          <a:ln>
            <a:solidFill>
              <a:srgbClr val="0070C0"/>
            </a:solidFill>
          </a:ln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614" algn="l"/>
                <a:tab pos="2321227" algn="l"/>
                <a:tab pos="3481841" algn="l"/>
                <a:tab pos="4308338" algn="l"/>
                <a:tab pos="5134836" algn="l"/>
                <a:tab pos="6295450" algn="l"/>
                <a:tab pos="7456063" algn="l"/>
              </a:tabLst>
              <a:defRPr sz="1200" u="none"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614" algn="l"/>
                <a:tab pos="2321227" algn="l"/>
                <a:tab pos="3481841" algn="l"/>
                <a:tab pos="4308338" algn="l"/>
                <a:tab pos="5134836" algn="l"/>
                <a:tab pos="6295450" algn="l"/>
                <a:tab pos="7456063" algn="l"/>
              </a:tabLst>
              <a:defRPr/>
            </a:pPr>
            <a:r>
              <a:rPr lang="en-US" dirty="0" smtClean="0"/>
              <a:t>Detail for this section.  Key information only which should be written as between 3 and 5 bullet points.  The first bullet should relate to the chart or table above.</a:t>
            </a:r>
          </a:p>
        </p:txBody>
      </p:sp>
    </p:spTree>
    <p:extLst>
      <p:ext uri="{BB962C8B-B14F-4D97-AF65-F5344CB8AC3E}">
        <p14:creationId xmlns:p14="http://schemas.microsoft.com/office/powerpoint/2010/main" val="282657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285750"/>
            <a:ext cx="8109209" cy="7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65236" y="1196752"/>
            <a:ext cx="5314875" cy="4968552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CHART OR TABLE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7207720" y="5001382"/>
            <a:ext cx="248400" cy="3152309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755766" y="1196752"/>
            <a:ext cx="3152310" cy="2305050"/>
          </a:xfrm>
          <a:ln>
            <a:solidFill>
              <a:srgbClr val="0070C0"/>
            </a:solidFill>
          </a:ln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614" algn="l"/>
                <a:tab pos="2321227" algn="l"/>
                <a:tab pos="3481841" algn="l"/>
                <a:tab pos="4308338" algn="l"/>
                <a:tab pos="5134836" algn="l"/>
                <a:tab pos="6295450" algn="l"/>
                <a:tab pos="7456063" algn="l"/>
              </a:tabLst>
              <a:defRPr sz="1200" u="none"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614" algn="l"/>
                <a:tab pos="2321227" algn="l"/>
                <a:tab pos="3481841" algn="l"/>
                <a:tab pos="4308338" algn="l"/>
                <a:tab pos="5134836" algn="l"/>
                <a:tab pos="6295450" algn="l"/>
                <a:tab pos="7456063" algn="l"/>
              </a:tabLst>
              <a:defRPr/>
            </a:pPr>
            <a:r>
              <a:rPr lang="en-US" dirty="0" smtClean="0"/>
              <a:t>Detail for this section.  Key information only which should be written as between 3 and 5 bullet points.  The first bullet should relate to the chart or table on the left.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755765" y="3860254"/>
            <a:ext cx="3152310" cy="2305050"/>
          </a:xfrm>
          <a:ln>
            <a:solidFill>
              <a:srgbClr val="0070C0"/>
            </a:solidFill>
          </a:ln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614" algn="l"/>
                <a:tab pos="2321227" algn="l"/>
                <a:tab pos="3481841" algn="l"/>
                <a:tab pos="4308338" algn="l"/>
                <a:tab pos="5134836" algn="l"/>
                <a:tab pos="6295450" algn="l"/>
                <a:tab pos="7456063" algn="l"/>
              </a:tabLst>
              <a:defRPr sz="1200" u="none"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614" algn="l"/>
                <a:tab pos="2321227" algn="l"/>
                <a:tab pos="3481841" algn="l"/>
                <a:tab pos="4308338" algn="l"/>
                <a:tab pos="5134836" algn="l"/>
                <a:tab pos="6295450" algn="l"/>
                <a:tab pos="7456063" algn="l"/>
              </a:tabLst>
              <a:defRPr/>
            </a:pPr>
            <a:r>
              <a:rPr lang="en-US" dirty="0" smtClean="0"/>
              <a:t>Detail for this section.  Key information only which should be written as between 3 and 5 bullet points.  The first bullet should relate to the chart or table on the left.</a:t>
            </a:r>
          </a:p>
        </p:txBody>
      </p:sp>
    </p:spTree>
    <p:extLst>
      <p:ext uri="{BB962C8B-B14F-4D97-AF65-F5344CB8AC3E}">
        <p14:creationId xmlns:p14="http://schemas.microsoft.com/office/powerpoint/2010/main" val="174386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7207720" y="5001382"/>
            <a:ext cx="248400" cy="315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5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Untitled-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LA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8280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441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44900"/>
            <a:ext cx="4419600" cy="1752600"/>
          </a:xfrm>
        </p:spPr>
        <p:txBody>
          <a:bodyPr/>
          <a:lstStyle>
            <a:lvl1pPr marL="0" indent="0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105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5236" y="285750"/>
            <a:ext cx="7962555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3737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5237" y="1254124"/>
            <a:ext cx="8642838" cy="493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2" name="Footer"/>
          <p:cNvSpPr txBox="1">
            <a:spLocks noChangeArrowheads="1"/>
          </p:cNvSpPr>
          <p:nvPr/>
        </p:nvSpPr>
        <p:spPr bwMode="auto">
          <a:xfrm>
            <a:off x="4482455" y="6473106"/>
            <a:ext cx="210374" cy="2325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E1D0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anchor="ctr"/>
          <a:lstStyle/>
          <a:p>
            <a:pPr algn="ctr" eaLnBrk="0" hangingPunct="0">
              <a:buClr>
                <a:srgbClr val="3876BE"/>
              </a:buClr>
              <a:buFont typeface="Symbol" pitchFamily="18" charset="2"/>
              <a:buNone/>
            </a:pPr>
            <a:fld id="{D04CD2DE-D1CB-45D6-848D-2A0D08E7F844}" type="slidenum">
              <a:rPr lang="en-US" sz="1292" smtClean="0">
                <a:solidFill>
                  <a:srgbClr val="5E707D"/>
                </a:solidFill>
                <a:latin typeface="Arial"/>
                <a:ea typeface="+mn-ea"/>
                <a:cs typeface="+mn-cs"/>
              </a:rPr>
              <a:pPr algn="ctr" eaLnBrk="0" hangingPunct="0">
                <a:buClr>
                  <a:srgbClr val="3876BE"/>
                </a:buClr>
                <a:buFont typeface="Symbol" pitchFamily="18" charset="2"/>
                <a:buNone/>
              </a:pPr>
              <a:t>‹#›</a:t>
            </a:fld>
            <a:endParaRPr lang="en-US" sz="1292" dirty="0">
              <a:solidFill>
                <a:srgbClr val="5E707D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57430" y="996950"/>
            <a:ext cx="8660423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" r="82553" b="11748"/>
          <a:stretch/>
        </p:blipFill>
        <p:spPr bwMode="auto">
          <a:xfrm>
            <a:off x="8404698" y="285661"/>
            <a:ext cx="559790" cy="68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>
            <a:off x="257430" y="6366472"/>
            <a:ext cx="8660423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3678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39" r:id="rId1"/>
    <p:sldLayoutId id="2147487841" r:id="rId2"/>
    <p:sldLayoutId id="2147487847" r:id="rId3"/>
    <p:sldLayoutId id="2147487845" r:id="rId4"/>
    <p:sldLayoutId id="2147487846" r:id="rId5"/>
    <p:sldLayoutId id="2147487844" r:id="rId6"/>
    <p:sldLayoutId id="2147487838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46" b="0" cap="none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46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46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46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46">
          <a:solidFill>
            <a:schemeClr val="tx1"/>
          </a:solidFill>
          <a:latin typeface="Arial" charset="0"/>
        </a:defRPr>
      </a:lvl5pPr>
      <a:lvl6pPr marL="422041" algn="l" rtl="0" eaLnBrk="1" fontAlgn="base" hangingPunct="1">
        <a:spcBef>
          <a:spcPct val="0"/>
        </a:spcBef>
        <a:spcAft>
          <a:spcPct val="0"/>
        </a:spcAft>
        <a:defRPr sz="1846">
          <a:solidFill>
            <a:schemeClr val="tx1"/>
          </a:solidFill>
          <a:latin typeface="Arial" charset="0"/>
        </a:defRPr>
      </a:lvl6pPr>
      <a:lvl7pPr marL="844083" algn="l" rtl="0" eaLnBrk="1" fontAlgn="base" hangingPunct="1">
        <a:spcBef>
          <a:spcPct val="0"/>
        </a:spcBef>
        <a:spcAft>
          <a:spcPct val="0"/>
        </a:spcAft>
        <a:defRPr sz="1846">
          <a:solidFill>
            <a:schemeClr val="tx1"/>
          </a:solidFill>
          <a:latin typeface="Arial" charset="0"/>
        </a:defRPr>
      </a:lvl7pPr>
      <a:lvl8pPr marL="1266124" algn="l" rtl="0" eaLnBrk="1" fontAlgn="base" hangingPunct="1">
        <a:spcBef>
          <a:spcPct val="0"/>
        </a:spcBef>
        <a:spcAft>
          <a:spcPct val="0"/>
        </a:spcAft>
        <a:defRPr sz="1846">
          <a:solidFill>
            <a:schemeClr val="tx1"/>
          </a:solidFill>
          <a:latin typeface="Arial" charset="0"/>
        </a:defRPr>
      </a:lvl8pPr>
      <a:lvl9pPr marL="1688165" algn="l" rtl="0" eaLnBrk="1" fontAlgn="base" hangingPunct="1">
        <a:spcBef>
          <a:spcPct val="0"/>
        </a:spcBef>
        <a:spcAft>
          <a:spcPct val="0"/>
        </a:spcAft>
        <a:defRPr sz="1846">
          <a:solidFill>
            <a:schemeClr val="tx1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Symbol" pitchFamily="18" charset="2"/>
        <a:tabLst>
          <a:tab pos="1160614" algn="l"/>
          <a:tab pos="2321227" algn="l"/>
          <a:tab pos="3481841" algn="l"/>
          <a:tab pos="4308338" algn="l"/>
          <a:tab pos="5134836" algn="l"/>
          <a:tab pos="6295450" algn="l"/>
          <a:tab pos="7456063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49122" indent="-247657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Font typeface="Symbol" pitchFamily="18" charset="2"/>
        <a:buChar char="·"/>
        <a:defRPr>
          <a:solidFill>
            <a:schemeClr val="tx1"/>
          </a:solidFill>
          <a:latin typeface="+mn-lt"/>
        </a:defRPr>
      </a:lvl2pPr>
      <a:lvl3pPr marL="498243" indent="-247657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3pPr>
      <a:lvl4pPr marL="745900" indent="-246191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•"/>
        <a:defRPr>
          <a:solidFill>
            <a:schemeClr val="tx1"/>
          </a:solidFill>
          <a:latin typeface="+mn-lt"/>
        </a:defRPr>
      </a:lvl4pPr>
      <a:lvl5pPr marL="995021" indent="-247657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5pPr>
      <a:lvl6pPr marL="1417063" indent="-247657" algn="l" rtl="0" eaLnBrk="1" fontAlgn="base" hangingPunct="1">
        <a:spcBef>
          <a:spcPct val="0"/>
        </a:spcBef>
        <a:spcAft>
          <a:spcPct val="50000"/>
        </a:spcAft>
        <a:buClr>
          <a:srgbClr val="737377"/>
        </a:buClr>
        <a:buFont typeface="Arial" charset="0"/>
        <a:buChar char="–"/>
        <a:defRPr>
          <a:solidFill>
            <a:srgbClr val="737377"/>
          </a:solidFill>
          <a:latin typeface="+mn-lt"/>
        </a:defRPr>
      </a:lvl6pPr>
      <a:lvl7pPr marL="1839104" indent="-247657" algn="l" rtl="0" eaLnBrk="1" fontAlgn="base" hangingPunct="1">
        <a:spcBef>
          <a:spcPct val="0"/>
        </a:spcBef>
        <a:spcAft>
          <a:spcPct val="50000"/>
        </a:spcAft>
        <a:buClr>
          <a:srgbClr val="737377"/>
        </a:buClr>
        <a:buFont typeface="Arial" charset="0"/>
        <a:buChar char="–"/>
        <a:defRPr>
          <a:solidFill>
            <a:srgbClr val="737377"/>
          </a:solidFill>
          <a:latin typeface="+mn-lt"/>
        </a:defRPr>
      </a:lvl7pPr>
      <a:lvl8pPr marL="2261145" indent="-247657" algn="l" rtl="0" eaLnBrk="1" fontAlgn="base" hangingPunct="1">
        <a:spcBef>
          <a:spcPct val="0"/>
        </a:spcBef>
        <a:spcAft>
          <a:spcPct val="50000"/>
        </a:spcAft>
        <a:buClr>
          <a:srgbClr val="737377"/>
        </a:buClr>
        <a:buFont typeface="Arial" charset="0"/>
        <a:buChar char="–"/>
        <a:defRPr>
          <a:solidFill>
            <a:srgbClr val="737377"/>
          </a:solidFill>
          <a:latin typeface="+mn-lt"/>
        </a:defRPr>
      </a:lvl8pPr>
      <a:lvl9pPr marL="2683187" indent="-247657" algn="l" rtl="0" eaLnBrk="1" fontAlgn="base" hangingPunct="1">
        <a:spcBef>
          <a:spcPct val="0"/>
        </a:spcBef>
        <a:spcAft>
          <a:spcPct val="50000"/>
        </a:spcAft>
        <a:buClr>
          <a:srgbClr val="737377"/>
        </a:buClr>
        <a:buFont typeface="Arial" charset="0"/>
        <a:buChar char="–"/>
        <a:defRPr>
          <a:solidFill>
            <a:srgbClr val="737377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5" Type="http://schemas.openxmlformats.org/officeDocument/2006/relationships/image" Target="../media/image55.emf"/><Relationship Id="rId6" Type="http://schemas.openxmlformats.org/officeDocument/2006/relationships/image" Target="../media/image56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7.emf"/><Relationship Id="rId3" Type="http://schemas.openxmlformats.org/officeDocument/2006/relationships/image" Target="../media/image5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9.emf"/><Relationship Id="rId3" Type="http://schemas.openxmlformats.org/officeDocument/2006/relationships/image" Target="../media/image6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1.emf"/><Relationship Id="rId3" Type="http://schemas.openxmlformats.org/officeDocument/2006/relationships/image" Target="../media/image6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3.emf"/><Relationship Id="rId3" Type="http://schemas.openxmlformats.org/officeDocument/2006/relationships/image" Target="../media/image6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4" Type="http://schemas.openxmlformats.org/officeDocument/2006/relationships/image" Target="../media/image70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4" Type="http://schemas.openxmlformats.org/officeDocument/2006/relationships/image" Target="../media/image72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1984"/>
            <a:ext cx="44196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</a:rPr>
              <a:t>Weekly Tri-Partite Performance Report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74429786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85800" y="3429000"/>
            <a:ext cx="31527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0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 smtClean="0">
                <a:solidFill>
                  <a:srgbClr val="3876BE"/>
                </a:solidFill>
              </a:rPr>
              <a:t>A8 Performance</a:t>
            </a:r>
            <a:endParaRPr lang="en-GB" sz="1800" dirty="0">
              <a:solidFill>
                <a:srgbClr val="3876BE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128865720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36538" y="1139825"/>
            <a:ext cx="4319587" cy="2627313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29247663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579938" y="3711575"/>
            <a:ext cx="4313237" cy="2581275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1880203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86300" y="1340768"/>
            <a:ext cx="4134172" cy="783977"/>
          </a:xfrm>
          <a:prstGeom prst="rect">
            <a:avLst/>
          </a:prstGeom>
        </p:spPr>
      </p:pic>
      <p:pic>
        <p:nvPicPr>
          <p:cNvPr id="9" name="Picture 8"/>
          <p:cNvPicPr/>
          <p:nvPr>
            <p:extLst>
              <p:ext uri="{D42A27DB-BD31-4B8C-83A1-F6EECF244321}">
                <p14:modId xmlns:p14="http://schemas.microsoft.com/office/powerpoint/2010/main" val="207971679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4950" y="3771900"/>
            <a:ext cx="43243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1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 smtClean="0">
                <a:solidFill>
                  <a:srgbClr val="3876BE"/>
                </a:solidFill>
              </a:rPr>
              <a:t>Other Performance</a:t>
            </a:r>
            <a:endParaRPr lang="en-GB" sz="1800" dirty="0">
              <a:solidFill>
                <a:srgbClr val="3876BE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108552069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51520" y="3761687"/>
            <a:ext cx="4320000" cy="25200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251815377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50825" y="1038225"/>
            <a:ext cx="4321175" cy="2549525"/>
          </a:xfrm>
          <a:prstGeom prst="rect">
            <a:avLst/>
          </a:prstGeom>
        </p:spPr>
      </p:pic>
      <p:pic>
        <p:nvPicPr>
          <p:cNvPr id="11" name="Picture 10"/>
          <p:cNvPicPr/>
          <p:nvPr>
            <p:extLst>
              <p:ext uri="{D42A27DB-BD31-4B8C-83A1-F6EECF244321}">
                <p14:modId xmlns:p14="http://schemas.microsoft.com/office/powerpoint/2010/main" val="140547412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48534" y="3627701"/>
            <a:ext cx="3978000" cy="2520000"/>
          </a:xfrm>
          <a:prstGeom prst="rect">
            <a:avLst/>
          </a:prstGeom>
        </p:spPr>
      </p:pic>
      <p:pic>
        <p:nvPicPr>
          <p:cNvPr id="13" name="Picture 12"/>
          <p:cNvPicPr/>
          <p:nvPr>
            <p:extLst>
              <p:ext uri="{D42A27DB-BD31-4B8C-83A1-F6EECF244321}">
                <p14:modId xmlns:p14="http://schemas.microsoft.com/office/powerpoint/2010/main" val="175858230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41389" y="1268760"/>
            <a:ext cx="3977731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5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98886309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7504" y="1101207"/>
            <a:ext cx="4320000" cy="16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3876BE"/>
                </a:solidFill>
              </a:rPr>
              <a:t>Demand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52243119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499992" y="1126558"/>
            <a:ext cx="4320000" cy="1620000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322808120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504" y="3039038"/>
            <a:ext cx="4320000" cy="1620000"/>
          </a:xfrm>
          <a:prstGeom prst="rect">
            <a:avLst/>
          </a:prstGeom>
        </p:spPr>
      </p:pic>
      <p:pic>
        <p:nvPicPr>
          <p:cNvPr id="9" name="Picture 8"/>
          <p:cNvPicPr/>
          <p:nvPr>
            <p:extLst>
              <p:ext uri="{D42A27DB-BD31-4B8C-83A1-F6EECF244321}">
                <p14:modId xmlns:p14="http://schemas.microsoft.com/office/powerpoint/2010/main" val="3837363325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97388" y="3038475"/>
            <a:ext cx="4327525" cy="1620838"/>
          </a:xfrm>
          <a:prstGeom prst="rect">
            <a:avLst/>
          </a:prstGeom>
        </p:spPr>
      </p:pic>
      <p:pic>
        <p:nvPicPr>
          <p:cNvPr id="13" name="Picture 12"/>
          <p:cNvPicPr/>
          <p:nvPr>
            <p:extLst>
              <p:ext uri="{D42A27DB-BD31-4B8C-83A1-F6EECF244321}">
                <p14:modId xmlns:p14="http://schemas.microsoft.com/office/powerpoint/2010/main" val="319869144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1374" y="4956721"/>
            <a:ext cx="4054602" cy="13373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4219" y="2783285"/>
            <a:ext cx="3723809" cy="21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 smtClean="0">
                <a:solidFill>
                  <a:srgbClr val="3876BE"/>
                </a:solidFill>
              </a:rPr>
              <a:t>Capacity</a:t>
            </a:r>
            <a:endParaRPr lang="en-GB" sz="1800" dirty="0">
              <a:solidFill>
                <a:srgbClr val="3876BE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/>
          <p:cNvPicPr/>
          <p:nvPr>
            <p:extLst>
              <p:ext uri="{D42A27DB-BD31-4B8C-83A1-F6EECF244321}">
                <p14:modId xmlns:p14="http://schemas.microsoft.com/office/powerpoint/2010/main" val="254894626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5100" y="1049339"/>
            <a:ext cx="4492625" cy="2667694"/>
          </a:xfrm>
          <a:prstGeom prst="rect">
            <a:avLst/>
          </a:prstGeom>
        </p:spPr>
      </p:pic>
      <p:pic>
        <p:nvPicPr>
          <p:cNvPr id="11" name="Picture 10"/>
          <p:cNvPicPr/>
          <p:nvPr>
            <p:extLst>
              <p:ext uri="{D42A27DB-BD31-4B8C-83A1-F6EECF244321}">
                <p14:modId xmlns:p14="http://schemas.microsoft.com/office/powerpoint/2010/main" val="60699387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902200" y="1057275"/>
            <a:ext cx="3856038" cy="1770063"/>
          </a:xfrm>
          <a:prstGeom prst="rect">
            <a:avLst/>
          </a:prstGeom>
        </p:spPr>
      </p:pic>
      <p:pic>
        <p:nvPicPr>
          <p:cNvPr id="13" name="Picture 12"/>
          <p:cNvPicPr/>
          <p:nvPr>
            <p:extLst>
              <p:ext uri="{D42A27DB-BD31-4B8C-83A1-F6EECF244321}">
                <p14:modId xmlns:p14="http://schemas.microsoft.com/office/powerpoint/2010/main" val="143203612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08538" y="2859088"/>
            <a:ext cx="3995737" cy="1719262"/>
          </a:xfrm>
          <a:prstGeom prst="rect">
            <a:avLst/>
          </a:prstGeom>
        </p:spPr>
      </p:pic>
      <p:pic>
        <p:nvPicPr>
          <p:cNvPr id="14" name="Picture 13"/>
          <p:cNvPicPr/>
          <p:nvPr>
            <p:extLst>
              <p:ext uri="{D42A27DB-BD31-4B8C-83A1-F6EECF244321}">
                <p14:modId xmlns:p14="http://schemas.microsoft.com/office/powerpoint/2010/main" val="3946148695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11713" y="4532313"/>
            <a:ext cx="3946526" cy="1719262"/>
          </a:xfrm>
          <a:prstGeom prst="rect">
            <a:avLst/>
          </a:prstGeom>
        </p:spPr>
      </p:pic>
      <p:pic>
        <p:nvPicPr>
          <p:cNvPr id="15" name="Picture 14"/>
          <p:cNvPicPr/>
          <p:nvPr>
            <p:extLst>
              <p:ext uri="{D42A27DB-BD31-4B8C-83A1-F6EECF244321}">
                <p14:modId xmlns:p14="http://schemas.microsoft.com/office/powerpoint/2010/main" val="44970464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5288" y="4375150"/>
            <a:ext cx="4179887" cy="135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8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 smtClean="0">
                <a:solidFill>
                  <a:srgbClr val="3876BE"/>
                </a:solidFill>
              </a:rPr>
              <a:t>Efficiency</a:t>
            </a:r>
            <a:endParaRPr lang="en-GB" sz="1800" dirty="0">
              <a:solidFill>
                <a:srgbClr val="3876B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04019" y="1230810"/>
            <a:ext cx="4068000" cy="2304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4177465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65113" y="1101725"/>
            <a:ext cx="4292600" cy="2566988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77019686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672013" y="1098550"/>
            <a:ext cx="4249737" cy="2570163"/>
          </a:xfrm>
          <a:prstGeom prst="rect">
            <a:avLst/>
          </a:prstGeom>
        </p:spPr>
      </p:pic>
      <p:pic>
        <p:nvPicPr>
          <p:cNvPr id="10" name="Picture 9"/>
          <p:cNvPicPr/>
          <p:nvPr>
            <p:extLst>
              <p:ext uri="{D42A27DB-BD31-4B8C-83A1-F6EECF244321}">
                <p14:modId xmlns:p14="http://schemas.microsoft.com/office/powerpoint/2010/main" val="182837391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188" y="3735388"/>
            <a:ext cx="4240212" cy="2519362"/>
          </a:xfrm>
          <a:prstGeom prst="rect">
            <a:avLst/>
          </a:prstGeom>
        </p:spPr>
      </p:pic>
      <p:pic>
        <p:nvPicPr>
          <p:cNvPr id="11" name="Picture 10"/>
          <p:cNvPicPr/>
          <p:nvPr>
            <p:extLst>
              <p:ext uri="{D42A27DB-BD31-4B8C-83A1-F6EECF244321}">
                <p14:modId xmlns:p14="http://schemas.microsoft.com/office/powerpoint/2010/main" val="169008063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9713" y="4221088"/>
            <a:ext cx="432213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3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 smtClean="0">
                <a:solidFill>
                  <a:srgbClr val="3876BE"/>
                </a:solidFill>
              </a:rPr>
              <a:t>Capacity Projects</a:t>
            </a:r>
            <a:endParaRPr lang="en-GB" sz="1800" dirty="0">
              <a:solidFill>
                <a:srgbClr val="3876BE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65880937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65237" y="3789363"/>
            <a:ext cx="4290887" cy="2519362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242217789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644008" y="3789363"/>
            <a:ext cx="4248026" cy="2519362"/>
          </a:xfrm>
          <a:prstGeom prst="rect">
            <a:avLst/>
          </a:prstGeom>
        </p:spPr>
      </p:pic>
      <p:pic>
        <p:nvPicPr>
          <p:cNvPr id="10" name="Picture 9"/>
          <p:cNvPicPr/>
          <p:nvPr>
            <p:extLst>
              <p:ext uri="{D42A27DB-BD31-4B8C-83A1-F6EECF244321}">
                <p14:modId xmlns:p14="http://schemas.microsoft.com/office/powerpoint/2010/main" val="257363140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5237" y="1131888"/>
            <a:ext cx="4290887" cy="2519362"/>
          </a:xfrm>
          <a:prstGeom prst="rect">
            <a:avLst/>
          </a:prstGeom>
        </p:spPr>
      </p:pic>
      <p:pic>
        <p:nvPicPr>
          <p:cNvPr id="11" name="Picture 10"/>
          <p:cNvPicPr/>
          <p:nvPr>
            <p:extLst>
              <p:ext uri="{D42A27DB-BD31-4B8C-83A1-F6EECF244321}">
                <p14:modId xmlns:p14="http://schemas.microsoft.com/office/powerpoint/2010/main" val="495911645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44007" y="1089025"/>
            <a:ext cx="4248027" cy="259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5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 smtClean="0">
                <a:solidFill>
                  <a:srgbClr val="3876BE"/>
                </a:solidFill>
              </a:rPr>
              <a:t>Demand Projects</a:t>
            </a:r>
            <a:endParaRPr lang="en-GB" sz="1800" dirty="0">
              <a:solidFill>
                <a:srgbClr val="3876B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24684877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73050" y="1114425"/>
            <a:ext cx="4319588" cy="2543175"/>
          </a:xfrm>
          <a:prstGeom prst="rect">
            <a:avLst/>
          </a:prstGeom>
        </p:spPr>
      </p:pic>
      <p:pic>
        <p:nvPicPr>
          <p:cNvPr id="9" name="Picture 8"/>
          <p:cNvPicPr/>
          <p:nvPr>
            <p:extLst>
              <p:ext uri="{D42A27DB-BD31-4B8C-83A1-F6EECF244321}">
                <p14:modId xmlns:p14="http://schemas.microsoft.com/office/powerpoint/2010/main" val="167377875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73050" y="3719513"/>
            <a:ext cx="4320000" cy="2520000"/>
          </a:xfrm>
          <a:prstGeom prst="rect">
            <a:avLst/>
          </a:prstGeom>
        </p:spPr>
      </p:pic>
      <p:pic>
        <p:nvPicPr>
          <p:cNvPr id="10" name="Picture 9"/>
          <p:cNvPicPr/>
          <p:nvPr>
            <p:extLst>
              <p:ext uri="{D42A27DB-BD31-4B8C-83A1-F6EECF244321}">
                <p14:modId xmlns:p14="http://schemas.microsoft.com/office/powerpoint/2010/main" val="203621379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15342" y="965522"/>
            <a:ext cx="4554091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8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251520" y="285750"/>
            <a:ext cx="8109209" cy="711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46" b="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5pPr>
            <a:lvl6pPr marL="422041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6pPr>
            <a:lvl7pPr marL="844083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7pPr>
            <a:lvl8pPr marL="1266124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8pPr>
            <a:lvl9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kern="0" dirty="0" smtClean="0"/>
          </a:p>
          <a:p>
            <a:r>
              <a:rPr lang="en-GB" kern="0" dirty="0" smtClean="0"/>
              <a:t>Hospital Conveyance</a:t>
            </a:r>
            <a:endParaRPr lang="en-GB" kern="0" dirty="0"/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17651385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95263" y="1052513"/>
            <a:ext cx="6826250" cy="5327650"/>
          </a:xfrm>
          <a:prstGeom prst="rect">
            <a:avLst/>
          </a:prstGeom>
        </p:spPr>
      </p:pic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11616838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09785" y="1196752"/>
            <a:ext cx="172695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251520" y="285750"/>
            <a:ext cx="8109209" cy="711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46" b="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5pPr>
            <a:lvl6pPr marL="422041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6pPr>
            <a:lvl7pPr marL="844083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7pPr>
            <a:lvl8pPr marL="1266124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8pPr>
            <a:lvl9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kern="0" dirty="0" smtClean="0"/>
          </a:p>
          <a:p>
            <a:r>
              <a:rPr lang="en-GB" kern="0" dirty="0" smtClean="0"/>
              <a:t>Red 1 Responses</a:t>
            </a:r>
            <a:endParaRPr lang="en-GB" kern="0" dirty="0"/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14536270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41975" y="1196752"/>
            <a:ext cx="8686800" cy="3848100"/>
          </a:xfrm>
          <a:prstGeom prst="rect">
            <a:avLst/>
          </a:prstGeom>
        </p:spPr>
      </p:pic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17399296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6086" y="5405214"/>
            <a:ext cx="4156539" cy="324000"/>
          </a:xfrm>
          <a:prstGeom prst="rect">
            <a:avLst/>
          </a:prstGeom>
        </p:spPr>
      </p:pic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2713539245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16016" y="5405438"/>
            <a:ext cx="421276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7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251520" y="285750"/>
            <a:ext cx="8109209" cy="711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46" b="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5pPr>
            <a:lvl6pPr marL="422041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6pPr>
            <a:lvl7pPr marL="844083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7pPr>
            <a:lvl8pPr marL="1266124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8pPr>
            <a:lvl9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kern="0" dirty="0" smtClean="0"/>
          </a:p>
          <a:p>
            <a:r>
              <a:rPr lang="en-GB" kern="0" dirty="0" smtClean="0"/>
              <a:t>Red 2 Responses</a:t>
            </a:r>
            <a:endParaRPr lang="en-GB" kern="0" dirty="0"/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429217436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23850" y="4133850"/>
            <a:ext cx="8496300" cy="2117725"/>
          </a:xfrm>
          <a:prstGeom prst="rect">
            <a:avLst/>
          </a:prstGeom>
        </p:spPr>
      </p:pic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57603342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004" y="1052736"/>
            <a:ext cx="8953500" cy="2592288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42573178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1" y="3716338"/>
            <a:ext cx="4271392" cy="288925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2134862667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16016" y="3716338"/>
            <a:ext cx="4104134" cy="2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 txBox="1">
            <a:spLocks/>
          </p:cNvSpPr>
          <p:nvPr/>
        </p:nvSpPr>
        <p:spPr>
          <a:xfrm>
            <a:off x="251520" y="285750"/>
            <a:ext cx="8109209" cy="711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46" b="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5pPr>
            <a:lvl6pPr marL="422041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6pPr>
            <a:lvl7pPr marL="844083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7pPr>
            <a:lvl8pPr marL="1266124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8pPr>
            <a:lvl9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b="1" kern="0" dirty="0" smtClean="0"/>
              <a:t>EXECUTIVE SUMMARY</a:t>
            </a:r>
          </a:p>
          <a:p>
            <a:r>
              <a:rPr lang="en-GB" b="1" kern="0" dirty="0" smtClean="0"/>
              <a:t>YTD Overview</a:t>
            </a:r>
            <a:endParaRPr lang="en-GB" b="1" kern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220072" y="2708920"/>
            <a:ext cx="3600400" cy="1375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334613859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95536" y="1131888"/>
            <a:ext cx="3936752" cy="2420937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327054053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427984" y="3687762"/>
            <a:ext cx="4479479" cy="2333525"/>
          </a:xfrm>
          <a:prstGeom prst="rect">
            <a:avLst/>
          </a:prstGeom>
        </p:spPr>
      </p:pic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421619534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99992" y="1131888"/>
            <a:ext cx="4320479" cy="2555874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172643229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4625" y="3652838"/>
            <a:ext cx="4157663" cy="24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4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251520" y="285750"/>
            <a:ext cx="8109209" cy="711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46" b="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5pPr>
            <a:lvl6pPr marL="422041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6pPr>
            <a:lvl7pPr marL="844083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7pPr>
            <a:lvl8pPr marL="1266124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8pPr>
            <a:lvl9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kern="0" dirty="0" smtClean="0"/>
          </a:p>
          <a:p>
            <a:r>
              <a:rPr lang="en-GB" kern="0" dirty="0" smtClean="0"/>
              <a:t>C1 Responses</a:t>
            </a:r>
            <a:endParaRPr lang="en-GB" kern="0" dirty="0"/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62245527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57338" y="5445224"/>
            <a:ext cx="6029325" cy="342000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391921612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33375" y="1347788"/>
            <a:ext cx="8469313" cy="378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9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251520" y="285750"/>
            <a:ext cx="8109209" cy="711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46" b="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5pPr>
            <a:lvl6pPr marL="422041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6pPr>
            <a:lvl7pPr marL="844083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7pPr>
            <a:lvl8pPr marL="1266124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8pPr>
            <a:lvl9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kern="0" dirty="0" smtClean="0"/>
          </a:p>
          <a:p>
            <a:r>
              <a:rPr lang="en-GB" kern="0" dirty="0" smtClean="0"/>
              <a:t>C2 Responses</a:t>
            </a:r>
            <a:endParaRPr lang="en-GB" kern="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4788025" y="1772817"/>
            <a:ext cx="3024336" cy="28803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140301484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57338" y="5445224"/>
            <a:ext cx="6029325" cy="342000"/>
          </a:xfrm>
          <a:prstGeom prst="rect">
            <a:avLst/>
          </a:prstGeom>
        </p:spPr>
      </p:pic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228515930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43222" y="1347788"/>
            <a:ext cx="84772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4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251520" y="285750"/>
            <a:ext cx="8109209" cy="711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46" b="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5pPr>
            <a:lvl6pPr marL="422041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6pPr>
            <a:lvl7pPr marL="844083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7pPr>
            <a:lvl8pPr marL="1266124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8pPr>
            <a:lvl9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kern="0" dirty="0" smtClean="0"/>
          </a:p>
          <a:p>
            <a:r>
              <a:rPr lang="en-GB" kern="0" dirty="0" smtClean="0"/>
              <a:t>C3 Responses</a:t>
            </a:r>
            <a:endParaRPr lang="en-GB" kern="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4840289" y="1772816"/>
            <a:ext cx="2035968" cy="72008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335751892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66863" y="5445125"/>
            <a:ext cx="6029325" cy="341313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319111763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28600" y="1343025"/>
            <a:ext cx="86868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251520" y="285750"/>
            <a:ext cx="8109209" cy="711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46" b="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5pPr>
            <a:lvl6pPr marL="422041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6pPr>
            <a:lvl7pPr marL="844083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7pPr>
            <a:lvl8pPr marL="1266124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8pPr>
            <a:lvl9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kern="0" dirty="0" smtClean="0"/>
          </a:p>
          <a:p>
            <a:r>
              <a:rPr lang="en-GB" kern="0" dirty="0" smtClean="0"/>
              <a:t>C4 Responses</a:t>
            </a:r>
            <a:endParaRPr lang="en-GB" kern="0" dirty="0"/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56786733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73213" y="5445125"/>
            <a:ext cx="6029325" cy="341313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295258218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03213" y="1350963"/>
            <a:ext cx="8518525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8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Daily data</a:t>
            </a:r>
            <a:endParaRPr lang="en-GB" dirty="0"/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252384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51520" y="105273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Weekly data</a:t>
            </a:r>
            <a:endParaRPr lang="en-GB" dirty="0"/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43395613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73069" y="1052736"/>
            <a:ext cx="8619411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9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251520" y="285750"/>
            <a:ext cx="8109209" cy="711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46" b="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5pPr>
            <a:lvl6pPr marL="422041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6pPr>
            <a:lvl7pPr marL="844083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7pPr>
            <a:lvl8pPr marL="1266124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8pPr>
            <a:lvl9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kern="0" dirty="0" smtClean="0"/>
          </a:p>
          <a:p>
            <a:r>
              <a:rPr lang="en-GB" kern="0" dirty="0" smtClean="0"/>
              <a:t>CCG A8 Performance</a:t>
            </a:r>
            <a:endParaRPr lang="en-GB" kern="0" dirty="0"/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72976475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51519" y="1125538"/>
            <a:ext cx="8712969" cy="51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3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251520" y="285750"/>
            <a:ext cx="8109209" cy="711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46" b="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5pPr>
            <a:lvl6pPr marL="422041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6pPr>
            <a:lvl7pPr marL="844083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7pPr>
            <a:lvl8pPr marL="1266124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8pPr>
            <a:lvl9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kern="0" dirty="0" smtClean="0"/>
          </a:p>
          <a:p>
            <a:r>
              <a:rPr lang="en-GB" kern="0" dirty="0" smtClean="0"/>
              <a:t>CCG Cat A Incidents</a:t>
            </a:r>
            <a:endParaRPr lang="en-GB" kern="0" dirty="0"/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27382123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51520" y="1073448"/>
            <a:ext cx="8640960" cy="523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9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251520" y="285750"/>
            <a:ext cx="8109209" cy="711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46" b="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5pPr>
            <a:lvl6pPr marL="422041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6pPr>
            <a:lvl7pPr marL="844083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7pPr>
            <a:lvl8pPr marL="1266124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8pPr>
            <a:lvl9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kern="0" dirty="0" smtClean="0"/>
          </a:p>
          <a:p>
            <a:r>
              <a:rPr lang="en-GB" kern="0" dirty="0" smtClean="0"/>
              <a:t>Hospital Conveyance</a:t>
            </a:r>
            <a:endParaRPr lang="en-GB" kern="0" dirty="0"/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15245816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12738" y="1125538"/>
            <a:ext cx="6356350" cy="490537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256767047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04248" y="1341288"/>
            <a:ext cx="1980000" cy="468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7333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251520" y="285750"/>
            <a:ext cx="8109209" cy="711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46" b="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5pPr>
            <a:lvl6pPr marL="422041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6pPr>
            <a:lvl7pPr marL="844083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7pPr>
            <a:lvl8pPr marL="1266124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8pPr>
            <a:lvl9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kern="0" dirty="0" smtClean="0"/>
          </a:p>
          <a:p>
            <a:r>
              <a:rPr lang="en-GB" kern="0" dirty="0" smtClean="0"/>
              <a:t>Hospital Conveyance</a:t>
            </a:r>
            <a:endParaRPr lang="en-GB" kern="0" dirty="0"/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304521676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34963" y="1120775"/>
            <a:ext cx="6354762" cy="4903788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43675046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04248" y="1333500"/>
            <a:ext cx="1980000" cy="468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1059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 txBox="1">
            <a:spLocks/>
          </p:cNvSpPr>
          <p:nvPr/>
        </p:nvSpPr>
        <p:spPr>
          <a:xfrm>
            <a:off x="251520" y="285750"/>
            <a:ext cx="8109209" cy="711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46" b="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5pPr>
            <a:lvl6pPr marL="422041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6pPr>
            <a:lvl7pPr marL="844083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7pPr>
            <a:lvl8pPr marL="1266124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8pPr>
            <a:lvl9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b="1" kern="0" dirty="0" smtClean="0"/>
              <a:t>EXECUTIVE SUMMARY</a:t>
            </a:r>
          </a:p>
          <a:p>
            <a:r>
              <a:rPr lang="en-GB" b="1" kern="0" dirty="0" smtClean="0"/>
              <a:t>A8 Performance</a:t>
            </a:r>
            <a:endParaRPr lang="en-GB" b="1" kern="0" dirty="0"/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90884877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85738" y="1124744"/>
            <a:ext cx="4329112" cy="2520280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257260193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32040" y="1015792"/>
            <a:ext cx="4011935" cy="63117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220072" y="2708920"/>
            <a:ext cx="3600400" cy="1375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266869953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2951" y="3821476"/>
            <a:ext cx="4329112" cy="2324869"/>
          </a:xfrm>
          <a:prstGeom prst="rect">
            <a:avLst/>
          </a:prstGeom>
        </p:spPr>
      </p:pic>
      <p:sp>
        <p:nvSpPr>
          <p:cNvPr id="9" name="TextBox 1"/>
          <p:cNvSpPr txBox="1"/>
          <p:nvPr/>
        </p:nvSpPr>
        <p:spPr>
          <a:xfrm>
            <a:off x="4927602" y="1646962"/>
            <a:ext cx="4011935" cy="4662358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sz="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Performance:</a:t>
            </a:r>
            <a:endParaRPr lang="en-GB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sz="800" dirty="0">
                <a:solidFill>
                  <a:srgbClr val="000000"/>
                </a:solidFill>
              </a:rPr>
              <a:t>Category A8 performance achieved 68.0% </a:t>
            </a:r>
            <a:r>
              <a:rPr lang="en-GB" sz="800" dirty="0" smtClean="0">
                <a:solidFill>
                  <a:srgbClr val="000000"/>
                </a:solidFill>
              </a:rPr>
              <a:t>against a trajectory </a:t>
            </a:r>
            <a:r>
              <a:rPr lang="en-GB" sz="800" dirty="0">
                <a:solidFill>
                  <a:srgbClr val="000000"/>
                </a:solidFill>
              </a:rPr>
              <a:t>of 75.4</a:t>
            </a:r>
            <a:r>
              <a:rPr lang="en-GB" sz="800" dirty="0" smtClean="0">
                <a:solidFill>
                  <a:srgbClr val="000000"/>
                </a:solidFill>
              </a:rPr>
              <a:t>%. The </a:t>
            </a:r>
            <a:r>
              <a:rPr lang="en-GB" sz="800" dirty="0">
                <a:solidFill>
                  <a:srgbClr val="000000"/>
                </a:solidFill>
              </a:rPr>
              <a:t>year to date </a:t>
            </a:r>
            <a:r>
              <a:rPr lang="en-GB" sz="800" dirty="0" smtClean="0">
                <a:solidFill>
                  <a:srgbClr val="000000"/>
                </a:solidFill>
              </a:rPr>
              <a:t>cumulative </a:t>
            </a:r>
            <a:r>
              <a:rPr lang="en-GB" sz="800" dirty="0">
                <a:solidFill>
                  <a:srgbClr val="000000"/>
                </a:solidFill>
              </a:rPr>
              <a:t>performance </a:t>
            </a:r>
            <a:r>
              <a:rPr lang="en-GB" sz="800" dirty="0" smtClean="0">
                <a:solidFill>
                  <a:srgbClr val="000000"/>
                </a:solidFill>
              </a:rPr>
              <a:t>stands at </a:t>
            </a:r>
            <a:r>
              <a:rPr lang="en-GB" sz="800" dirty="0">
                <a:solidFill>
                  <a:srgbClr val="000000"/>
                </a:solidFill>
              </a:rPr>
              <a:t>70.8%, with the trust remaining 0.38% above the </a:t>
            </a:r>
            <a:r>
              <a:rPr lang="en-GB" sz="800" dirty="0" smtClean="0">
                <a:solidFill>
                  <a:srgbClr val="000000"/>
                </a:solidFill>
              </a:rPr>
              <a:t>year to date </a:t>
            </a:r>
            <a:r>
              <a:rPr lang="en-GB" sz="800" dirty="0">
                <a:solidFill>
                  <a:srgbClr val="000000"/>
                </a:solidFill>
              </a:rPr>
              <a:t>trajectory.</a:t>
            </a:r>
          </a:p>
          <a:p>
            <a:pPr lvl="0">
              <a:defRPr/>
            </a:pPr>
            <a:r>
              <a:rPr lang="en-GB" sz="800" dirty="0">
                <a:solidFill>
                  <a:srgbClr val="000000"/>
                </a:solidFill>
              </a:rPr>
              <a:t> </a:t>
            </a:r>
          </a:p>
          <a:p>
            <a:pPr lvl="0">
              <a:defRPr/>
            </a:pPr>
            <a:r>
              <a:rPr lang="en-GB" sz="800" dirty="0">
                <a:solidFill>
                  <a:srgbClr val="000000"/>
                </a:solidFill>
              </a:rPr>
              <a:t>A19 performance </a:t>
            </a:r>
            <a:r>
              <a:rPr lang="en-GB" sz="800" dirty="0" smtClean="0">
                <a:solidFill>
                  <a:srgbClr val="000000"/>
                </a:solidFill>
              </a:rPr>
              <a:t>returned </a:t>
            </a:r>
            <a:r>
              <a:rPr lang="en-GB" sz="800" dirty="0">
                <a:solidFill>
                  <a:srgbClr val="000000"/>
                </a:solidFill>
              </a:rPr>
              <a:t>94.6</a:t>
            </a:r>
            <a:r>
              <a:rPr lang="en-GB" sz="800" dirty="0" smtClean="0">
                <a:solidFill>
                  <a:srgbClr val="000000"/>
                </a:solidFill>
              </a:rPr>
              <a:t>% against a </a:t>
            </a:r>
            <a:r>
              <a:rPr lang="en-GB" sz="800" dirty="0">
                <a:solidFill>
                  <a:srgbClr val="000000"/>
                </a:solidFill>
              </a:rPr>
              <a:t>weekly trajectory of 96.6%. A19 performance remains above the year to date cumulative trajectory by 0.04%</a:t>
            </a:r>
          </a:p>
          <a:p>
            <a:pPr lvl="0">
              <a:defRPr/>
            </a:pPr>
            <a:r>
              <a:rPr lang="en-GB" sz="800" dirty="0">
                <a:solidFill>
                  <a:srgbClr val="000000"/>
                </a:solidFill>
              </a:rPr>
              <a:t> </a:t>
            </a:r>
          </a:p>
          <a:p>
            <a:pPr lvl="0">
              <a:defRPr/>
            </a:pPr>
            <a:r>
              <a:rPr lang="en-GB" sz="800" dirty="0">
                <a:solidFill>
                  <a:srgbClr val="000000"/>
                </a:solidFill>
              </a:rPr>
              <a:t>Red 1 performance last week achieved 74.5% 3.8% above trajectory, taking the year to date cumulative performance to 73.92%, 6.37% above trajectory.</a:t>
            </a:r>
          </a:p>
          <a:p>
            <a:pPr lvl="0">
              <a:defRPr/>
            </a:pPr>
            <a:r>
              <a:rPr lang="en-GB" sz="800" dirty="0">
                <a:solidFill>
                  <a:srgbClr val="000000"/>
                </a:solidFill>
              </a:rPr>
              <a:t> </a:t>
            </a:r>
          </a:p>
          <a:p>
            <a:pPr lvl="0">
              <a:defRPr/>
            </a:pPr>
            <a:r>
              <a:rPr lang="en-GB" sz="800" dirty="0">
                <a:solidFill>
                  <a:srgbClr val="000000"/>
                </a:solidFill>
              </a:rPr>
              <a:t>Red 2 performance finished at 67.7%, 7.8% below trajectory, with R2 </a:t>
            </a:r>
            <a:r>
              <a:rPr lang="en-GB" sz="800" dirty="0" err="1">
                <a:solidFill>
                  <a:srgbClr val="000000"/>
                </a:solidFill>
              </a:rPr>
              <a:t>ytd</a:t>
            </a:r>
            <a:r>
              <a:rPr lang="en-GB" sz="800" dirty="0">
                <a:solidFill>
                  <a:srgbClr val="000000"/>
                </a:solidFill>
              </a:rPr>
              <a:t> cumulative performance now sitting at 70.68%, 0.14% above the </a:t>
            </a:r>
            <a:r>
              <a:rPr lang="en-GB" sz="800" dirty="0" err="1">
                <a:solidFill>
                  <a:srgbClr val="000000"/>
                </a:solidFill>
              </a:rPr>
              <a:t>ytd</a:t>
            </a:r>
            <a:r>
              <a:rPr lang="en-GB" sz="800" dirty="0">
                <a:solidFill>
                  <a:srgbClr val="000000"/>
                </a:solidFill>
              </a:rPr>
              <a:t> trajectory. </a:t>
            </a:r>
          </a:p>
          <a:p>
            <a:pPr lvl="0">
              <a:defRPr/>
            </a:pPr>
            <a:r>
              <a:rPr lang="en-GB" sz="800" dirty="0">
                <a:solidFill>
                  <a:srgbClr val="000000"/>
                </a:solidFill>
              </a:rPr>
              <a:t> </a:t>
            </a:r>
          </a:p>
          <a:p>
            <a:pPr lvl="0">
              <a:defRPr/>
            </a:pPr>
            <a:r>
              <a:rPr lang="en-GB" sz="800" dirty="0">
                <a:solidFill>
                  <a:srgbClr val="000000"/>
                </a:solidFill>
              </a:rPr>
              <a:t>Category A8 demand finished above the weekly plan by responding to 268 more incidents </a:t>
            </a:r>
            <a:r>
              <a:rPr lang="en-GB" sz="800" dirty="0" smtClean="0">
                <a:solidFill>
                  <a:srgbClr val="000000"/>
                </a:solidFill>
              </a:rPr>
              <a:t>taking </a:t>
            </a:r>
            <a:r>
              <a:rPr lang="en-GB" sz="800" dirty="0">
                <a:solidFill>
                  <a:srgbClr val="000000"/>
                </a:solidFill>
              </a:rPr>
              <a:t>the </a:t>
            </a:r>
            <a:r>
              <a:rPr lang="en-GB" sz="800" dirty="0" err="1">
                <a:solidFill>
                  <a:srgbClr val="000000"/>
                </a:solidFill>
              </a:rPr>
              <a:t>ytd</a:t>
            </a:r>
            <a:r>
              <a:rPr lang="en-GB" sz="800" dirty="0">
                <a:solidFill>
                  <a:srgbClr val="000000"/>
                </a:solidFill>
              </a:rPr>
              <a:t> cumulative A8 demand 7.1% above plan </a:t>
            </a:r>
          </a:p>
          <a:p>
            <a:pPr lvl="0">
              <a:defRPr/>
            </a:pPr>
            <a:r>
              <a:rPr lang="en-GB" sz="800" dirty="0">
                <a:solidFill>
                  <a:srgbClr val="000000"/>
                </a:solidFill>
              </a:rPr>
              <a:t> </a:t>
            </a:r>
          </a:p>
          <a:p>
            <a:pPr lvl="0">
              <a:defRPr/>
            </a:pPr>
            <a:r>
              <a:rPr lang="en-GB" sz="800" dirty="0">
                <a:solidFill>
                  <a:srgbClr val="000000"/>
                </a:solidFill>
              </a:rPr>
              <a:t>Category C demand was above plan by 281 </a:t>
            </a:r>
            <a:r>
              <a:rPr lang="en-GB" sz="800" dirty="0" smtClean="0">
                <a:solidFill>
                  <a:srgbClr val="000000"/>
                </a:solidFill>
              </a:rPr>
              <a:t>incidents in the week with </a:t>
            </a:r>
            <a:r>
              <a:rPr lang="en-GB" sz="800" dirty="0" err="1" smtClean="0">
                <a:solidFill>
                  <a:srgbClr val="000000"/>
                </a:solidFill>
              </a:rPr>
              <a:t>ytd</a:t>
            </a:r>
            <a:r>
              <a:rPr lang="en-GB" sz="800" dirty="0" smtClean="0">
                <a:solidFill>
                  <a:srgbClr val="000000"/>
                </a:solidFill>
              </a:rPr>
              <a:t> </a:t>
            </a:r>
            <a:r>
              <a:rPr lang="en-GB" sz="800" dirty="0">
                <a:solidFill>
                  <a:srgbClr val="000000"/>
                </a:solidFill>
              </a:rPr>
              <a:t>sitting 1.0% below plan </a:t>
            </a:r>
          </a:p>
          <a:p>
            <a:pPr lvl="0">
              <a:defRPr/>
            </a:pPr>
            <a:r>
              <a:rPr lang="en-GB" sz="800" dirty="0">
                <a:solidFill>
                  <a:srgbClr val="000000"/>
                </a:solidFill>
              </a:rPr>
              <a:t> </a:t>
            </a:r>
          </a:p>
          <a:p>
            <a:pPr lvl="0">
              <a:defRPr/>
            </a:pPr>
            <a:r>
              <a:rPr lang="en-GB" sz="800" dirty="0">
                <a:solidFill>
                  <a:srgbClr val="000000"/>
                </a:solidFill>
              </a:rPr>
              <a:t>Total incident activity finished above plan </a:t>
            </a:r>
            <a:r>
              <a:rPr lang="en-GB" sz="800" dirty="0" smtClean="0">
                <a:solidFill>
                  <a:srgbClr val="000000"/>
                </a:solidFill>
              </a:rPr>
              <a:t>with </a:t>
            </a:r>
            <a:r>
              <a:rPr lang="en-GB" sz="800" dirty="0">
                <a:solidFill>
                  <a:srgbClr val="000000"/>
                </a:solidFill>
              </a:rPr>
              <a:t>549 more incidents last </a:t>
            </a:r>
            <a:r>
              <a:rPr lang="en-GB" sz="800" dirty="0" smtClean="0">
                <a:solidFill>
                  <a:srgbClr val="000000"/>
                </a:solidFill>
              </a:rPr>
              <a:t>week. Year to date cumulative </a:t>
            </a:r>
            <a:r>
              <a:rPr lang="en-GB" sz="800" dirty="0">
                <a:solidFill>
                  <a:srgbClr val="000000"/>
                </a:solidFill>
              </a:rPr>
              <a:t>demand remaining 2.9% above plan</a:t>
            </a:r>
          </a:p>
          <a:p>
            <a:pPr lvl="0">
              <a:defRPr/>
            </a:pPr>
            <a:r>
              <a:rPr lang="en-GB" sz="800" dirty="0">
                <a:solidFill>
                  <a:srgbClr val="000000"/>
                </a:solidFill>
              </a:rPr>
              <a:t> </a:t>
            </a:r>
          </a:p>
          <a:p>
            <a:pPr lvl="0">
              <a:defRPr/>
            </a:pPr>
            <a:r>
              <a:rPr lang="en-GB" sz="800" dirty="0">
                <a:solidFill>
                  <a:srgbClr val="000000"/>
                </a:solidFill>
              </a:rPr>
              <a:t>Frontline patient facing hours produced 55,212 </a:t>
            </a:r>
            <a:r>
              <a:rPr lang="en-GB" sz="800" dirty="0" smtClean="0">
                <a:solidFill>
                  <a:srgbClr val="000000"/>
                </a:solidFill>
              </a:rPr>
              <a:t>hours, slightly below plan but significantly more than the same period last year.</a:t>
            </a:r>
          </a:p>
          <a:p>
            <a:pPr lvl="0">
              <a:defRPr/>
            </a:pPr>
            <a:r>
              <a:rPr lang="en-GB" sz="800" dirty="0" smtClean="0">
                <a:solidFill>
                  <a:srgbClr val="000000"/>
                </a:solidFill>
              </a:rPr>
              <a:t>  </a:t>
            </a:r>
            <a:r>
              <a:rPr lang="en-GB" sz="800" dirty="0">
                <a:solidFill>
                  <a:srgbClr val="000000"/>
                </a:solidFill>
              </a:rPr>
              <a:t> </a:t>
            </a:r>
          </a:p>
          <a:p>
            <a:pPr lvl="0">
              <a:defRPr/>
            </a:pPr>
            <a:r>
              <a:rPr lang="en-GB" sz="800" dirty="0">
                <a:solidFill>
                  <a:srgbClr val="000000"/>
                </a:solidFill>
              </a:rPr>
              <a:t>JCT finished at 82.7, 4.3 minutes above the trajectory </a:t>
            </a: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     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GB" sz="800" b="1" dirty="0"/>
              <a:t>Hospital Handover:</a:t>
            </a:r>
            <a:endParaRPr lang="en-GB" sz="800" dirty="0"/>
          </a:p>
          <a:p>
            <a:r>
              <a:rPr lang="en-GB" sz="800" dirty="0"/>
              <a:t>Handover hours lost at </a:t>
            </a:r>
            <a:r>
              <a:rPr lang="en-GB" sz="800" dirty="0" err="1"/>
              <a:t>Hosp</a:t>
            </a:r>
            <a:r>
              <a:rPr lang="en-GB" sz="800" dirty="0"/>
              <a:t> &gt;15 </a:t>
            </a:r>
            <a:r>
              <a:rPr lang="en-GB" sz="800" dirty="0" err="1"/>
              <a:t>mins</a:t>
            </a:r>
            <a:r>
              <a:rPr lang="en-GB" sz="800" dirty="0"/>
              <a:t> decreased by 14 hours to 1000 hours </a:t>
            </a:r>
          </a:p>
          <a:p>
            <a:r>
              <a:rPr lang="en-GB" sz="800" dirty="0"/>
              <a:t>Patient handover to Green &gt; 14 </a:t>
            </a:r>
            <a:r>
              <a:rPr lang="en-GB" sz="800" dirty="0" err="1"/>
              <a:t>mins</a:t>
            </a:r>
            <a:r>
              <a:rPr lang="en-GB" sz="800" dirty="0"/>
              <a:t> increased by 53 hours to 564 hours</a:t>
            </a:r>
          </a:p>
          <a:p>
            <a:r>
              <a:rPr lang="en-GB" sz="800" b="1" dirty="0"/>
              <a:t>Workforce:</a:t>
            </a:r>
            <a:endParaRPr lang="en-GB" sz="800" dirty="0"/>
          </a:p>
          <a:p>
            <a:r>
              <a:rPr lang="en-GB" sz="800" dirty="0"/>
              <a:t>14 Leavers / 18 starters / 4969 FTE in post</a:t>
            </a:r>
          </a:p>
          <a:p>
            <a:endParaRPr lang="en-GB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8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41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 txBox="1">
            <a:spLocks/>
          </p:cNvSpPr>
          <p:nvPr/>
        </p:nvSpPr>
        <p:spPr>
          <a:xfrm>
            <a:off x="251520" y="285750"/>
            <a:ext cx="8109209" cy="711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46" b="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5pPr>
            <a:lvl6pPr marL="422041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6pPr>
            <a:lvl7pPr marL="844083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7pPr>
            <a:lvl8pPr marL="1266124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8pPr>
            <a:lvl9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b="1" kern="0" dirty="0" smtClean="0"/>
              <a:t>EXECUTIVE SUMMARY</a:t>
            </a:r>
          </a:p>
          <a:p>
            <a:r>
              <a:rPr lang="en-GB" sz="2000" b="1" kern="0" dirty="0">
                <a:solidFill>
                  <a:srgbClr val="3876BE"/>
                </a:solidFill>
              </a:rPr>
              <a:t>A8 – A19 Cumulative YTD Weekly Performance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22151222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51520" y="1052736"/>
            <a:ext cx="8568952" cy="52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7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</a:rPr>
              <a:t>EXECUTIVE SUMMARY</a:t>
            </a:r>
            <a:br>
              <a:rPr lang="en-GB" b="1" dirty="0" smtClean="0">
                <a:solidFill>
                  <a:schemeClr val="accent1"/>
                </a:solidFill>
              </a:rPr>
            </a:br>
            <a:r>
              <a:rPr lang="en-GB" b="1" dirty="0" smtClean="0">
                <a:solidFill>
                  <a:schemeClr val="accent1"/>
                </a:solidFill>
              </a:rPr>
              <a:t>Key metrics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110463539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87338" y="1255713"/>
            <a:ext cx="8569325" cy="474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0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/>
        </p:nvSpPr>
        <p:spPr>
          <a:xfrm>
            <a:off x="251520" y="285750"/>
            <a:ext cx="8109209" cy="711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46" b="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5pPr>
            <a:lvl6pPr marL="422041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6pPr>
            <a:lvl7pPr marL="844083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7pPr>
            <a:lvl8pPr marL="1266124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8pPr>
            <a:lvl9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kern="0" dirty="0" smtClean="0">
              <a:solidFill>
                <a:srgbClr val="3876BE"/>
              </a:solidFill>
            </a:endParaRPr>
          </a:p>
          <a:p>
            <a:r>
              <a:rPr lang="en-GB" kern="0" dirty="0" smtClean="0">
                <a:solidFill>
                  <a:srgbClr val="3876BE"/>
                </a:solidFill>
              </a:rPr>
              <a:t>Planned Actual Variance</a:t>
            </a:r>
            <a:endParaRPr lang="en-GB" kern="0" dirty="0">
              <a:solidFill>
                <a:srgbClr val="3876BE"/>
              </a:solidFill>
            </a:endParaRP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32406772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084167" y="1192314"/>
            <a:ext cx="2920405" cy="4945240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395039549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504" y="2060848"/>
            <a:ext cx="583264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6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/>
        </p:nvSpPr>
        <p:spPr>
          <a:xfrm>
            <a:off x="251520" y="285750"/>
            <a:ext cx="8109209" cy="711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46" b="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5pPr>
            <a:lvl6pPr marL="422041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6pPr>
            <a:lvl7pPr marL="844083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7pPr>
            <a:lvl8pPr marL="1266124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8pPr>
            <a:lvl9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kern="0" dirty="0" smtClean="0">
              <a:solidFill>
                <a:srgbClr val="3876BE"/>
              </a:solidFill>
            </a:endParaRPr>
          </a:p>
          <a:p>
            <a:r>
              <a:rPr lang="en-GB" kern="0" dirty="0" smtClean="0">
                <a:solidFill>
                  <a:srgbClr val="3876BE"/>
                </a:solidFill>
              </a:rPr>
              <a:t>Activity Variance</a:t>
            </a:r>
            <a:endParaRPr lang="en-GB" kern="0" dirty="0">
              <a:solidFill>
                <a:srgbClr val="3876BE"/>
              </a:solidFill>
            </a:endParaRP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03881578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79512" y="1035504"/>
            <a:ext cx="8620125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1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1600" y="1988840"/>
            <a:ext cx="7200800" cy="14401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4800" b="1" dirty="0" smtClean="0"/>
              <a:t>MAIN REPORTING PACK AND SUPPORTING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170248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51520" y="285750"/>
            <a:ext cx="8109209" cy="711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46" b="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5pPr>
            <a:lvl6pPr marL="422041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6pPr>
            <a:lvl7pPr marL="844083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7pPr>
            <a:lvl8pPr marL="1266124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8pPr>
            <a:lvl9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kern="0" dirty="0" smtClean="0"/>
          </a:p>
          <a:p>
            <a:r>
              <a:rPr lang="en-GB" kern="0" dirty="0" smtClean="0"/>
              <a:t>Contents</a:t>
            </a:r>
            <a:endParaRPr lang="en-GB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440259"/>
            <a:ext cx="3732145" cy="4824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10</a:t>
            </a:r>
            <a:r>
              <a:rPr lang="en-US" sz="1200" dirty="0">
                <a:solidFill>
                  <a:srgbClr val="000000"/>
                </a:solidFill>
              </a:rPr>
              <a:t>	A8 Performance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11</a:t>
            </a:r>
            <a:r>
              <a:rPr lang="en-US" sz="1200" dirty="0">
                <a:solidFill>
                  <a:srgbClr val="000000"/>
                </a:solidFill>
              </a:rPr>
              <a:t>	Other Performance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12</a:t>
            </a:r>
            <a:r>
              <a:rPr lang="en-US" sz="1200" dirty="0">
                <a:solidFill>
                  <a:srgbClr val="000000"/>
                </a:solidFill>
              </a:rPr>
              <a:t>	Demand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13</a:t>
            </a:r>
            <a:r>
              <a:rPr lang="en-US" sz="1200" dirty="0">
                <a:solidFill>
                  <a:srgbClr val="000000"/>
                </a:solidFill>
              </a:rPr>
              <a:t>	Capacity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14</a:t>
            </a:r>
            <a:r>
              <a:rPr lang="en-US" sz="1200" dirty="0">
                <a:solidFill>
                  <a:srgbClr val="000000"/>
                </a:solidFill>
              </a:rPr>
              <a:t>	Efficiency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15</a:t>
            </a:r>
            <a:r>
              <a:rPr lang="en-US" sz="1200" dirty="0">
                <a:solidFill>
                  <a:srgbClr val="000000"/>
                </a:solidFill>
              </a:rPr>
              <a:t>	Capacity Projects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16</a:t>
            </a:r>
            <a:r>
              <a:rPr lang="en-US" sz="1200" dirty="0">
                <a:solidFill>
                  <a:srgbClr val="000000"/>
                </a:solidFill>
              </a:rPr>
              <a:t>	Demand Projects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17</a:t>
            </a:r>
            <a:r>
              <a:rPr lang="en-US" sz="1200" dirty="0">
                <a:solidFill>
                  <a:srgbClr val="000000"/>
                </a:solidFill>
              </a:rPr>
              <a:t>	Hospital Conveyance (Top 4)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18-23</a:t>
            </a:r>
            <a:r>
              <a:rPr lang="en-US" sz="1200" dirty="0">
                <a:solidFill>
                  <a:srgbClr val="000000"/>
                </a:solidFill>
              </a:rPr>
              <a:t>	Response Graphs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24-25</a:t>
            </a:r>
            <a:r>
              <a:rPr lang="en-US" sz="1200" dirty="0">
                <a:solidFill>
                  <a:srgbClr val="000000"/>
                </a:solidFill>
              </a:rPr>
              <a:t>	Data Sheets</a:t>
            </a:r>
          </a:p>
          <a:p>
            <a:pPr>
              <a:lnSpc>
                <a:spcPct val="150000"/>
              </a:lnSpc>
            </a:pPr>
            <a:endParaRPr lang="en-GB" sz="1200" dirty="0">
              <a:solidFill>
                <a:srgbClr val="00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GB" sz="1200" dirty="0" smtClean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052736"/>
            <a:ext cx="720080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200" dirty="0" smtClean="0"/>
              <a:t>Page No</a:t>
            </a:r>
            <a:endParaRPr lang="en-US" sz="1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259632" y="1052736"/>
            <a:ext cx="1440160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200" dirty="0" smtClean="0"/>
              <a:t>Heading</a:t>
            </a:r>
            <a:endParaRPr lang="en-US" sz="1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995936" y="1340768"/>
            <a:ext cx="5040560" cy="4824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200" u="sng" dirty="0" smtClean="0"/>
              <a:t>Appendices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26</a:t>
            </a:r>
            <a:r>
              <a:rPr lang="en-US" sz="1200" dirty="0"/>
              <a:t>	CCG </a:t>
            </a:r>
            <a:r>
              <a:rPr lang="en-US" sz="1200" dirty="0" smtClean="0"/>
              <a:t>Position</a:t>
            </a:r>
            <a:endParaRPr lang="en-US" sz="1200" dirty="0"/>
          </a:p>
          <a:p>
            <a:pPr>
              <a:lnSpc>
                <a:spcPct val="150000"/>
              </a:lnSpc>
            </a:pPr>
            <a:r>
              <a:rPr lang="en-US" sz="1200" dirty="0" smtClean="0"/>
              <a:t>27</a:t>
            </a:r>
            <a:r>
              <a:rPr lang="en-US" sz="1200" dirty="0"/>
              <a:t>	CCG Cat A Incidents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28</a:t>
            </a:r>
            <a:r>
              <a:rPr lang="en-US" sz="1200" dirty="0"/>
              <a:t>	Hospital Conveyance (Arrive hospital to patient handover) 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29</a:t>
            </a:r>
            <a:r>
              <a:rPr lang="en-US" sz="1200" dirty="0"/>
              <a:t>	Hospital Conveyance (Handover to green)</a:t>
            </a:r>
          </a:p>
          <a:p>
            <a:pPr>
              <a:lnSpc>
                <a:spcPct val="150000"/>
              </a:lnSpc>
            </a:pPr>
            <a:endParaRPr lang="en-GB" sz="1200" dirty="0" smtClean="0"/>
          </a:p>
          <a:p>
            <a:pPr>
              <a:lnSpc>
                <a:spcPct val="150000"/>
              </a:lnSpc>
            </a:pPr>
            <a:endParaRPr lang="en-GB" sz="1200" dirty="0" smtClean="0"/>
          </a:p>
          <a:p>
            <a:pPr algn="l">
              <a:lnSpc>
                <a:spcPct val="150000"/>
              </a:lnSpc>
            </a:pPr>
            <a:endParaRPr lang="en-GB" sz="1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995936" y="1052736"/>
            <a:ext cx="720080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200" dirty="0" smtClean="0"/>
              <a:t>Page No</a:t>
            </a:r>
            <a:endParaRPr lang="en-US" sz="1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932040" y="1052736"/>
            <a:ext cx="1440160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200" dirty="0" smtClean="0"/>
              <a:t>Heading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8646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01 NEW PA Blue">
      <a:dk1>
        <a:srgbClr val="000000"/>
      </a:dk1>
      <a:lt1>
        <a:srgbClr val="FFFFFF"/>
      </a:lt1>
      <a:dk2>
        <a:srgbClr val="293947"/>
      </a:dk2>
      <a:lt2>
        <a:srgbClr val="5E707D"/>
      </a:lt2>
      <a:accent1>
        <a:srgbClr val="3876BE"/>
      </a:accent1>
      <a:accent2>
        <a:srgbClr val="D78539"/>
      </a:accent2>
      <a:accent3>
        <a:srgbClr val="5D423E"/>
      </a:accent3>
      <a:accent4>
        <a:srgbClr val="45194F"/>
      </a:accent4>
      <a:accent5>
        <a:srgbClr val="2C4310"/>
      </a:accent5>
      <a:accent6>
        <a:srgbClr val="AED373"/>
      </a:accent6>
      <a:hlink>
        <a:srgbClr val="3876BE"/>
      </a:hlink>
      <a:folHlink>
        <a:srgbClr val="5E707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6666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 typeface="Symbol" pitchFamily="18" charset="2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rgbClr val="737377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6666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 typeface="Symbol" pitchFamily="18" charset="2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rgbClr val="737377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75190</TotalTime>
  <Words>137</Words>
  <Application>Microsoft Macintosh PowerPoint</Application>
  <PresentationFormat>On-screen Show (4:3)</PresentationFormat>
  <Paragraphs>108</Paragraphs>
  <Slides>29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MS PGothic</vt:lpstr>
      <vt:lpstr>ＭＳ Ｐゴシック</vt:lpstr>
      <vt:lpstr>Symbol</vt:lpstr>
      <vt:lpstr>Blank</vt:lpstr>
      <vt:lpstr>Weekly Tri-Partite Performance Report</vt:lpstr>
      <vt:lpstr>PowerPoint Presentation</vt:lpstr>
      <vt:lpstr>PowerPoint Presentation</vt:lpstr>
      <vt:lpstr>PowerPoint Presentation</vt:lpstr>
      <vt:lpstr>EXECUTIVE SUMMARY Key metrics</vt:lpstr>
      <vt:lpstr>PowerPoint Presentation</vt:lpstr>
      <vt:lpstr>PowerPoint Presentation</vt:lpstr>
      <vt:lpstr>PowerPoint Presentation</vt:lpstr>
      <vt:lpstr>PowerPoint Presentation</vt:lpstr>
      <vt:lpstr>A8 Performance</vt:lpstr>
      <vt:lpstr>Other Performance</vt:lpstr>
      <vt:lpstr>Demand</vt:lpstr>
      <vt:lpstr>Capacity</vt:lpstr>
      <vt:lpstr>Efficiency</vt:lpstr>
      <vt:lpstr>Capacity Projects</vt:lpstr>
      <vt:lpstr>Demand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Daily data</vt:lpstr>
      <vt:lpstr>Weekly data</vt:lpstr>
      <vt:lpstr>PowerPoint Presentation</vt:lpstr>
      <vt:lpstr>PowerPoint Presentation</vt:lpstr>
      <vt:lpstr>PowerPoint Presentation</vt:lpstr>
      <vt:lpstr>PowerPoint Presentation</vt:lpstr>
    </vt:vector>
  </TitlesOfParts>
  <Company>London Ambulance Service NHS Trust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Constantinou</dc:creator>
  <cp:lastModifiedBy>Polly Healy</cp:lastModifiedBy>
  <cp:revision>2780</cp:revision>
  <cp:lastPrinted>2017-10-31T15:58:47Z</cp:lastPrinted>
  <dcterms:created xsi:type="dcterms:W3CDTF">2007-03-16T18:44:37Z</dcterms:created>
  <dcterms:modified xsi:type="dcterms:W3CDTF">2017-11-12T16:22:31Z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